
<file path=[Content_Types].xml><?xml version="1.0" encoding="utf-8"?>
<Types xmlns="http://schemas.openxmlformats.org/package/2006/content-types">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6"/>
  </p:notesMasterIdLst>
  <p:handoutMasterIdLst>
    <p:handoutMasterId r:id="rId47"/>
  </p:handoutMasterIdLst>
  <p:sldIdLst>
    <p:sldId id="302" r:id="rId2"/>
    <p:sldId id="321" r:id="rId3"/>
    <p:sldId id="303" r:id="rId4"/>
    <p:sldId id="304" r:id="rId5"/>
    <p:sldId id="300" r:id="rId6"/>
    <p:sldId id="299" r:id="rId7"/>
    <p:sldId id="256" r:id="rId8"/>
    <p:sldId id="257" r:id="rId9"/>
    <p:sldId id="297" r:id="rId10"/>
    <p:sldId id="298" r:id="rId11"/>
    <p:sldId id="258" r:id="rId12"/>
    <p:sldId id="259" r:id="rId13"/>
    <p:sldId id="263" r:id="rId14"/>
    <p:sldId id="261" r:id="rId15"/>
    <p:sldId id="262" r:id="rId16"/>
    <p:sldId id="260" r:id="rId17"/>
    <p:sldId id="264" r:id="rId18"/>
    <p:sldId id="265" r:id="rId19"/>
    <p:sldId id="268" r:id="rId20"/>
    <p:sldId id="282" r:id="rId21"/>
    <p:sldId id="305" r:id="rId22"/>
    <p:sldId id="284" r:id="rId23"/>
    <p:sldId id="285" r:id="rId24"/>
    <p:sldId id="289" r:id="rId25"/>
    <p:sldId id="288" r:id="rId26"/>
    <p:sldId id="291" r:id="rId27"/>
    <p:sldId id="292" r:id="rId28"/>
    <p:sldId id="293" r:id="rId29"/>
    <p:sldId id="294" r:id="rId30"/>
    <p:sldId id="295" r:id="rId31"/>
    <p:sldId id="296" r:id="rId32"/>
    <p:sldId id="306" r:id="rId33"/>
    <p:sldId id="307" r:id="rId34"/>
    <p:sldId id="310" r:id="rId35"/>
    <p:sldId id="311" r:id="rId36"/>
    <p:sldId id="313" r:id="rId37"/>
    <p:sldId id="314" r:id="rId38"/>
    <p:sldId id="315" r:id="rId39"/>
    <p:sldId id="316" r:id="rId40"/>
    <p:sldId id="317" r:id="rId41"/>
    <p:sldId id="318" r:id="rId42"/>
    <p:sldId id="319" r:id="rId43"/>
    <p:sldId id="328" r:id="rId44"/>
    <p:sldId id="320" r:id="rId45"/>
  </p:sldIdLst>
  <p:sldSz cx="9144000" cy="6858000" type="screen4x3"/>
  <p:notesSz cx="6858000" cy="9144000"/>
  <p:defaultTextStyle>
    <a:defPPr>
      <a:defRPr lang="en-CA"/>
    </a:defPPr>
    <a:lvl1pPr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200" b="1" kern="1200">
        <a:solidFill>
          <a:schemeClr val="tx1"/>
        </a:solidFill>
        <a:latin typeface="Arial" panose="020B0604020202020204" pitchFamily="34" charset="0"/>
        <a:ea typeface="+mn-ea"/>
        <a:cs typeface="+mn-cs"/>
      </a:defRPr>
    </a:lvl5pPr>
    <a:lvl6pPr marL="2286000" algn="l" defTabSz="914400" rtl="0" eaLnBrk="1" latinLnBrk="0" hangingPunct="1">
      <a:defRPr sz="3200" b="1" kern="1200">
        <a:solidFill>
          <a:schemeClr val="tx1"/>
        </a:solidFill>
        <a:latin typeface="Arial" panose="020B0604020202020204" pitchFamily="34" charset="0"/>
        <a:ea typeface="+mn-ea"/>
        <a:cs typeface="+mn-cs"/>
      </a:defRPr>
    </a:lvl6pPr>
    <a:lvl7pPr marL="2743200" algn="l" defTabSz="914400" rtl="0" eaLnBrk="1" latinLnBrk="0" hangingPunct="1">
      <a:defRPr sz="3200" b="1" kern="1200">
        <a:solidFill>
          <a:schemeClr val="tx1"/>
        </a:solidFill>
        <a:latin typeface="Arial" panose="020B0604020202020204" pitchFamily="34" charset="0"/>
        <a:ea typeface="+mn-ea"/>
        <a:cs typeface="+mn-cs"/>
      </a:defRPr>
    </a:lvl7pPr>
    <a:lvl8pPr marL="3200400" algn="l" defTabSz="914400" rtl="0" eaLnBrk="1" latinLnBrk="0" hangingPunct="1">
      <a:defRPr sz="3200" b="1" kern="1200">
        <a:solidFill>
          <a:schemeClr val="tx1"/>
        </a:solidFill>
        <a:latin typeface="Arial" panose="020B0604020202020204" pitchFamily="34" charset="0"/>
        <a:ea typeface="+mn-ea"/>
        <a:cs typeface="+mn-cs"/>
      </a:defRPr>
    </a:lvl8pPr>
    <a:lvl9pPr marL="3657600" algn="l" defTabSz="914400" rtl="0" eaLnBrk="1" latinLnBrk="0" hangingPunct="1">
      <a:defRPr sz="32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630" autoAdjust="0"/>
    <p:restoredTop sz="94511" autoAdjust="0"/>
  </p:normalViewPr>
  <p:slideViewPr>
    <p:cSldViewPr>
      <p:cViewPr varScale="1">
        <p:scale>
          <a:sx n="43" d="100"/>
          <a:sy n="43" d="100"/>
        </p:scale>
        <p:origin x="66" y="6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vl1pPr>
          </a:lstStyle>
          <a:p>
            <a:endParaRPr lang="fr-CA" altLang="en-US"/>
          </a:p>
        </p:txBody>
      </p:sp>
      <p:sp>
        <p:nvSpPr>
          <p:cNvPr id="8195"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endParaRPr lang="fr-CA" altLang="en-US"/>
          </a:p>
        </p:txBody>
      </p:sp>
      <p:sp>
        <p:nvSpPr>
          <p:cNvPr id="8196"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endParaRPr lang="fr-CA" altLang="en-US"/>
          </a:p>
        </p:txBody>
      </p:sp>
      <p:sp>
        <p:nvSpPr>
          <p:cNvPr id="8197"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fld id="{A1835010-D0DB-4891-A975-FF646D471A9A}" type="slidenum">
              <a:rPr lang="fr-CA" altLang="en-US"/>
              <a:pPr/>
              <a:t>‹#›</a:t>
            </a:fld>
            <a:endParaRPr lang="fr-CA" altLang="en-US"/>
          </a:p>
        </p:txBody>
      </p:sp>
    </p:spTree>
    <p:extLst>
      <p:ext uri="{BB962C8B-B14F-4D97-AF65-F5344CB8AC3E}">
        <p14:creationId xmlns:p14="http://schemas.microsoft.com/office/powerpoint/2010/main" val="13720311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40296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49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41267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107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781765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838966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814890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82709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406800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1735672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499931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02575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73459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521600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83152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662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32053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900144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7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3729243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5"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511366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4819"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664031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extLst>
      <p:ext uri="{BB962C8B-B14F-4D97-AF65-F5344CB8AC3E}">
        <p14:creationId xmlns:p14="http://schemas.microsoft.com/office/powerpoint/2010/main" val="220771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075" name="Group 27"/>
          <p:cNvGrpSpPr>
            <a:grpSpLocks/>
          </p:cNvGrpSpPr>
          <p:nvPr/>
        </p:nvGrpSpPr>
        <p:grpSpPr bwMode="auto">
          <a:xfrm>
            <a:off x="0" y="117475"/>
            <a:ext cx="9142413" cy="6738938"/>
            <a:chOff x="0" y="74"/>
            <a:chExt cx="5759" cy="4245"/>
          </a:xfrm>
        </p:grpSpPr>
        <p:sp>
          <p:nvSpPr>
            <p:cNvPr id="2050" name="Rectangle 2"/>
            <p:cNvSpPr>
              <a:spLocks noChangeArrowheads="1"/>
            </p:cNvSpPr>
            <p:nvPr/>
          </p:nvSpPr>
          <p:spPr bwMode="ltGray">
            <a:xfrm>
              <a:off x="432" y="4113"/>
              <a:ext cx="2208" cy="206"/>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1" name="Rectangle 3"/>
            <p:cNvSpPr>
              <a:spLocks noChangeArrowheads="1"/>
            </p:cNvSpPr>
            <p:nvPr/>
          </p:nvSpPr>
          <p:spPr bwMode="ltGray">
            <a:xfrm>
              <a:off x="432" y="1536"/>
              <a:ext cx="5327" cy="48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2" name="Oval 4"/>
            <p:cNvSpPr>
              <a:spLocks noChangeArrowheads="1"/>
            </p:cNvSpPr>
            <p:nvPr/>
          </p:nvSpPr>
          <p:spPr bwMode="auto">
            <a:xfrm>
              <a:off x="555" y="7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3" name="Oval 5"/>
            <p:cNvSpPr>
              <a:spLocks noChangeArrowheads="1"/>
            </p:cNvSpPr>
            <p:nvPr/>
          </p:nvSpPr>
          <p:spPr bwMode="auto">
            <a:xfrm>
              <a:off x="555" y="21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4" name="Oval 6"/>
            <p:cNvSpPr>
              <a:spLocks noChangeArrowheads="1"/>
            </p:cNvSpPr>
            <p:nvPr/>
          </p:nvSpPr>
          <p:spPr bwMode="auto">
            <a:xfrm>
              <a:off x="555" y="36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5" name="Oval 7"/>
            <p:cNvSpPr>
              <a:spLocks noChangeArrowheads="1"/>
            </p:cNvSpPr>
            <p:nvPr/>
          </p:nvSpPr>
          <p:spPr bwMode="auto">
            <a:xfrm>
              <a:off x="555" y="651"/>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6" name="Oval 8"/>
            <p:cNvSpPr>
              <a:spLocks noChangeArrowheads="1"/>
            </p:cNvSpPr>
            <p:nvPr/>
          </p:nvSpPr>
          <p:spPr bwMode="auto">
            <a:xfrm>
              <a:off x="555" y="79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7" name="Oval 9"/>
            <p:cNvSpPr>
              <a:spLocks noChangeArrowheads="1"/>
            </p:cNvSpPr>
            <p:nvPr/>
          </p:nvSpPr>
          <p:spPr bwMode="auto">
            <a:xfrm>
              <a:off x="555" y="93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8" name="Oval 10"/>
            <p:cNvSpPr>
              <a:spLocks noChangeArrowheads="1"/>
            </p:cNvSpPr>
            <p:nvPr/>
          </p:nvSpPr>
          <p:spPr bwMode="auto">
            <a:xfrm>
              <a:off x="555" y="108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59" name="Oval 11"/>
            <p:cNvSpPr>
              <a:spLocks noChangeArrowheads="1"/>
            </p:cNvSpPr>
            <p:nvPr/>
          </p:nvSpPr>
          <p:spPr bwMode="auto">
            <a:xfrm>
              <a:off x="555" y="1227"/>
              <a:ext cx="42" cy="4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0" name="Oval 12"/>
            <p:cNvSpPr>
              <a:spLocks noChangeArrowheads="1"/>
            </p:cNvSpPr>
            <p:nvPr/>
          </p:nvSpPr>
          <p:spPr bwMode="auto">
            <a:xfrm>
              <a:off x="555" y="1371"/>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69" name="Group 21"/>
            <p:cNvGrpSpPr>
              <a:grpSpLocks/>
            </p:cNvGrpSpPr>
            <p:nvPr/>
          </p:nvGrpSpPr>
          <p:grpSpPr bwMode="auto">
            <a:xfrm>
              <a:off x="2859" y="4202"/>
              <a:ext cx="2729" cy="41"/>
              <a:chOff x="2859" y="4202"/>
              <a:chExt cx="2729" cy="41"/>
            </a:xfrm>
          </p:grpSpPr>
          <p:sp>
            <p:nvSpPr>
              <p:cNvPr id="2061" name="Oval 13"/>
              <p:cNvSpPr>
                <a:spLocks noChangeArrowheads="1"/>
              </p:cNvSpPr>
              <p:nvPr/>
            </p:nvSpPr>
            <p:spPr bwMode="auto">
              <a:xfrm>
                <a:off x="2859"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2" name="Oval 14"/>
              <p:cNvSpPr>
                <a:spLocks noChangeArrowheads="1"/>
              </p:cNvSpPr>
              <p:nvPr/>
            </p:nvSpPr>
            <p:spPr bwMode="auto">
              <a:xfrm>
                <a:off x="3243"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3" name="Oval 15"/>
              <p:cNvSpPr>
                <a:spLocks noChangeArrowheads="1"/>
              </p:cNvSpPr>
              <p:nvPr/>
            </p:nvSpPr>
            <p:spPr bwMode="auto">
              <a:xfrm>
                <a:off x="3627"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4" name="Oval 16"/>
              <p:cNvSpPr>
                <a:spLocks noChangeArrowheads="1"/>
              </p:cNvSpPr>
              <p:nvPr/>
            </p:nvSpPr>
            <p:spPr bwMode="auto">
              <a:xfrm>
                <a:off x="4011"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5" name="Oval 17"/>
              <p:cNvSpPr>
                <a:spLocks noChangeArrowheads="1"/>
              </p:cNvSpPr>
              <p:nvPr/>
            </p:nvSpPr>
            <p:spPr bwMode="auto">
              <a:xfrm>
                <a:off x="4395"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6" name="Oval 18"/>
              <p:cNvSpPr>
                <a:spLocks noChangeArrowheads="1"/>
              </p:cNvSpPr>
              <p:nvPr/>
            </p:nvSpPr>
            <p:spPr bwMode="auto">
              <a:xfrm>
                <a:off x="4779"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7" name="Oval 19"/>
              <p:cNvSpPr>
                <a:spLocks noChangeArrowheads="1"/>
              </p:cNvSpPr>
              <p:nvPr/>
            </p:nvSpPr>
            <p:spPr bwMode="auto">
              <a:xfrm>
                <a:off x="5163" y="420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68" name="Oval 20"/>
              <p:cNvSpPr>
                <a:spLocks noChangeArrowheads="1"/>
              </p:cNvSpPr>
              <p:nvPr/>
            </p:nvSpPr>
            <p:spPr bwMode="auto">
              <a:xfrm>
                <a:off x="5547" y="4202"/>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070" name="Oval 22"/>
            <p:cNvSpPr>
              <a:spLocks noChangeArrowheads="1"/>
            </p:cNvSpPr>
            <p:nvPr/>
          </p:nvSpPr>
          <p:spPr bwMode="auto">
            <a:xfrm>
              <a:off x="555" y="507"/>
              <a:ext cx="42" cy="40"/>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074" name="Group 26"/>
            <p:cNvGrpSpPr>
              <a:grpSpLocks/>
            </p:cNvGrpSpPr>
            <p:nvPr/>
          </p:nvGrpSpPr>
          <p:grpSpPr bwMode="auto">
            <a:xfrm>
              <a:off x="0" y="2327"/>
              <a:ext cx="1203" cy="1203"/>
              <a:chOff x="0" y="2327"/>
              <a:chExt cx="1203" cy="1203"/>
            </a:xfrm>
          </p:grpSpPr>
          <p:sp>
            <p:nvSpPr>
              <p:cNvPr id="2071" name="Freeform 23"/>
              <p:cNvSpPr>
                <a:spLocks/>
              </p:cNvSpPr>
              <p:nvPr/>
            </p:nvSpPr>
            <p:spPr bwMode="auto">
              <a:xfrm>
                <a:off x="0" y="2394"/>
                <a:ext cx="443" cy="1033"/>
              </a:xfrm>
              <a:custGeom>
                <a:avLst/>
                <a:gdLst>
                  <a:gd name="T0" fmla="*/ 290 w 443"/>
                  <a:gd name="T1" fmla="*/ 1016 h 1033"/>
                  <a:gd name="T2" fmla="*/ 316 w 443"/>
                  <a:gd name="T3" fmla="*/ 974 h 1033"/>
                  <a:gd name="T4" fmla="*/ 354 w 443"/>
                  <a:gd name="T5" fmla="*/ 920 h 1033"/>
                  <a:gd name="T6" fmla="*/ 384 w 443"/>
                  <a:gd name="T7" fmla="*/ 884 h 1033"/>
                  <a:gd name="T8" fmla="*/ 381 w 443"/>
                  <a:gd name="T9" fmla="*/ 832 h 1033"/>
                  <a:gd name="T10" fmla="*/ 370 w 443"/>
                  <a:gd name="T11" fmla="*/ 794 h 1033"/>
                  <a:gd name="T12" fmla="*/ 361 w 443"/>
                  <a:gd name="T13" fmla="*/ 760 h 1033"/>
                  <a:gd name="T14" fmla="*/ 361 w 443"/>
                  <a:gd name="T15" fmla="*/ 734 h 1033"/>
                  <a:gd name="T16" fmla="*/ 359 w 443"/>
                  <a:gd name="T17" fmla="*/ 707 h 1033"/>
                  <a:gd name="T18" fmla="*/ 373 w 443"/>
                  <a:gd name="T19" fmla="*/ 691 h 1033"/>
                  <a:gd name="T20" fmla="*/ 391 w 443"/>
                  <a:gd name="T21" fmla="*/ 686 h 1033"/>
                  <a:gd name="T22" fmla="*/ 395 w 443"/>
                  <a:gd name="T23" fmla="*/ 680 h 1033"/>
                  <a:gd name="T24" fmla="*/ 390 w 443"/>
                  <a:gd name="T25" fmla="*/ 671 h 1033"/>
                  <a:gd name="T26" fmla="*/ 386 w 443"/>
                  <a:gd name="T27" fmla="*/ 660 h 1033"/>
                  <a:gd name="T28" fmla="*/ 437 w 443"/>
                  <a:gd name="T29" fmla="*/ 635 h 1033"/>
                  <a:gd name="T30" fmla="*/ 442 w 443"/>
                  <a:gd name="T31" fmla="*/ 619 h 1033"/>
                  <a:gd name="T32" fmla="*/ 438 w 443"/>
                  <a:gd name="T33" fmla="*/ 604 h 1033"/>
                  <a:gd name="T34" fmla="*/ 400 w 443"/>
                  <a:gd name="T35" fmla="*/ 543 h 1033"/>
                  <a:gd name="T36" fmla="*/ 384 w 443"/>
                  <a:gd name="T37" fmla="*/ 474 h 1033"/>
                  <a:gd name="T38" fmla="*/ 354 w 443"/>
                  <a:gd name="T39" fmla="*/ 455 h 1033"/>
                  <a:gd name="T40" fmla="*/ 326 w 443"/>
                  <a:gd name="T41" fmla="*/ 433 h 1033"/>
                  <a:gd name="T42" fmla="*/ 312 w 443"/>
                  <a:gd name="T43" fmla="*/ 411 h 1033"/>
                  <a:gd name="T44" fmla="*/ 307 w 443"/>
                  <a:gd name="T45" fmla="*/ 391 h 1033"/>
                  <a:gd name="T46" fmla="*/ 290 w 443"/>
                  <a:gd name="T47" fmla="*/ 339 h 1033"/>
                  <a:gd name="T48" fmla="*/ 308 w 443"/>
                  <a:gd name="T49" fmla="*/ 289 h 1033"/>
                  <a:gd name="T50" fmla="*/ 298 w 443"/>
                  <a:gd name="T51" fmla="*/ 278 h 1033"/>
                  <a:gd name="T52" fmla="*/ 280 w 443"/>
                  <a:gd name="T53" fmla="*/ 307 h 1033"/>
                  <a:gd name="T54" fmla="*/ 269 w 443"/>
                  <a:gd name="T55" fmla="*/ 283 h 1033"/>
                  <a:gd name="T56" fmla="*/ 272 w 443"/>
                  <a:gd name="T57" fmla="*/ 224 h 1033"/>
                  <a:gd name="T58" fmla="*/ 280 w 443"/>
                  <a:gd name="T59" fmla="*/ 177 h 1033"/>
                  <a:gd name="T60" fmla="*/ 280 w 443"/>
                  <a:gd name="T61" fmla="*/ 146 h 1033"/>
                  <a:gd name="T62" fmla="*/ 281 w 443"/>
                  <a:gd name="T63" fmla="*/ 123 h 1033"/>
                  <a:gd name="T64" fmla="*/ 290 w 443"/>
                  <a:gd name="T65" fmla="*/ 104 h 1033"/>
                  <a:gd name="T66" fmla="*/ 296 w 443"/>
                  <a:gd name="T67" fmla="*/ 97 h 1033"/>
                  <a:gd name="T68" fmla="*/ 298 w 443"/>
                  <a:gd name="T69" fmla="*/ 94 h 1033"/>
                  <a:gd name="T70" fmla="*/ 301 w 443"/>
                  <a:gd name="T71" fmla="*/ 92 h 1033"/>
                  <a:gd name="T72" fmla="*/ 307 w 443"/>
                  <a:gd name="T73" fmla="*/ 83 h 1033"/>
                  <a:gd name="T74" fmla="*/ 317 w 443"/>
                  <a:gd name="T75" fmla="*/ 79 h 1033"/>
                  <a:gd name="T76" fmla="*/ 328 w 443"/>
                  <a:gd name="T77" fmla="*/ 77 h 1033"/>
                  <a:gd name="T78" fmla="*/ 337 w 443"/>
                  <a:gd name="T79" fmla="*/ 74 h 1033"/>
                  <a:gd name="T80" fmla="*/ 345 w 443"/>
                  <a:gd name="T81" fmla="*/ 67 h 1033"/>
                  <a:gd name="T82" fmla="*/ 337 w 443"/>
                  <a:gd name="T83" fmla="*/ 50 h 1033"/>
                  <a:gd name="T84" fmla="*/ 337 w 443"/>
                  <a:gd name="T85" fmla="*/ 47 h 1033"/>
                  <a:gd name="T86" fmla="*/ 337 w 443"/>
                  <a:gd name="T87" fmla="*/ 43 h 1033"/>
                  <a:gd name="T88" fmla="*/ 337 w 443"/>
                  <a:gd name="T89" fmla="*/ 41 h 1033"/>
                  <a:gd name="T90" fmla="*/ 334 w 443"/>
                  <a:gd name="T91" fmla="*/ 38 h 1033"/>
                  <a:gd name="T92" fmla="*/ 321 w 443"/>
                  <a:gd name="T93" fmla="*/ 21 h 1033"/>
                  <a:gd name="T94" fmla="*/ 316 w 443"/>
                  <a:gd name="T95" fmla="*/ 0 h 1033"/>
                  <a:gd name="T96" fmla="*/ 188 w 443"/>
                  <a:gd name="T97" fmla="*/ 94 h 1033"/>
                  <a:gd name="T98" fmla="*/ 88 w 443"/>
                  <a:gd name="T99" fmla="*/ 218 h 1033"/>
                  <a:gd name="T100" fmla="*/ 21 w 443"/>
                  <a:gd name="T101" fmla="*/ 366 h 1033"/>
                  <a:gd name="T102" fmla="*/ 0 w 443"/>
                  <a:gd name="T103" fmla="*/ 530 h 1033"/>
                  <a:gd name="T104" fmla="*/ 20 w 443"/>
                  <a:gd name="T105" fmla="*/ 680 h 1033"/>
                  <a:gd name="T106" fmla="*/ 74 w 443"/>
                  <a:gd name="T107" fmla="*/ 819 h 1033"/>
                  <a:gd name="T108" fmla="*/ 160 w 443"/>
                  <a:gd name="T109" fmla="*/ 938 h 1033"/>
                  <a:gd name="T110" fmla="*/ 272 w 443"/>
                  <a:gd name="T111" fmla="*/ 1032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3" h="1033">
                    <a:moveTo>
                      <a:pt x="272" y="1032"/>
                    </a:moveTo>
                    <a:lnTo>
                      <a:pt x="290" y="1016"/>
                    </a:lnTo>
                    <a:lnTo>
                      <a:pt x="301" y="992"/>
                    </a:lnTo>
                    <a:lnTo>
                      <a:pt x="316" y="974"/>
                    </a:lnTo>
                    <a:lnTo>
                      <a:pt x="328" y="955"/>
                    </a:lnTo>
                    <a:lnTo>
                      <a:pt x="354" y="920"/>
                    </a:lnTo>
                    <a:lnTo>
                      <a:pt x="373" y="904"/>
                    </a:lnTo>
                    <a:lnTo>
                      <a:pt x="384" y="884"/>
                    </a:lnTo>
                    <a:lnTo>
                      <a:pt x="390" y="848"/>
                    </a:lnTo>
                    <a:lnTo>
                      <a:pt x="381" y="832"/>
                    </a:lnTo>
                    <a:lnTo>
                      <a:pt x="375" y="812"/>
                    </a:lnTo>
                    <a:lnTo>
                      <a:pt x="370" y="794"/>
                    </a:lnTo>
                    <a:lnTo>
                      <a:pt x="361" y="774"/>
                    </a:lnTo>
                    <a:lnTo>
                      <a:pt x="361" y="760"/>
                    </a:lnTo>
                    <a:lnTo>
                      <a:pt x="361" y="747"/>
                    </a:lnTo>
                    <a:lnTo>
                      <a:pt x="361" y="734"/>
                    </a:lnTo>
                    <a:lnTo>
                      <a:pt x="359" y="722"/>
                    </a:lnTo>
                    <a:lnTo>
                      <a:pt x="359" y="707"/>
                    </a:lnTo>
                    <a:lnTo>
                      <a:pt x="364" y="698"/>
                    </a:lnTo>
                    <a:lnTo>
                      <a:pt x="373" y="691"/>
                    </a:lnTo>
                    <a:lnTo>
                      <a:pt x="390" y="686"/>
                    </a:lnTo>
                    <a:lnTo>
                      <a:pt x="391" y="686"/>
                    </a:lnTo>
                    <a:lnTo>
                      <a:pt x="395" y="682"/>
                    </a:lnTo>
                    <a:lnTo>
                      <a:pt x="395" y="680"/>
                    </a:lnTo>
                    <a:lnTo>
                      <a:pt x="395" y="677"/>
                    </a:lnTo>
                    <a:lnTo>
                      <a:pt x="390" y="671"/>
                    </a:lnTo>
                    <a:lnTo>
                      <a:pt x="386" y="666"/>
                    </a:lnTo>
                    <a:lnTo>
                      <a:pt x="386" y="660"/>
                    </a:lnTo>
                    <a:lnTo>
                      <a:pt x="395" y="655"/>
                    </a:lnTo>
                    <a:lnTo>
                      <a:pt x="437" y="635"/>
                    </a:lnTo>
                    <a:lnTo>
                      <a:pt x="442" y="626"/>
                    </a:lnTo>
                    <a:lnTo>
                      <a:pt x="442" y="619"/>
                    </a:lnTo>
                    <a:lnTo>
                      <a:pt x="442" y="613"/>
                    </a:lnTo>
                    <a:lnTo>
                      <a:pt x="438" y="604"/>
                    </a:lnTo>
                    <a:lnTo>
                      <a:pt x="417" y="577"/>
                    </a:lnTo>
                    <a:lnTo>
                      <a:pt x="400" y="543"/>
                    </a:lnTo>
                    <a:lnTo>
                      <a:pt x="391" y="511"/>
                    </a:lnTo>
                    <a:lnTo>
                      <a:pt x="384" y="474"/>
                    </a:lnTo>
                    <a:lnTo>
                      <a:pt x="368" y="465"/>
                    </a:lnTo>
                    <a:lnTo>
                      <a:pt x="354" y="455"/>
                    </a:lnTo>
                    <a:lnTo>
                      <a:pt x="339" y="444"/>
                    </a:lnTo>
                    <a:lnTo>
                      <a:pt x="326" y="433"/>
                    </a:lnTo>
                    <a:lnTo>
                      <a:pt x="317" y="422"/>
                    </a:lnTo>
                    <a:lnTo>
                      <a:pt x="312" y="411"/>
                    </a:lnTo>
                    <a:lnTo>
                      <a:pt x="308" y="402"/>
                    </a:lnTo>
                    <a:lnTo>
                      <a:pt x="307" y="391"/>
                    </a:lnTo>
                    <a:lnTo>
                      <a:pt x="285" y="363"/>
                    </a:lnTo>
                    <a:lnTo>
                      <a:pt x="290" y="339"/>
                    </a:lnTo>
                    <a:lnTo>
                      <a:pt x="301" y="314"/>
                    </a:lnTo>
                    <a:lnTo>
                      <a:pt x="308" y="289"/>
                    </a:lnTo>
                    <a:lnTo>
                      <a:pt x="308" y="267"/>
                    </a:lnTo>
                    <a:lnTo>
                      <a:pt x="298" y="278"/>
                    </a:lnTo>
                    <a:lnTo>
                      <a:pt x="287" y="294"/>
                    </a:lnTo>
                    <a:lnTo>
                      <a:pt x="280" y="307"/>
                    </a:lnTo>
                    <a:lnTo>
                      <a:pt x="272" y="314"/>
                    </a:lnTo>
                    <a:lnTo>
                      <a:pt x="269" y="283"/>
                    </a:lnTo>
                    <a:lnTo>
                      <a:pt x="271" y="254"/>
                    </a:lnTo>
                    <a:lnTo>
                      <a:pt x="272" y="224"/>
                    </a:lnTo>
                    <a:lnTo>
                      <a:pt x="272" y="195"/>
                    </a:lnTo>
                    <a:lnTo>
                      <a:pt x="280" y="177"/>
                    </a:lnTo>
                    <a:lnTo>
                      <a:pt x="280" y="164"/>
                    </a:lnTo>
                    <a:lnTo>
                      <a:pt x="280" y="146"/>
                    </a:lnTo>
                    <a:lnTo>
                      <a:pt x="281" y="133"/>
                    </a:lnTo>
                    <a:lnTo>
                      <a:pt x="281" y="123"/>
                    </a:lnTo>
                    <a:lnTo>
                      <a:pt x="285" y="113"/>
                    </a:lnTo>
                    <a:lnTo>
                      <a:pt x="290" y="104"/>
                    </a:lnTo>
                    <a:lnTo>
                      <a:pt x="296" y="97"/>
                    </a:lnTo>
                    <a:lnTo>
                      <a:pt x="296" y="97"/>
                    </a:lnTo>
                    <a:lnTo>
                      <a:pt x="298" y="94"/>
                    </a:lnTo>
                    <a:lnTo>
                      <a:pt x="298" y="94"/>
                    </a:lnTo>
                    <a:lnTo>
                      <a:pt x="298" y="94"/>
                    </a:lnTo>
                    <a:lnTo>
                      <a:pt x="301" y="92"/>
                    </a:lnTo>
                    <a:lnTo>
                      <a:pt x="303" y="86"/>
                    </a:lnTo>
                    <a:lnTo>
                      <a:pt x="307" y="83"/>
                    </a:lnTo>
                    <a:lnTo>
                      <a:pt x="308" y="83"/>
                    </a:lnTo>
                    <a:lnTo>
                      <a:pt x="317" y="79"/>
                    </a:lnTo>
                    <a:lnTo>
                      <a:pt x="323" y="77"/>
                    </a:lnTo>
                    <a:lnTo>
                      <a:pt x="328" y="77"/>
                    </a:lnTo>
                    <a:lnTo>
                      <a:pt x="334" y="74"/>
                    </a:lnTo>
                    <a:lnTo>
                      <a:pt x="337" y="74"/>
                    </a:lnTo>
                    <a:lnTo>
                      <a:pt x="339" y="72"/>
                    </a:lnTo>
                    <a:lnTo>
                      <a:pt x="345" y="67"/>
                    </a:lnTo>
                    <a:lnTo>
                      <a:pt x="345" y="63"/>
                    </a:lnTo>
                    <a:lnTo>
                      <a:pt x="337" y="50"/>
                    </a:lnTo>
                    <a:lnTo>
                      <a:pt x="337" y="50"/>
                    </a:lnTo>
                    <a:lnTo>
                      <a:pt x="337" y="47"/>
                    </a:lnTo>
                    <a:lnTo>
                      <a:pt x="337" y="47"/>
                    </a:lnTo>
                    <a:lnTo>
                      <a:pt x="337" y="43"/>
                    </a:lnTo>
                    <a:lnTo>
                      <a:pt x="337" y="43"/>
                    </a:lnTo>
                    <a:lnTo>
                      <a:pt x="337" y="41"/>
                    </a:lnTo>
                    <a:lnTo>
                      <a:pt x="334" y="41"/>
                    </a:lnTo>
                    <a:lnTo>
                      <a:pt x="334" y="38"/>
                    </a:lnTo>
                    <a:lnTo>
                      <a:pt x="328" y="30"/>
                    </a:lnTo>
                    <a:lnTo>
                      <a:pt x="321" y="21"/>
                    </a:lnTo>
                    <a:lnTo>
                      <a:pt x="317" y="11"/>
                    </a:lnTo>
                    <a:lnTo>
                      <a:pt x="316" y="0"/>
                    </a:lnTo>
                    <a:lnTo>
                      <a:pt x="249" y="41"/>
                    </a:lnTo>
                    <a:lnTo>
                      <a:pt x="188" y="94"/>
                    </a:lnTo>
                    <a:lnTo>
                      <a:pt x="133" y="151"/>
                    </a:lnTo>
                    <a:lnTo>
                      <a:pt x="88" y="218"/>
                    </a:lnTo>
                    <a:lnTo>
                      <a:pt x="50" y="289"/>
                    </a:lnTo>
                    <a:lnTo>
                      <a:pt x="21" y="366"/>
                    </a:lnTo>
                    <a:lnTo>
                      <a:pt x="5" y="446"/>
                    </a:lnTo>
                    <a:lnTo>
                      <a:pt x="0" y="530"/>
                    </a:lnTo>
                    <a:lnTo>
                      <a:pt x="5" y="608"/>
                    </a:lnTo>
                    <a:lnTo>
                      <a:pt x="20" y="680"/>
                    </a:lnTo>
                    <a:lnTo>
                      <a:pt x="45" y="751"/>
                    </a:lnTo>
                    <a:lnTo>
                      <a:pt x="74" y="819"/>
                    </a:lnTo>
                    <a:lnTo>
                      <a:pt x="114" y="879"/>
                    </a:lnTo>
                    <a:lnTo>
                      <a:pt x="160" y="938"/>
                    </a:lnTo>
                    <a:lnTo>
                      <a:pt x="215" y="987"/>
                    </a:lnTo>
                    <a:lnTo>
                      <a:pt x="272" y="1032"/>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2" name="Freeform 24"/>
              <p:cNvSpPr>
                <a:spLocks/>
              </p:cNvSpPr>
              <p:nvPr/>
            </p:nvSpPr>
            <p:spPr bwMode="auto">
              <a:xfrm>
                <a:off x="379" y="2327"/>
                <a:ext cx="824" cy="1203"/>
              </a:xfrm>
              <a:custGeom>
                <a:avLst/>
                <a:gdLst>
                  <a:gd name="T0" fmla="*/ 796 w 824"/>
                  <a:gd name="T1" fmla="*/ 688 h 1203"/>
                  <a:gd name="T2" fmla="*/ 756 w 824"/>
                  <a:gd name="T3" fmla="*/ 641 h 1203"/>
                  <a:gd name="T4" fmla="*/ 812 w 824"/>
                  <a:gd name="T5" fmla="*/ 615 h 1203"/>
                  <a:gd name="T6" fmla="*/ 814 w 824"/>
                  <a:gd name="T7" fmla="*/ 502 h 1203"/>
                  <a:gd name="T8" fmla="*/ 705 w 824"/>
                  <a:gd name="T9" fmla="*/ 247 h 1203"/>
                  <a:gd name="T10" fmla="*/ 651 w 824"/>
                  <a:gd name="T11" fmla="*/ 262 h 1203"/>
                  <a:gd name="T12" fmla="*/ 574 w 824"/>
                  <a:gd name="T13" fmla="*/ 289 h 1203"/>
                  <a:gd name="T14" fmla="*/ 536 w 824"/>
                  <a:gd name="T15" fmla="*/ 258 h 1203"/>
                  <a:gd name="T16" fmla="*/ 563 w 824"/>
                  <a:gd name="T17" fmla="*/ 170 h 1203"/>
                  <a:gd name="T18" fmla="*/ 532 w 824"/>
                  <a:gd name="T19" fmla="*/ 81 h 1203"/>
                  <a:gd name="T20" fmla="*/ 455 w 824"/>
                  <a:gd name="T21" fmla="*/ 56 h 1203"/>
                  <a:gd name="T22" fmla="*/ 484 w 824"/>
                  <a:gd name="T23" fmla="*/ 150 h 1203"/>
                  <a:gd name="T24" fmla="*/ 465 w 824"/>
                  <a:gd name="T25" fmla="*/ 190 h 1203"/>
                  <a:gd name="T26" fmla="*/ 442 w 824"/>
                  <a:gd name="T27" fmla="*/ 200 h 1203"/>
                  <a:gd name="T28" fmla="*/ 419 w 824"/>
                  <a:gd name="T29" fmla="*/ 164 h 1203"/>
                  <a:gd name="T30" fmla="*/ 381 w 824"/>
                  <a:gd name="T31" fmla="*/ 108 h 1203"/>
                  <a:gd name="T32" fmla="*/ 406 w 824"/>
                  <a:gd name="T33" fmla="*/ 108 h 1203"/>
                  <a:gd name="T34" fmla="*/ 424 w 824"/>
                  <a:gd name="T35" fmla="*/ 72 h 1203"/>
                  <a:gd name="T36" fmla="*/ 325 w 824"/>
                  <a:gd name="T37" fmla="*/ 0 h 1203"/>
                  <a:gd name="T38" fmla="*/ 281 w 824"/>
                  <a:gd name="T39" fmla="*/ 27 h 1203"/>
                  <a:gd name="T40" fmla="*/ 240 w 824"/>
                  <a:gd name="T41" fmla="*/ 72 h 1203"/>
                  <a:gd name="T42" fmla="*/ 209 w 824"/>
                  <a:gd name="T43" fmla="*/ 114 h 1203"/>
                  <a:gd name="T44" fmla="*/ 209 w 824"/>
                  <a:gd name="T45" fmla="*/ 150 h 1203"/>
                  <a:gd name="T46" fmla="*/ 240 w 824"/>
                  <a:gd name="T47" fmla="*/ 164 h 1203"/>
                  <a:gd name="T48" fmla="*/ 209 w 824"/>
                  <a:gd name="T49" fmla="*/ 222 h 1203"/>
                  <a:gd name="T50" fmla="*/ 213 w 824"/>
                  <a:gd name="T51" fmla="*/ 242 h 1203"/>
                  <a:gd name="T52" fmla="*/ 267 w 824"/>
                  <a:gd name="T53" fmla="*/ 222 h 1203"/>
                  <a:gd name="T54" fmla="*/ 303 w 824"/>
                  <a:gd name="T55" fmla="*/ 170 h 1203"/>
                  <a:gd name="T56" fmla="*/ 354 w 824"/>
                  <a:gd name="T57" fmla="*/ 231 h 1203"/>
                  <a:gd name="T58" fmla="*/ 372 w 824"/>
                  <a:gd name="T59" fmla="*/ 291 h 1203"/>
                  <a:gd name="T60" fmla="*/ 348 w 824"/>
                  <a:gd name="T61" fmla="*/ 294 h 1203"/>
                  <a:gd name="T62" fmla="*/ 298 w 824"/>
                  <a:gd name="T63" fmla="*/ 309 h 1203"/>
                  <a:gd name="T64" fmla="*/ 323 w 824"/>
                  <a:gd name="T65" fmla="*/ 330 h 1203"/>
                  <a:gd name="T66" fmla="*/ 260 w 824"/>
                  <a:gd name="T67" fmla="*/ 339 h 1203"/>
                  <a:gd name="T68" fmla="*/ 189 w 824"/>
                  <a:gd name="T69" fmla="*/ 411 h 1203"/>
                  <a:gd name="T70" fmla="*/ 184 w 824"/>
                  <a:gd name="T71" fmla="*/ 469 h 1203"/>
                  <a:gd name="T72" fmla="*/ 148 w 824"/>
                  <a:gd name="T73" fmla="*/ 435 h 1203"/>
                  <a:gd name="T74" fmla="*/ 83 w 824"/>
                  <a:gd name="T75" fmla="*/ 402 h 1203"/>
                  <a:gd name="T76" fmla="*/ 0 w 824"/>
                  <a:gd name="T77" fmla="*/ 455 h 1203"/>
                  <a:gd name="T78" fmla="*/ 54 w 824"/>
                  <a:gd name="T79" fmla="*/ 496 h 1203"/>
                  <a:gd name="T80" fmla="*/ 74 w 824"/>
                  <a:gd name="T81" fmla="*/ 485 h 1203"/>
                  <a:gd name="T82" fmla="*/ 54 w 824"/>
                  <a:gd name="T83" fmla="*/ 608 h 1203"/>
                  <a:gd name="T84" fmla="*/ 132 w 824"/>
                  <a:gd name="T85" fmla="*/ 641 h 1203"/>
                  <a:gd name="T86" fmla="*/ 195 w 824"/>
                  <a:gd name="T87" fmla="*/ 661 h 1203"/>
                  <a:gd name="T88" fmla="*/ 249 w 824"/>
                  <a:gd name="T89" fmla="*/ 744 h 1203"/>
                  <a:gd name="T90" fmla="*/ 334 w 824"/>
                  <a:gd name="T91" fmla="*/ 886 h 1203"/>
                  <a:gd name="T92" fmla="*/ 391 w 824"/>
                  <a:gd name="T93" fmla="*/ 1007 h 1203"/>
                  <a:gd name="T94" fmla="*/ 292 w 824"/>
                  <a:gd name="T95" fmla="*/ 1052 h 1203"/>
                  <a:gd name="T96" fmla="*/ 182 w 824"/>
                  <a:gd name="T97" fmla="*/ 1105 h 1203"/>
                  <a:gd name="T98" fmla="*/ 68 w 824"/>
                  <a:gd name="T99" fmla="*/ 1180 h 1203"/>
                  <a:gd name="T100" fmla="*/ 200 w 824"/>
                  <a:gd name="T101" fmla="*/ 1202 h 1203"/>
                  <a:gd name="T102" fmla="*/ 417 w 824"/>
                  <a:gd name="T103" fmla="*/ 1168 h 1203"/>
                  <a:gd name="T104" fmla="*/ 613 w 824"/>
                  <a:gd name="T105" fmla="*/ 1052 h 1203"/>
                  <a:gd name="T106" fmla="*/ 610 w 824"/>
                  <a:gd name="T107" fmla="*/ 929 h 1203"/>
                  <a:gd name="T108" fmla="*/ 543 w 824"/>
                  <a:gd name="T109" fmla="*/ 888 h 1203"/>
                  <a:gd name="T110" fmla="*/ 567 w 824"/>
                  <a:gd name="T111" fmla="*/ 791 h 1203"/>
                  <a:gd name="T112" fmla="*/ 655 w 824"/>
                  <a:gd name="T113" fmla="*/ 738 h 1203"/>
                  <a:gd name="T114" fmla="*/ 725 w 824"/>
                  <a:gd name="T115" fmla="*/ 713 h 1203"/>
                  <a:gd name="T116" fmla="*/ 792 w 824"/>
                  <a:gd name="T117" fmla="*/ 7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4" h="1203">
                    <a:moveTo>
                      <a:pt x="803" y="736"/>
                    </a:moveTo>
                    <a:lnTo>
                      <a:pt x="807" y="724"/>
                    </a:lnTo>
                    <a:lnTo>
                      <a:pt x="808" y="713"/>
                    </a:lnTo>
                    <a:lnTo>
                      <a:pt x="812" y="702"/>
                    </a:lnTo>
                    <a:lnTo>
                      <a:pt x="814" y="691"/>
                    </a:lnTo>
                    <a:lnTo>
                      <a:pt x="803" y="691"/>
                    </a:lnTo>
                    <a:lnTo>
                      <a:pt x="796" y="688"/>
                    </a:lnTo>
                    <a:lnTo>
                      <a:pt x="783" y="686"/>
                    </a:lnTo>
                    <a:lnTo>
                      <a:pt x="776" y="680"/>
                    </a:lnTo>
                    <a:lnTo>
                      <a:pt x="770" y="675"/>
                    </a:lnTo>
                    <a:lnTo>
                      <a:pt x="767" y="666"/>
                    </a:lnTo>
                    <a:lnTo>
                      <a:pt x="761" y="661"/>
                    </a:lnTo>
                    <a:lnTo>
                      <a:pt x="760" y="655"/>
                    </a:lnTo>
                    <a:lnTo>
                      <a:pt x="756" y="641"/>
                    </a:lnTo>
                    <a:lnTo>
                      <a:pt x="756" y="624"/>
                    </a:lnTo>
                    <a:lnTo>
                      <a:pt x="760" y="610"/>
                    </a:lnTo>
                    <a:lnTo>
                      <a:pt x="767" y="599"/>
                    </a:lnTo>
                    <a:lnTo>
                      <a:pt x="781" y="597"/>
                    </a:lnTo>
                    <a:lnTo>
                      <a:pt x="792" y="599"/>
                    </a:lnTo>
                    <a:lnTo>
                      <a:pt x="803" y="608"/>
                    </a:lnTo>
                    <a:lnTo>
                      <a:pt x="812" y="615"/>
                    </a:lnTo>
                    <a:lnTo>
                      <a:pt x="819" y="628"/>
                    </a:lnTo>
                    <a:lnTo>
                      <a:pt x="823" y="619"/>
                    </a:lnTo>
                    <a:lnTo>
                      <a:pt x="823" y="610"/>
                    </a:lnTo>
                    <a:lnTo>
                      <a:pt x="823" y="605"/>
                    </a:lnTo>
                    <a:lnTo>
                      <a:pt x="823" y="597"/>
                    </a:lnTo>
                    <a:lnTo>
                      <a:pt x="819" y="549"/>
                    </a:lnTo>
                    <a:lnTo>
                      <a:pt x="814" y="502"/>
                    </a:lnTo>
                    <a:lnTo>
                      <a:pt x="807" y="455"/>
                    </a:lnTo>
                    <a:lnTo>
                      <a:pt x="792" y="411"/>
                    </a:lnTo>
                    <a:lnTo>
                      <a:pt x="776" y="366"/>
                    </a:lnTo>
                    <a:lnTo>
                      <a:pt x="756" y="325"/>
                    </a:lnTo>
                    <a:lnTo>
                      <a:pt x="734" y="285"/>
                    </a:lnTo>
                    <a:lnTo>
                      <a:pt x="709" y="247"/>
                    </a:lnTo>
                    <a:lnTo>
                      <a:pt x="705" y="247"/>
                    </a:lnTo>
                    <a:lnTo>
                      <a:pt x="702" y="244"/>
                    </a:lnTo>
                    <a:lnTo>
                      <a:pt x="698" y="244"/>
                    </a:lnTo>
                    <a:lnTo>
                      <a:pt x="693" y="242"/>
                    </a:lnTo>
                    <a:lnTo>
                      <a:pt x="677" y="253"/>
                    </a:lnTo>
                    <a:lnTo>
                      <a:pt x="668" y="254"/>
                    </a:lnTo>
                    <a:lnTo>
                      <a:pt x="660" y="258"/>
                    </a:lnTo>
                    <a:lnTo>
                      <a:pt x="651" y="262"/>
                    </a:lnTo>
                    <a:lnTo>
                      <a:pt x="642" y="264"/>
                    </a:lnTo>
                    <a:lnTo>
                      <a:pt x="631" y="267"/>
                    </a:lnTo>
                    <a:lnTo>
                      <a:pt x="619" y="273"/>
                    </a:lnTo>
                    <a:lnTo>
                      <a:pt x="606" y="278"/>
                    </a:lnTo>
                    <a:lnTo>
                      <a:pt x="594" y="283"/>
                    </a:lnTo>
                    <a:lnTo>
                      <a:pt x="583" y="285"/>
                    </a:lnTo>
                    <a:lnTo>
                      <a:pt x="574" y="289"/>
                    </a:lnTo>
                    <a:lnTo>
                      <a:pt x="567" y="291"/>
                    </a:lnTo>
                    <a:lnTo>
                      <a:pt x="557" y="289"/>
                    </a:lnTo>
                    <a:lnTo>
                      <a:pt x="554" y="285"/>
                    </a:lnTo>
                    <a:lnTo>
                      <a:pt x="548" y="280"/>
                    </a:lnTo>
                    <a:lnTo>
                      <a:pt x="547" y="278"/>
                    </a:lnTo>
                    <a:lnTo>
                      <a:pt x="543" y="273"/>
                    </a:lnTo>
                    <a:lnTo>
                      <a:pt x="536" y="258"/>
                    </a:lnTo>
                    <a:lnTo>
                      <a:pt x="532" y="244"/>
                    </a:lnTo>
                    <a:lnTo>
                      <a:pt x="532" y="231"/>
                    </a:lnTo>
                    <a:lnTo>
                      <a:pt x="530" y="217"/>
                    </a:lnTo>
                    <a:lnTo>
                      <a:pt x="532" y="202"/>
                    </a:lnTo>
                    <a:lnTo>
                      <a:pt x="541" y="190"/>
                    </a:lnTo>
                    <a:lnTo>
                      <a:pt x="552" y="177"/>
                    </a:lnTo>
                    <a:lnTo>
                      <a:pt x="563" y="170"/>
                    </a:lnTo>
                    <a:lnTo>
                      <a:pt x="574" y="159"/>
                    </a:lnTo>
                    <a:lnTo>
                      <a:pt x="583" y="146"/>
                    </a:lnTo>
                    <a:lnTo>
                      <a:pt x="588" y="134"/>
                    </a:lnTo>
                    <a:lnTo>
                      <a:pt x="588" y="119"/>
                    </a:lnTo>
                    <a:lnTo>
                      <a:pt x="568" y="105"/>
                    </a:lnTo>
                    <a:lnTo>
                      <a:pt x="552" y="92"/>
                    </a:lnTo>
                    <a:lnTo>
                      <a:pt x="532" y="81"/>
                    </a:lnTo>
                    <a:lnTo>
                      <a:pt x="512" y="70"/>
                    </a:lnTo>
                    <a:lnTo>
                      <a:pt x="491" y="58"/>
                    </a:lnTo>
                    <a:lnTo>
                      <a:pt x="471" y="47"/>
                    </a:lnTo>
                    <a:lnTo>
                      <a:pt x="449" y="38"/>
                    </a:lnTo>
                    <a:lnTo>
                      <a:pt x="428" y="31"/>
                    </a:lnTo>
                    <a:lnTo>
                      <a:pt x="442" y="45"/>
                    </a:lnTo>
                    <a:lnTo>
                      <a:pt x="455" y="56"/>
                    </a:lnTo>
                    <a:lnTo>
                      <a:pt x="465" y="63"/>
                    </a:lnTo>
                    <a:lnTo>
                      <a:pt x="484" y="74"/>
                    </a:lnTo>
                    <a:lnTo>
                      <a:pt x="485" y="88"/>
                    </a:lnTo>
                    <a:lnTo>
                      <a:pt x="484" y="105"/>
                    </a:lnTo>
                    <a:lnTo>
                      <a:pt x="478" y="123"/>
                    </a:lnTo>
                    <a:lnTo>
                      <a:pt x="478" y="135"/>
                    </a:lnTo>
                    <a:lnTo>
                      <a:pt x="484" y="150"/>
                    </a:lnTo>
                    <a:lnTo>
                      <a:pt x="484" y="155"/>
                    </a:lnTo>
                    <a:lnTo>
                      <a:pt x="480" y="161"/>
                    </a:lnTo>
                    <a:lnTo>
                      <a:pt x="474" y="166"/>
                    </a:lnTo>
                    <a:lnTo>
                      <a:pt x="469" y="170"/>
                    </a:lnTo>
                    <a:lnTo>
                      <a:pt x="465" y="175"/>
                    </a:lnTo>
                    <a:lnTo>
                      <a:pt x="465" y="180"/>
                    </a:lnTo>
                    <a:lnTo>
                      <a:pt x="465" y="190"/>
                    </a:lnTo>
                    <a:lnTo>
                      <a:pt x="464" y="195"/>
                    </a:lnTo>
                    <a:lnTo>
                      <a:pt x="460" y="197"/>
                    </a:lnTo>
                    <a:lnTo>
                      <a:pt x="458" y="200"/>
                    </a:lnTo>
                    <a:lnTo>
                      <a:pt x="455" y="200"/>
                    </a:lnTo>
                    <a:lnTo>
                      <a:pt x="453" y="200"/>
                    </a:lnTo>
                    <a:lnTo>
                      <a:pt x="447" y="197"/>
                    </a:lnTo>
                    <a:lnTo>
                      <a:pt x="442" y="200"/>
                    </a:lnTo>
                    <a:lnTo>
                      <a:pt x="433" y="202"/>
                    </a:lnTo>
                    <a:lnTo>
                      <a:pt x="428" y="202"/>
                    </a:lnTo>
                    <a:lnTo>
                      <a:pt x="424" y="200"/>
                    </a:lnTo>
                    <a:lnTo>
                      <a:pt x="424" y="197"/>
                    </a:lnTo>
                    <a:lnTo>
                      <a:pt x="424" y="197"/>
                    </a:lnTo>
                    <a:lnTo>
                      <a:pt x="422" y="195"/>
                    </a:lnTo>
                    <a:lnTo>
                      <a:pt x="419" y="164"/>
                    </a:lnTo>
                    <a:lnTo>
                      <a:pt x="411" y="159"/>
                    </a:lnTo>
                    <a:lnTo>
                      <a:pt x="406" y="150"/>
                    </a:lnTo>
                    <a:lnTo>
                      <a:pt x="397" y="141"/>
                    </a:lnTo>
                    <a:lnTo>
                      <a:pt x="390" y="134"/>
                    </a:lnTo>
                    <a:lnTo>
                      <a:pt x="386" y="125"/>
                    </a:lnTo>
                    <a:lnTo>
                      <a:pt x="384" y="117"/>
                    </a:lnTo>
                    <a:lnTo>
                      <a:pt x="381" y="108"/>
                    </a:lnTo>
                    <a:lnTo>
                      <a:pt x="384" y="103"/>
                    </a:lnTo>
                    <a:lnTo>
                      <a:pt x="386" y="99"/>
                    </a:lnTo>
                    <a:lnTo>
                      <a:pt x="390" y="99"/>
                    </a:lnTo>
                    <a:lnTo>
                      <a:pt x="390" y="97"/>
                    </a:lnTo>
                    <a:lnTo>
                      <a:pt x="391" y="97"/>
                    </a:lnTo>
                    <a:lnTo>
                      <a:pt x="397" y="103"/>
                    </a:lnTo>
                    <a:lnTo>
                      <a:pt x="406" y="108"/>
                    </a:lnTo>
                    <a:lnTo>
                      <a:pt x="413" y="110"/>
                    </a:lnTo>
                    <a:lnTo>
                      <a:pt x="422" y="110"/>
                    </a:lnTo>
                    <a:lnTo>
                      <a:pt x="424" y="110"/>
                    </a:lnTo>
                    <a:lnTo>
                      <a:pt x="424" y="108"/>
                    </a:lnTo>
                    <a:lnTo>
                      <a:pt x="424" y="108"/>
                    </a:lnTo>
                    <a:lnTo>
                      <a:pt x="424" y="108"/>
                    </a:lnTo>
                    <a:lnTo>
                      <a:pt x="424" y="72"/>
                    </a:lnTo>
                    <a:lnTo>
                      <a:pt x="411" y="56"/>
                    </a:lnTo>
                    <a:lnTo>
                      <a:pt x="395" y="42"/>
                    </a:lnTo>
                    <a:lnTo>
                      <a:pt x="377" y="27"/>
                    </a:lnTo>
                    <a:lnTo>
                      <a:pt x="364" y="9"/>
                    </a:lnTo>
                    <a:lnTo>
                      <a:pt x="350" y="5"/>
                    </a:lnTo>
                    <a:lnTo>
                      <a:pt x="339" y="2"/>
                    </a:lnTo>
                    <a:lnTo>
                      <a:pt x="325" y="0"/>
                    </a:lnTo>
                    <a:lnTo>
                      <a:pt x="312" y="0"/>
                    </a:lnTo>
                    <a:lnTo>
                      <a:pt x="308" y="0"/>
                    </a:lnTo>
                    <a:lnTo>
                      <a:pt x="308" y="2"/>
                    </a:lnTo>
                    <a:lnTo>
                      <a:pt x="308" y="5"/>
                    </a:lnTo>
                    <a:lnTo>
                      <a:pt x="307" y="9"/>
                    </a:lnTo>
                    <a:lnTo>
                      <a:pt x="289" y="14"/>
                    </a:lnTo>
                    <a:lnTo>
                      <a:pt x="281" y="27"/>
                    </a:lnTo>
                    <a:lnTo>
                      <a:pt x="276" y="42"/>
                    </a:lnTo>
                    <a:lnTo>
                      <a:pt x="265" y="56"/>
                    </a:lnTo>
                    <a:lnTo>
                      <a:pt x="260" y="56"/>
                    </a:lnTo>
                    <a:lnTo>
                      <a:pt x="256" y="56"/>
                    </a:lnTo>
                    <a:lnTo>
                      <a:pt x="251" y="56"/>
                    </a:lnTo>
                    <a:lnTo>
                      <a:pt x="249" y="58"/>
                    </a:lnTo>
                    <a:lnTo>
                      <a:pt x="240" y="72"/>
                    </a:lnTo>
                    <a:lnTo>
                      <a:pt x="231" y="87"/>
                    </a:lnTo>
                    <a:lnTo>
                      <a:pt x="224" y="99"/>
                    </a:lnTo>
                    <a:lnTo>
                      <a:pt x="213" y="110"/>
                    </a:lnTo>
                    <a:lnTo>
                      <a:pt x="209" y="110"/>
                    </a:lnTo>
                    <a:lnTo>
                      <a:pt x="209" y="110"/>
                    </a:lnTo>
                    <a:lnTo>
                      <a:pt x="209" y="110"/>
                    </a:lnTo>
                    <a:lnTo>
                      <a:pt x="209" y="114"/>
                    </a:lnTo>
                    <a:lnTo>
                      <a:pt x="184" y="139"/>
                    </a:lnTo>
                    <a:lnTo>
                      <a:pt x="184" y="139"/>
                    </a:lnTo>
                    <a:lnTo>
                      <a:pt x="184" y="139"/>
                    </a:lnTo>
                    <a:lnTo>
                      <a:pt x="184" y="139"/>
                    </a:lnTo>
                    <a:lnTo>
                      <a:pt x="184" y="141"/>
                    </a:lnTo>
                    <a:lnTo>
                      <a:pt x="195" y="146"/>
                    </a:lnTo>
                    <a:lnTo>
                      <a:pt x="209" y="150"/>
                    </a:lnTo>
                    <a:lnTo>
                      <a:pt x="224" y="153"/>
                    </a:lnTo>
                    <a:lnTo>
                      <a:pt x="234" y="153"/>
                    </a:lnTo>
                    <a:lnTo>
                      <a:pt x="236" y="155"/>
                    </a:lnTo>
                    <a:lnTo>
                      <a:pt x="240" y="155"/>
                    </a:lnTo>
                    <a:lnTo>
                      <a:pt x="240" y="159"/>
                    </a:lnTo>
                    <a:lnTo>
                      <a:pt x="242" y="161"/>
                    </a:lnTo>
                    <a:lnTo>
                      <a:pt x="240" y="164"/>
                    </a:lnTo>
                    <a:lnTo>
                      <a:pt x="234" y="166"/>
                    </a:lnTo>
                    <a:lnTo>
                      <a:pt x="231" y="170"/>
                    </a:lnTo>
                    <a:lnTo>
                      <a:pt x="225" y="171"/>
                    </a:lnTo>
                    <a:lnTo>
                      <a:pt x="220" y="180"/>
                    </a:lnTo>
                    <a:lnTo>
                      <a:pt x="215" y="195"/>
                    </a:lnTo>
                    <a:lnTo>
                      <a:pt x="209" y="208"/>
                    </a:lnTo>
                    <a:lnTo>
                      <a:pt x="209" y="222"/>
                    </a:lnTo>
                    <a:lnTo>
                      <a:pt x="213" y="227"/>
                    </a:lnTo>
                    <a:lnTo>
                      <a:pt x="215" y="227"/>
                    </a:lnTo>
                    <a:lnTo>
                      <a:pt x="213" y="231"/>
                    </a:lnTo>
                    <a:lnTo>
                      <a:pt x="209" y="238"/>
                    </a:lnTo>
                    <a:lnTo>
                      <a:pt x="209" y="238"/>
                    </a:lnTo>
                    <a:lnTo>
                      <a:pt x="213" y="242"/>
                    </a:lnTo>
                    <a:lnTo>
                      <a:pt x="213" y="242"/>
                    </a:lnTo>
                    <a:lnTo>
                      <a:pt x="215" y="244"/>
                    </a:lnTo>
                    <a:lnTo>
                      <a:pt x="231" y="233"/>
                    </a:lnTo>
                    <a:lnTo>
                      <a:pt x="260" y="231"/>
                    </a:lnTo>
                    <a:lnTo>
                      <a:pt x="260" y="227"/>
                    </a:lnTo>
                    <a:lnTo>
                      <a:pt x="262" y="226"/>
                    </a:lnTo>
                    <a:lnTo>
                      <a:pt x="265" y="226"/>
                    </a:lnTo>
                    <a:lnTo>
                      <a:pt x="267" y="222"/>
                    </a:lnTo>
                    <a:lnTo>
                      <a:pt x="267" y="200"/>
                    </a:lnTo>
                    <a:lnTo>
                      <a:pt x="289" y="155"/>
                    </a:lnTo>
                    <a:lnTo>
                      <a:pt x="289" y="155"/>
                    </a:lnTo>
                    <a:lnTo>
                      <a:pt x="292" y="155"/>
                    </a:lnTo>
                    <a:lnTo>
                      <a:pt x="292" y="155"/>
                    </a:lnTo>
                    <a:lnTo>
                      <a:pt x="292" y="155"/>
                    </a:lnTo>
                    <a:lnTo>
                      <a:pt x="303" y="170"/>
                    </a:lnTo>
                    <a:lnTo>
                      <a:pt x="312" y="180"/>
                    </a:lnTo>
                    <a:lnTo>
                      <a:pt x="323" y="195"/>
                    </a:lnTo>
                    <a:lnTo>
                      <a:pt x="336" y="206"/>
                    </a:lnTo>
                    <a:lnTo>
                      <a:pt x="343" y="211"/>
                    </a:lnTo>
                    <a:lnTo>
                      <a:pt x="345" y="217"/>
                    </a:lnTo>
                    <a:lnTo>
                      <a:pt x="350" y="226"/>
                    </a:lnTo>
                    <a:lnTo>
                      <a:pt x="354" y="231"/>
                    </a:lnTo>
                    <a:lnTo>
                      <a:pt x="354" y="244"/>
                    </a:lnTo>
                    <a:lnTo>
                      <a:pt x="354" y="258"/>
                    </a:lnTo>
                    <a:lnTo>
                      <a:pt x="359" y="273"/>
                    </a:lnTo>
                    <a:lnTo>
                      <a:pt x="364" y="283"/>
                    </a:lnTo>
                    <a:lnTo>
                      <a:pt x="366" y="285"/>
                    </a:lnTo>
                    <a:lnTo>
                      <a:pt x="370" y="289"/>
                    </a:lnTo>
                    <a:lnTo>
                      <a:pt x="372" y="291"/>
                    </a:lnTo>
                    <a:lnTo>
                      <a:pt x="375" y="294"/>
                    </a:lnTo>
                    <a:lnTo>
                      <a:pt x="375" y="298"/>
                    </a:lnTo>
                    <a:lnTo>
                      <a:pt x="372" y="300"/>
                    </a:lnTo>
                    <a:lnTo>
                      <a:pt x="372" y="305"/>
                    </a:lnTo>
                    <a:lnTo>
                      <a:pt x="370" y="309"/>
                    </a:lnTo>
                    <a:lnTo>
                      <a:pt x="359" y="305"/>
                    </a:lnTo>
                    <a:lnTo>
                      <a:pt x="348" y="294"/>
                    </a:lnTo>
                    <a:lnTo>
                      <a:pt x="336" y="285"/>
                    </a:lnTo>
                    <a:lnTo>
                      <a:pt x="323" y="283"/>
                    </a:lnTo>
                    <a:lnTo>
                      <a:pt x="314" y="289"/>
                    </a:lnTo>
                    <a:lnTo>
                      <a:pt x="308" y="294"/>
                    </a:lnTo>
                    <a:lnTo>
                      <a:pt x="299" y="300"/>
                    </a:lnTo>
                    <a:lnTo>
                      <a:pt x="296" y="305"/>
                    </a:lnTo>
                    <a:lnTo>
                      <a:pt x="298" y="309"/>
                    </a:lnTo>
                    <a:lnTo>
                      <a:pt x="299" y="310"/>
                    </a:lnTo>
                    <a:lnTo>
                      <a:pt x="299" y="314"/>
                    </a:lnTo>
                    <a:lnTo>
                      <a:pt x="303" y="314"/>
                    </a:lnTo>
                    <a:lnTo>
                      <a:pt x="312" y="314"/>
                    </a:lnTo>
                    <a:lnTo>
                      <a:pt x="317" y="316"/>
                    </a:lnTo>
                    <a:lnTo>
                      <a:pt x="319" y="321"/>
                    </a:lnTo>
                    <a:lnTo>
                      <a:pt x="323" y="330"/>
                    </a:lnTo>
                    <a:lnTo>
                      <a:pt x="323" y="330"/>
                    </a:lnTo>
                    <a:lnTo>
                      <a:pt x="319" y="334"/>
                    </a:lnTo>
                    <a:lnTo>
                      <a:pt x="317" y="339"/>
                    </a:lnTo>
                    <a:lnTo>
                      <a:pt x="317" y="339"/>
                    </a:lnTo>
                    <a:lnTo>
                      <a:pt x="260" y="327"/>
                    </a:lnTo>
                    <a:lnTo>
                      <a:pt x="260" y="334"/>
                    </a:lnTo>
                    <a:lnTo>
                      <a:pt x="260" y="339"/>
                    </a:lnTo>
                    <a:lnTo>
                      <a:pt x="260" y="345"/>
                    </a:lnTo>
                    <a:lnTo>
                      <a:pt x="256" y="347"/>
                    </a:lnTo>
                    <a:lnTo>
                      <a:pt x="251" y="356"/>
                    </a:lnTo>
                    <a:lnTo>
                      <a:pt x="249" y="357"/>
                    </a:lnTo>
                    <a:lnTo>
                      <a:pt x="242" y="366"/>
                    </a:lnTo>
                    <a:lnTo>
                      <a:pt x="225" y="393"/>
                    </a:lnTo>
                    <a:lnTo>
                      <a:pt x="189" y="411"/>
                    </a:lnTo>
                    <a:lnTo>
                      <a:pt x="188" y="413"/>
                    </a:lnTo>
                    <a:lnTo>
                      <a:pt x="184" y="419"/>
                    </a:lnTo>
                    <a:lnTo>
                      <a:pt x="184" y="424"/>
                    </a:lnTo>
                    <a:lnTo>
                      <a:pt x="184" y="430"/>
                    </a:lnTo>
                    <a:lnTo>
                      <a:pt x="184" y="439"/>
                    </a:lnTo>
                    <a:lnTo>
                      <a:pt x="184" y="453"/>
                    </a:lnTo>
                    <a:lnTo>
                      <a:pt x="184" y="469"/>
                    </a:lnTo>
                    <a:lnTo>
                      <a:pt x="184" y="478"/>
                    </a:lnTo>
                    <a:lnTo>
                      <a:pt x="173" y="478"/>
                    </a:lnTo>
                    <a:lnTo>
                      <a:pt x="164" y="475"/>
                    </a:lnTo>
                    <a:lnTo>
                      <a:pt x="157" y="469"/>
                    </a:lnTo>
                    <a:lnTo>
                      <a:pt x="151" y="464"/>
                    </a:lnTo>
                    <a:lnTo>
                      <a:pt x="151" y="449"/>
                    </a:lnTo>
                    <a:lnTo>
                      <a:pt x="148" y="435"/>
                    </a:lnTo>
                    <a:lnTo>
                      <a:pt x="141" y="424"/>
                    </a:lnTo>
                    <a:lnTo>
                      <a:pt x="130" y="413"/>
                    </a:lnTo>
                    <a:lnTo>
                      <a:pt x="117" y="417"/>
                    </a:lnTo>
                    <a:lnTo>
                      <a:pt x="110" y="417"/>
                    </a:lnTo>
                    <a:lnTo>
                      <a:pt x="101" y="413"/>
                    </a:lnTo>
                    <a:lnTo>
                      <a:pt x="94" y="408"/>
                    </a:lnTo>
                    <a:lnTo>
                      <a:pt x="83" y="402"/>
                    </a:lnTo>
                    <a:lnTo>
                      <a:pt x="72" y="397"/>
                    </a:lnTo>
                    <a:lnTo>
                      <a:pt x="59" y="393"/>
                    </a:lnTo>
                    <a:lnTo>
                      <a:pt x="49" y="392"/>
                    </a:lnTo>
                    <a:lnTo>
                      <a:pt x="38" y="402"/>
                    </a:lnTo>
                    <a:lnTo>
                      <a:pt x="21" y="424"/>
                    </a:lnTo>
                    <a:lnTo>
                      <a:pt x="5" y="448"/>
                    </a:lnTo>
                    <a:lnTo>
                      <a:pt x="0" y="455"/>
                    </a:lnTo>
                    <a:lnTo>
                      <a:pt x="21" y="475"/>
                    </a:lnTo>
                    <a:lnTo>
                      <a:pt x="25" y="516"/>
                    </a:lnTo>
                    <a:lnTo>
                      <a:pt x="29" y="516"/>
                    </a:lnTo>
                    <a:lnTo>
                      <a:pt x="38" y="513"/>
                    </a:lnTo>
                    <a:lnTo>
                      <a:pt x="43" y="511"/>
                    </a:lnTo>
                    <a:lnTo>
                      <a:pt x="49" y="505"/>
                    </a:lnTo>
                    <a:lnTo>
                      <a:pt x="54" y="496"/>
                    </a:lnTo>
                    <a:lnTo>
                      <a:pt x="58" y="491"/>
                    </a:lnTo>
                    <a:lnTo>
                      <a:pt x="63" y="485"/>
                    </a:lnTo>
                    <a:lnTo>
                      <a:pt x="72" y="480"/>
                    </a:lnTo>
                    <a:lnTo>
                      <a:pt x="74" y="480"/>
                    </a:lnTo>
                    <a:lnTo>
                      <a:pt x="74" y="484"/>
                    </a:lnTo>
                    <a:lnTo>
                      <a:pt x="74" y="484"/>
                    </a:lnTo>
                    <a:lnTo>
                      <a:pt x="74" y="485"/>
                    </a:lnTo>
                    <a:lnTo>
                      <a:pt x="63" y="538"/>
                    </a:lnTo>
                    <a:lnTo>
                      <a:pt x="79" y="556"/>
                    </a:lnTo>
                    <a:lnTo>
                      <a:pt x="77" y="567"/>
                    </a:lnTo>
                    <a:lnTo>
                      <a:pt x="68" y="574"/>
                    </a:lnTo>
                    <a:lnTo>
                      <a:pt x="59" y="583"/>
                    </a:lnTo>
                    <a:lnTo>
                      <a:pt x="54" y="597"/>
                    </a:lnTo>
                    <a:lnTo>
                      <a:pt x="54" y="608"/>
                    </a:lnTo>
                    <a:lnTo>
                      <a:pt x="63" y="619"/>
                    </a:lnTo>
                    <a:lnTo>
                      <a:pt x="74" y="630"/>
                    </a:lnTo>
                    <a:lnTo>
                      <a:pt x="88" y="641"/>
                    </a:lnTo>
                    <a:lnTo>
                      <a:pt x="101" y="646"/>
                    </a:lnTo>
                    <a:lnTo>
                      <a:pt x="114" y="646"/>
                    </a:lnTo>
                    <a:lnTo>
                      <a:pt x="124" y="644"/>
                    </a:lnTo>
                    <a:lnTo>
                      <a:pt x="132" y="641"/>
                    </a:lnTo>
                    <a:lnTo>
                      <a:pt x="141" y="635"/>
                    </a:lnTo>
                    <a:lnTo>
                      <a:pt x="148" y="635"/>
                    </a:lnTo>
                    <a:lnTo>
                      <a:pt x="153" y="639"/>
                    </a:lnTo>
                    <a:lnTo>
                      <a:pt x="160" y="641"/>
                    </a:lnTo>
                    <a:lnTo>
                      <a:pt x="168" y="644"/>
                    </a:lnTo>
                    <a:lnTo>
                      <a:pt x="184" y="652"/>
                    </a:lnTo>
                    <a:lnTo>
                      <a:pt x="195" y="661"/>
                    </a:lnTo>
                    <a:lnTo>
                      <a:pt x="209" y="670"/>
                    </a:lnTo>
                    <a:lnTo>
                      <a:pt x="220" y="677"/>
                    </a:lnTo>
                    <a:lnTo>
                      <a:pt x="225" y="691"/>
                    </a:lnTo>
                    <a:lnTo>
                      <a:pt x="229" y="706"/>
                    </a:lnTo>
                    <a:lnTo>
                      <a:pt x="231" y="722"/>
                    </a:lnTo>
                    <a:lnTo>
                      <a:pt x="234" y="738"/>
                    </a:lnTo>
                    <a:lnTo>
                      <a:pt x="249" y="744"/>
                    </a:lnTo>
                    <a:lnTo>
                      <a:pt x="262" y="749"/>
                    </a:lnTo>
                    <a:lnTo>
                      <a:pt x="276" y="758"/>
                    </a:lnTo>
                    <a:lnTo>
                      <a:pt x="287" y="772"/>
                    </a:lnTo>
                    <a:lnTo>
                      <a:pt x="298" y="800"/>
                    </a:lnTo>
                    <a:lnTo>
                      <a:pt x="308" y="830"/>
                    </a:lnTo>
                    <a:lnTo>
                      <a:pt x="319" y="861"/>
                    </a:lnTo>
                    <a:lnTo>
                      <a:pt x="334" y="886"/>
                    </a:lnTo>
                    <a:lnTo>
                      <a:pt x="350" y="904"/>
                    </a:lnTo>
                    <a:lnTo>
                      <a:pt x="366" y="924"/>
                    </a:lnTo>
                    <a:lnTo>
                      <a:pt x="381" y="944"/>
                    </a:lnTo>
                    <a:lnTo>
                      <a:pt x="395" y="966"/>
                    </a:lnTo>
                    <a:lnTo>
                      <a:pt x="397" y="980"/>
                    </a:lnTo>
                    <a:lnTo>
                      <a:pt x="397" y="993"/>
                    </a:lnTo>
                    <a:lnTo>
                      <a:pt x="391" y="1007"/>
                    </a:lnTo>
                    <a:lnTo>
                      <a:pt x="381" y="1018"/>
                    </a:lnTo>
                    <a:lnTo>
                      <a:pt x="364" y="1022"/>
                    </a:lnTo>
                    <a:lnTo>
                      <a:pt x="348" y="1027"/>
                    </a:lnTo>
                    <a:lnTo>
                      <a:pt x="334" y="1032"/>
                    </a:lnTo>
                    <a:lnTo>
                      <a:pt x="319" y="1038"/>
                    </a:lnTo>
                    <a:lnTo>
                      <a:pt x="307" y="1043"/>
                    </a:lnTo>
                    <a:lnTo>
                      <a:pt x="292" y="1052"/>
                    </a:lnTo>
                    <a:lnTo>
                      <a:pt x="278" y="1063"/>
                    </a:lnTo>
                    <a:lnTo>
                      <a:pt x="262" y="1074"/>
                    </a:lnTo>
                    <a:lnTo>
                      <a:pt x="249" y="1083"/>
                    </a:lnTo>
                    <a:lnTo>
                      <a:pt x="231" y="1090"/>
                    </a:lnTo>
                    <a:lnTo>
                      <a:pt x="215" y="1094"/>
                    </a:lnTo>
                    <a:lnTo>
                      <a:pt x="198" y="1099"/>
                    </a:lnTo>
                    <a:lnTo>
                      <a:pt x="182" y="1105"/>
                    </a:lnTo>
                    <a:lnTo>
                      <a:pt x="164" y="1110"/>
                    </a:lnTo>
                    <a:lnTo>
                      <a:pt x="151" y="1119"/>
                    </a:lnTo>
                    <a:lnTo>
                      <a:pt x="141" y="1132"/>
                    </a:lnTo>
                    <a:lnTo>
                      <a:pt x="124" y="1146"/>
                    </a:lnTo>
                    <a:lnTo>
                      <a:pt x="106" y="1160"/>
                    </a:lnTo>
                    <a:lnTo>
                      <a:pt x="88" y="1171"/>
                    </a:lnTo>
                    <a:lnTo>
                      <a:pt x="68" y="1180"/>
                    </a:lnTo>
                    <a:lnTo>
                      <a:pt x="88" y="1186"/>
                    </a:lnTo>
                    <a:lnTo>
                      <a:pt x="106" y="1188"/>
                    </a:lnTo>
                    <a:lnTo>
                      <a:pt x="124" y="1193"/>
                    </a:lnTo>
                    <a:lnTo>
                      <a:pt x="142" y="1197"/>
                    </a:lnTo>
                    <a:lnTo>
                      <a:pt x="162" y="1198"/>
                    </a:lnTo>
                    <a:lnTo>
                      <a:pt x="182" y="1198"/>
                    </a:lnTo>
                    <a:lnTo>
                      <a:pt x="200" y="1202"/>
                    </a:lnTo>
                    <a:lnTo>
                      <a:pt x="220" y="1202"/>
                    </a:lnTo>
                    <a:lnTo>
                      <a:pt x="252" y="1202"/>
                    </a:lnTo>
                    <a:lnTo>
                      <a:pt x="287" y="1198"/>
                    </a:lnTo>
                    <a:lnTo>
                      <a:pt x="319" y="1193"/>
                    </a:lnTo>
                    <a:lnTo>
                      <a:pt x="354" y="1186"/>
                    </a:lnTo>
                    <a:lnTo>
                      <a:pt x="386" y="1177"/>
                    </a:lnTo>
                    <a:lnTo>
                      <a:pt x="417" y="1168"/>
                    </a:lnTo>
                    <a:lnTo>
                      <a:pt x="447" y="1155"/>
                    </a:lnTo>
                    <a:lnTo>
                      <a:pt x="478" y="1141"/>
                    </a:lnTo>
                    <a:lnTo>
                      <a:pt x="505" y="1126"/>
                    </a:lnTo>
                    <a:lnTo>
                      <a:pt x="536" y="1110"/>
                    </a:lnTo>
                    <a:lnTo>
                      <a:pt x="559" y="1094"/>
                    </a:lnTo>
                    <a:lnTo>
                      <a:pt x="588" y="1074"/>
                    </a:lnTo>
                    <a:lnTo>
                      <a:pt x="613" y="1052"/>
                    </a:lnTo>
                    <a:lnTo>
                      <a:pt x="637" y="1029"/>
                    </a:lnTo>
                    <a:lnTo>
                      <a:pt x="660" y="1007"/>
                    </a:lnTo>
                    <a:lnTo>
                      <a:pt x="682" y="982"/>
                    </a:lnTo>
                    <a:lnTo>
                      <a:pt x="666" y="966"/>
                    </a:lnTo>
                    <a:lnTo>
                      <a:pt x="646" y="955"/>
                    </a:lnTo>
                    <a:lnTo>
                      <a:pt x="626" y="940"/>
                    </a:lnTo>
                    <a:lnTo>
                      <a:pt x="610" y="929"/>
                    </a:lnTo>
                    <a:lnTo>
                      <a:pt x="590" y="922"/>
                    </a:lnTo>
                    <a:lnTo>
                      <a:pt x="574" y="917"/>
                    </a:lnTo>
                    <a:lnTo>
                      <a:pt x="557" y="904"/>
                    </a:lnTo>
                    <a:lnTo>
                      <a:pt x="547" y="893"/>
                    </a:lnTo>
                    <a:lnTo>
                      <a:pt x="547" y="892"/>
                    </a:lnTo>
                    <a:lnTo>
                      <a:pt x="547" y="888"/>
                    </a:lnTo>
                    <a:lnTo>
                      <a:pt x="543" y="888"/>
                    </a:lnTo>
                    <a:lnTo>
                      <a:pt x="543" y="886"/>
                    </a:lnTo>
                    <a:lnTo>
                      <a:pt x="543" y="874"/>
                    </a:lnTo>
                    <a:lnTo>
                      <a:pt x="547" y="863"/>
                    </a:lnTo>
                    <a:lnTo>
                      <a:pt x="547" y="855"/>
                    </a:lnTo>
                    <a:lnTo>
                      <a:pt x="548" y="845"/>
                    </a:lnTo>
                    <a:lnTo>
                      <a:pt x="557" y="819"/>
                    </a:lnTo>
                    <a:lnTo>
                      <a:pt x="567" y="791"/>
                    </a:lnTo>
                    <a:lnTo>
                      <a:pt x="579" y="769"/>
                    </a:lnTo>
                    <a:lnTo>
                      <a:pt x="601" y="753"/>
                    </a:lnTo>
                    <a:lnTo>
                      <a:pt x="613" y="749"/>
                    </a:lnTo>
                    <a:lnTo>
                      <a:pt x="624" y="744"/>
                    </a:lnTo>
                    <a:lnTo>
                      <a:pt x="631" y="742"/>
                    </a:lnTo>
                    <a:lnTo>
                      <a:pt x="642" y="738"/>
                    </a:lnTo>
                    <a:lnTo>
                      <a:pt x="655" y="738"/>
                    </a:lnTo>
                    <a:lnTo>
                      <a:pt x="666" y="736"/>
                    </a:lnTo>
                    <a:lnTo>
                      <a:pt x="673" y="729"/>
                    </a:lnTo>
                    <a:lnTo>
                      <a:pt x="684" y="727"/>
                    </a:lnTo>
                    <a:lnTo>
                      <a:pt x="695" y="727"/>
                    </a:lnTo>
                    <a:lnTo>
                      <a:pt x="704" y="722"/>
                    </a:lnTo>
                    <a:lnTo>
                      <a:pt x="715" y="718"/>
                    </a:lnTo>
                    <a:lnTo>
                      <a:pt x="725" y="713"/>
                    </a:lnTo>
                    <a:lnTo>
                      <a:pt x="736" y="711"/>
                    </a:lnTo>
                    <a:lnTo>
                      <a:pt x="749" y="707"/>
                    </a:lnTo>
                    <a:lnTo>
                      <a:pt x="760" y="707"/>
                    </a:lnTo>
                    <a:lnTo>
                      <a:pt x="770" y="711"/>
                    </a:lnTo>
                    <a:lnTo>
                      <a:pt x="776" y="717"/>
                    </a:lnTo>
                    <a:lnTo>
                      <a:pt x="783" y="722"/>
                    </a:lnTo>
                    <a:lnTo>
                      <a:pt x="792" y="729"/>
                    </a:lnTo>
                    <a:lnTo>
                      <a:pt x="803" y="736"/>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3" name="Freeform 25"/>
              <p:cNvSpPr>
                <a:spLocks/>
              </p:cNvSpPr>
              <p:nvPr/>
            </p:nvSpPr>
            <p:spPr bwMode="auto">
              <a:xfrm>
                <a:off x="530" y="2834"/>
                <a:ext cx="63" cy="73"/>
              </a:xfrm>
              <a:custGeom>
                <a:avLst/>
                <a:gdLst>
                  <a:gd name="T0" fmla="*/ 42 w 63"/>
                  <a:gd name="T1" fmla="*/ 65 h 73"/>
                  <a:gd name="T2" fmla="*/ 58 w 63"/>
                  <a:gd name="T3" fmla="*/ 72 h 73"/>
                  <a:gd name="T4" fmla="*/ 62 w 63"/>
                  <a:gd name="T5" fmla="*/ 72 h 73"/>
                  <a:gd name="T6" fmla="*/ 62 w 63"/>
                  <a:gd name="T7" fmla="*/ 67 h 73"/>
                  <a:gd name="T8" fmla="*/ 58 w 63"/>
                  <a:gd name="T9" fmla="*/ 65 h 73"/>
                  <a:gd name="T10" fmla="*/ 58 w 63"/>
                  <a:gd name="T11" fmla="*/ 62 h 73"/>
                  <a:gd name="T12" fmla="*/ 44 w 63"/>
                  <a:gd name="T13" fmla="*/ 56 h 73"/>
                  <a:gd name="T14" fmla="*/ 37 w 63"/>
                  <a:gd name="T15" fmla="*/ 45 h 73"/>
                  <a:gd name="T16" fmla="*/ 31 w 63"/>
                  <a:gd name="T17" fmla="*/ 34 h 73"/>
                  <a:gd name="T18" fmla="*/ 26 w 63"/>
                  <a:gd name="T19" fmla="*/ 20 h 73"/>
                  <a:gd name="T20" fmla="*/ 9 w 63"/>
                  <a:gd name="T21" fmla="*/ 0 h 73"/>
                  <a:gd name="T22" fmla="*/ 6 w 63"/>
                  <a:gd name="T23" fmla="*/ 4 h 73"/>
                  <a:gd name="T24" fmla="*/ 2 w 63"/>
                  <a:gd name="T25" fmla="*/ 9 h 73"/>
                  <a:gd name="T26" fmla="*/ 0 w 63"/>
                  <a:gd name="T27" fmla="*/ 11 h 73"/>
                  <a:gd name="T28" fmla="*/ 0 w 63"/>
                  <a:gd name="T29" fmla="*/ 18 h 73"/>
                  <a:gd name="T30" fmla="*/ 0 w 63"/>
                  <a:gd name="T31" fmla="*/ 20 h 73"/>
                  <a:gd name="T32" fmla="*/ 0 w 63"/>
                  <a:gd name="T33" fmla="*/ 20 h 73"/>
                  <a:gd name="T34" fmla="*/ 0 w 63"/>
                  <a:gd name="T35" fmla="*/ 20 h 73"/>
                  <a:gd name="T36" fmla="*/ 0 w 63"/>
                  <a:gd name="T37" fmla="*/ 20 h 73"/>
                  <a:gd name="T38" fmla="*/ 9 w 63"/>
                  <a:gd name="T39" fmla="*/ 31 h 73"/>
                  <a:gd name="T40" fmla="*/ 20 w 63"/>
                  <a:gd name="T41" fmla="*/ 45 h 73"/>
                  <a:gd name="T42" fmla="*/ 31 w 63"/>
                  <a:gd name="T43" fmla="*/ 56 h 73"/>
                  <a:gd name="T44" fmla="*/ 42 w 63"/>
                  <a:gd name="T45"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73">
                    <a:moveTo>
                      <a:pt x="42" y="65"/>
                    </a:moveTo>
                    <a:lnTo>
                      <a:pt x="58" y="72"/>
                    </a:lnTo>
                    <a:lnTo>
                      <a:pt x="62" y="72"/>
                    </a:lnTo>
                    <a:lnTo>
                      <a:pt x="62" y="67"/>
                    </a:lnTo>
                    <a:lnTo>
                      <a:pt x="58" y="65"/>
                    </a:lnTo>
                    <a:lnTo>
                      <a:pt x="58" y="62"/>
                    </a:lnTo>
                    <a:lnTo>
                      <a:pt x="44" y="56"/>
                    </a:lnTo>
                    <a:lnTo>
                      <a:pt x="37" y="45"/>
                    </a:lnTo>
                    <a:lnTo>
                      <a:pt x="31" y="34"/>
                    </a:lnTo>
                    <a:lnTo>
                      <a:pt x="26" y="20"/>
                    </a:lnTo>
                    <a:lnTo>
                      <a:pt x="9" y="0"/>
                    </a:lnTo>
                    <a:lnTo>
                      <a:pt x="6" y="4"/>
                    </a:lnTo>
                    <a:lnTo>
                      <a:pt x="2" y="9"/>
                    </a:lnTo>
                    <a:lnTo>
                      <a:pt x="0" y="11"/>
                    </a:lnTo>
                    <a:lnTo>
                      <a:pt x="0" y="18"/>
                    </a:lnTo>
                    <a:lnTo>
                      <a:pt x="0" y="20"/>
                    </a:lnTo>
                    <a:lnTo>
                      <a:pt x="0" y="20"/>
                    </a:lnTo>
                    <a:lnTo>
                      <a:pt x="0" y="20"/>
                    </a:lnTo>
                    <a:lnTo>
                      <a:pt x="0" y="20"/>
                    </a:lnTo>
                    <a:lnTo>
                      <a:pt x="9" y="31"/>
                    </a:lnTo>
                    <a:lnTo>
                      <a:pt x="20" y="45"/>
                    </a:lnTo>
                    <a:lnTo>
                      <a:pt x="31" y="56"/>
                    </a:lnTo>
                    <a:lnTo>
                      <a:pt x="42" y="65"/>
                    </a:lnTo>
                  </a:path>
                </a:pathLst>
              </a:custGeom>
              <a:solidFill>
                <a:schemeClr val="folHlink"/>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076" name="Rectangle 28"/>
          <p:cNvSpPr>
            <a:spLocks noGrp="1" noChangeArrowheads="1"/>
          </p:cNvSpPr>
          <p:nvPr>
            <p:ph type="ctrTitle" sz="quarter"/>
          </p:nvPr>
        </p:nvSpPr>
        <p:spPr>
          <a:xfrm>
            <a:off x="685800" y="2286000"/>
            <a:ext cx="7772400" cy="1143000"/>
          </a:xfrm>
        </p:spPr>
        <p:txBody>
          <a:bodyPr/>
          <a:lstStyle>
            <a:lvl1pPr>
              <a:defRPr/>
            </a:lvl1pPr>
          </a:lstStyle>
          <a:p>
            <a:pPr lvl="0"/>
            <a:r>
              <a:rPr lang="en-CA" altLang="en-US" noProof="0" smtClean="0"/>
              <a:t>Click to edit Master title style</a:t>
            </a:r>
          </a:p>
        </p:txBody>
      </p:sp>
      <p:sp>
        <p:nvSpPr>
          <p:cNvPr id="2077" name="Rectangle 29"/>
          <p:cNvSpPr>
            <a:spLocks noGrp="1" noChangeArrowheads="1"/>
          </p:cNvSpPr>
          <p:nvPr>
            <p:ph type="subTitle" sz="quarter" idx="1"/>
          </p:nvPr>
        </p:nvSpPr>
        <p:spPr>
          <a:xfrm>
            <a:off x="2057400" y="4114800"/>
            <a:ext cx="6400800" cy="1752600"/>
          </a:xfrm>
        </p:spPr>
        <p:txBody>
          <a:bodyPr/>
          <a:lstStyle>
            <a:lvl1pPr marL="0" indent="0" algn="ctr">
              <a:buFontTx/>
              <a:buNone/>
              <a:defRPr/>
            </a:lvl1pPr>
          </a:lstStyle>
          <a:p>
            <a:pPr lvl="0"/>
            <a:r>
              <a:rPr lang="en-CA" altLang="en-US" noProof="0" smtClean="0"/>
              <a:t>Click to edit Master subtitle style</a:t>
            </a:r>
          </a:p>
        </p:txBody>
      </p:sp>
      <p:sp>
        <p:nvSpPr>
          <p:cNvPr id="2078" name="Rectangle 30"/>
          <p:cNvSpPr>
            <a:spLocks noGrp="1" noChangeArrowheads="1"/>
          </p:cNvSpPr>
          <p:nvPr>
            <p:ph type="dt" sz="quarter" idx="2"/>
          </p:nvPr>
        </p:nvSpPr>
        <p:spPr/>
        <p:txBody>
          <a:bodyPr/>
          <a:lstStyle>
            <a:lvl1pPr>
              <a:defRPr/>
            </a:lvl1pPr>
          </a:lstStyle>
          <a:p>
            <a:endParaRPr lang="en-CA" altLang="en-US"/>
          </a:p>
        </p:txBody>
      </p:sp>
      <p:sp>
        <p:nvSpPr>
          <p:cNvPr id="2079" name="Rectangle 31"/>
          <p:cNvSpPr>
            <a:spLocks noGrp="1" noChangeArrowheads="1"/>
          </p:cNvSpPr>
          <p:nvPr>
            <p:ph type="ftr" sz="quarter" idx="3"/>
          </p:nvPr>
        </p:nvSpPr>
        <p:spPr/>
        <p:txBody>
          <a:bodyPr/>
          <a:lstStyle>
            <a:lvl1pPr>
              <a:defRPr/>
            </a:lvl1pPr>
          </a:lstStyle>
          <a:p>
            <a:endParaRPr lang="en-CA" altLang="en-US"/>
          </a:p>
        </p:txBody>
      </p:sp>
      <p:sp>
        <p:nvSpPr>
          <p:cNvPr id="2080" name="Rectangle 32"/>
          <p:cNvSpPr>
            <a:spLocks noGrp="1" noChangeArrowheads="1"/>
          </p:cNvSpPr>
          <p:nvPr>
            <p:ph type="sldNum" sz="quarter" idx="4"/>
          </p:nvPr>
        </p:nvSpPr>
        <p:spPr/>
        <p:txBody>
          <a:bodyPr/>
          <a:lstStyle>
            <a:lvl1pPr>
              <a:defRPr/>
            </a:lvl1pPr>
          </a:lstStyle>
          <a:p>
            <a:fld id="{A62FA04A-2DBC-4B2F-AD7B-097424E07DF8}" type="slidenum">
              <a:rPr lang="en-CA" altLang="en-US"/>
              <a:pPr/>
              <a:t>‹#›</a:t>
            </a:fld>
            <a:endParaRPr lang="en-CA"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98315C78-DD55-4577-A23B-E4CFC38736CA}" type="slidenum">
              <a:rPr lang="en-CA" altLang="en-US"/>
              <a:pPr/>
              <a:t>‹#›</a:t>
            </a:fld>
            <a:endParaRPr lang="en-CA" altLang="en-US"/>
          </a:p>
        </p:txBody>
      </p:sp>
    </p:spTree>
    <p:extLst>
      <p:ext uri="{BB962C8B-B14F-4D97-AF65-F5344CB8AC3E}">
        <p14:creationId xmlns:p14="http://schemas.microsoft.com/office/powerpoint/2010/main" val="3360686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ED0C186F-D0C8-4530-9C43-E3BE7D00654B}" type="slidenum">
              <a:rPr lang="en-CA" altLang="en-US"/>
              <a:pPr/>
              <a:t>‹#›</a:t>
            </a:fld>
            <a:endParaRPr lang="en-CA" altLang="en-US"/>
          </a:p>
        </p:txBody>
      </p:sp>
    </p:spTree>
    <p:extLst>
      <p:ext uri="{BB962C8B-B14F-4D97-AF65-F5344CB8AC3E}">
        <p14:creationId xmlns:p14="http://schemas.microsoft.com/office/powerpoint/2010/main" val="935167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BA5B024B-4F3E-4CD6-942D-6E43CE40771E}" type="slidenum">
              <a:rPr lang="en-CA" altLang="en-US"/>
              <a:pPr/>
              <a:t>‹#›</a:t>
            </a:fld>
            <a:endParaRPr lang="en-CA" altLang="en-US"/>
          </a:p>
        </p:txBody>
      </p:sp>
    </p:spTree>
    <p:extLst>
      <p:ext uri="{BB962C8B-B14F-4D97-AF65-F5344CB8AC3E}">
        <p14:creationId xmlns:p14="http://schemas.microsoft.com/office/powerpoint/2010/main" val="2264418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altLang="en-US"/>
          </a:p>
        </p:txBody>
      </p:sp>
      <p:sp>
        <p:nvSpPr>
          <p:cNvPr id="8" name="Footer Placeholder 7"/>
          <p:cNvSpPr>
            <a:spLocks noGrp="1"/>
          </p:cNvSpPr>
          <p:nvPr>
            <p:ph type="ftr" sz="quarter" idx="11"/>
          </p:nvPr>
        </p:nvSpPr>
        <p:spPr/>
        <p:txBody>
          <a:bodyPr/>
          <a:lstStyle>
            <a:lvl1pPr>
              <a:defRPr/>
            </a:lvl1pPr>
          </a:lstStyle>
          <a:p>
            <a:endParaRPr lang="en-CA" altLang="en-US"/>
          </a:p>
        </p:txBody>
      </p:sp>
      <p:sp>
        <p:nvSpPr>
          <p:cNvPr id="9" name="Slide Number Placeholder 8"/>
          <p:cNvSpPr>
            <a:spLocks noGrp="1"/>
          </p:cNvSpPr>
          <p:nvPr>
            <p:ph type="sldNum" sz="quarter" idx="12"/>
          </p:nvPr>
        </p:nvSpPr>
        <p:spPr/>
        <p:txBody>
          <a:bodyPr/>
          <a:lstStyle>
            <a:lvl1pPr>
              <a:defRPr/>
            </a:lvl1pPr>
          </a:lstStyle>
          <a:p>
            <a:fld id="{E2D5F0B1-C8DB-4CDD-BFEC-268CB5627193}" type="slidenum">
              <a:rPr lang="en-CA" altLang="en-US"/>
              <a:pPr/>
              <a:t>‹#›</a:t>
            </a:fld>
            <a:endParaRPr lang="en-CA" altLang="en-US"/>
          </a:p>
        </p:txBody>
      </p:sp>
    </p:spTree>
    <p:extLst>
      <p:ext uri="{BB962C8B-B14F-4D97-AF65-F5344CB8AC3E}">
        <p14:creationId xmlns:p14="http://schemas.microsoft.com/office/powerpoint/2010/main" val="1219439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altLang="en-US"/>
          </a:p>
        </p:txBody>
      </p:sp>
      <p:sp>
        <p:nvSpPr>
          <p:cNvPr id="4" name="Footer Placeholder 3"/>
          <p:cNvSpPr>
            <a:spLocks noGrp="1"/>
          </p:cNvSpPr>
          <p:nvPr>
            <p:ph type="ftr" sz="quarter" idx="11"/>
          </p:nvPr>
        </p:nvSpPr>
        <p:spPr/>
        <p:txBody>
          <a:bodyPr/>
          <a:lstStyle>
            <a:lvl1pPr>
              <a:defRPr/>
            </a:lvl1pPr>
          </a:lstStyle>
          <a:p>
            <a:endParaRPr lang="en-CA" altLang="en-US"/>
          </a:p>
        </p:txBody>
      </p:sp>
      <p:sp>
        <p:nvSpPr>
          <p:cNvPr id="5" name="Slide Number Placeholder 4"/>
          <p:cNvSpPr>
            <a:spLocks noGrp="1"/>
          </p:cNvSpPr>
          <p:nvPr>
            <p:ph type="sldNum" sz="quarter" idx="12"/>
          </p:nvPr>
        </p:nvSpPr>
        <p:spPr/>
        <p:txBody>
          <a:bodyPr/>
          <a:lstStyle>
            <a:lvl1pPr>
              <a:defRPr/>
            </a:lvl1pPr>
          </a:lstStyle>
          <a:p>
            <a:fld id="{B84DB065-67E6-42EE-BDF9-879069035C34}" type="slidenum">
              <a:rPr lang="en-CA" altLang="en-US"/>
              <a:pPr/>
              <a:t>‹#›</a:t>
            </a:fld>
            <a:endParaRPr lang="en-CA" altLang="en-US"/>
          </a:p>
        </p:txBody>
      </p:sp>
    </p:spTree>
    <p:extLst>
      <p:ext uri="{BB962C8B-B14F-4D97-AF65-F5344CB8AC3E}">
        <p14:creationId xmlns:p14="http://schemas.microsoft.com/office/powerpoint/2010/main" val="175122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ltLang="en-US"/>
          </a:p>
        </p:txBody>
      </p:sp>
      <p:sp>
        <p:nvSpPr>
          <p:cNvPr id="3" name="Footer Placeholder 2"/>
          <p:cNvSpPr>
            <a:spLocks noGrp="1"/>
          </p:cNvSpPr>
          <p:nvPr>
            <p:ph type="ftr" sz="quarter" idx="11"/>
          </p:nvPr>
        </p:nvSpPr>
        <p:spPr/>
        <p:txBody>
          <a:bodyPr/>
          <a:lstStyle>
            <a:lvl1pPr>
              <a:defRPr/>
            </a:lvl1pPr>
          </a:lstStyle>
          <a:p>
            <a:endParaRPr lang="en-CA" altLang="en-US"/>
          </a:p>
        </p:txBody>
      </p:sp>
      <p:sp>
        <p:nvSpPr>
          <p:cNvPr id="4" name="Slide Number Placeholder 3"/>
          <p:cNvSpPr>
            <a:spLocks noGrp="1"/>
          </p:cNvSpPr>
          <p:nvPr>
            <p:ph type="sldNum" sz="quarter" idx="12"/>
          </p:nvPr>
        </p:nvSpPr>
        <p:spPr/>
        <p:txBody>
          <a:bodyPr/>
          <a:lstStyle>
            <a:lvl1pPr>
              <a:defRPr/>
            </a:lvl1pPr>
          </a:lstStyle>
          <a:p>
            <a:fld id="{293025D1-ABAB-475C-BB26-4666E65440BC}" type="slidenum">
              <a:rPr lang="en-CA" altLang="en-US"/>
              <a:pPr/>
              <a:t>‹#›</a:t>
            </a:fld>
            <a:endParaRPr lang="en-CA" altLang="en-US"/>
          </a:p>
        </p:txBody>
      </p:sp>
    </p:spTree>
    <p:extLst>
      <p:ext uri="{BB962C8B-B14F-4D97-AF65-F5344CB8AC3E}">
        <p14:creationId xmlns:p14="http://schemas.microsoft.com/office/powerpoint/2010/main" val="169669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9467146C-A2CE-46B0-BB68-C21B3BD3E102}" type="slidenum">
              <a:rPr lang="en-CA" altLang="en-US"/>
              <a:pPr/>
              <a:t>‹#›</a:t>
            </a:fld>
            <a:endParaRPr lang="en-CA" altLang="en-US"/>
          </a:p>
        </p:txBody>
      </p:sp>
    </p:spTree>
    <p:extLst>
      <p:ext uri="{BB962C8B-B14F-4D97-AF65-F5344CB8AC3E}">
        <p14:creationId xmlns:p14="http://schemas.microsoft.com/office/powerpoint/2010/main" val="1265026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ltLang="en-US"/>
          </a:p>
        </p:txBody>
      </p:sp>
      <p:sp>
        <p:nvSpPr>
          <p:cNvPr id="6" name="Footer Placeholder 5"/>
          <p:cNvSpPr>
            <a:spLocks noGrp="1"/>
          </p:cNvSpPr>
          <p:nvPr>
            <p:ph type="ftr" sz="quarter" idx="11"/>
          </p:nvPr>
        </p:nvSpPr>
        <p:spPr/>
        <p:txBody>
          <a:bodyPr/>
          <a:lstStyle>
            <a:lvl1pPr>
              <a:defRPr/>
            </a:lvl1pPr>
          </a:lstStyle>
          <a:p>
            <a:endParaRPr lang="en-CA" altLang="en-US"/>
          </a:p>
        </p:txBody>
      </p:sp>
      <p:sp>
        <p:nvSpPr>
          <p:cNvPr id="7" name="Slide Number Placeholder 6"/>
          <p:cNvSpPr>
            <a:spLocks noGrp="1"/>
          </p:cNvSpPr>
          <p:nvPr>
            <p:ph type="sldNum" sz="quarter" idx="12"/>
          </p:nvPr>
        </p:nvSpPr>
        <p:spPr/>
        <p:txBody>
          <a:bodyPr/>
          <a:lstStyle>
            <a:lvl1pPr>
              <a:defRPr/>
            </a:lvl1pPr>
          </a:lstStyle>
          <a:p>
            <a:fld id="{D1D7E608-689B-4D7B-BF2B-B7B2EA929675}" type="slidenum">
              <a:rPr lang="en-CA" altLang="en-US"/>
              <a:pPr/>
              <a:t>‹#›</a:t>
            </a:fld>
            <a:endParaRPr lang="en-CA" altLang="en-US"/>
          </a:p>
        </p:txBody>
      </p:sp>
    </p:spTree>
    <p:extLst>
      <p:ext uri="{BB962C8B-B14F-4D97-AF65-F5344CB8AC3E}">
        <p14:creationId xmlns:p14="http://schemas.microsoft.com/office/powerpoint/2010/main" val="430942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06B23720-FCF3-4692-AC4D-DFB960533C5A}" type="slidenum">
              <a:rPr lang="en-CA" altLang="en-US"/>
              <a:pPr/>
              <a:t>‹#›</a:t>
            </a:fld>
            <a:endParaRPr lang="en-CA" altLang="en-US"/>
          </a:p>
        </p:txBody>
      </p:sp>
    </p:spTree>
    <p:extLst>
      <p:ext uri="{BB962C8B-B14F-4D97-AF65-F5344CB8AC3E}">
        <p14:creationId xmlns:p14="http://schemas.microsoft.com/office/powerpoint/2010/main" val="1492105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ltLang="en-US"/>
          </a:p>
        </p:txBody>
      </p:sp>
      <p:sp>
        <p:nvSpPr>
          <p:cNvPr id="5" name="Footer Placeholder 4"/>
          <p:cNvSpPr>
            <a:spLocks noGrp="1"/>
          </p:cNvSpPr>
          <p:nvPr>
            <p:ph type="ftr" sz="quarter" idx="11"/>
          </p:nvPr>
        </p:nvSpPr>
        <p:spPr/>
        <p:txBody>
          <a:bodyPr/>
          <a:lstStyle>
            <a:lvl1pPr>
              <a:defRPr/>
            </a:lvl1pPr>
          </a:lstStyle>
          <a:p>
            <a:endParaRPr lang="en-CA" altLang="en-US"/>
          </a:p>
        </p:txBody>
      </p:sp>
      <p:sp>
        <p:nvSpPr>
          <p:cNvPr id="6" name="Slide Number Placeholder 5"/>
          <p:cNvSpPr>
            <a:spLocks noGrp="1"/>
          </p:cNvSpPr>
          <p:nvPr>
            <p:ph type="sldNum" sz="quarter" idx="12"/>
          </p:nvPr>
        </p:nvSpPr>
        <p:spPr/>
        <p:txBody>
          <a:bodyPr/>
          <a:lstStyle>
            <a:lvl1pPr>
              <a:defRPr/>
            </a:lvl1pPr>
          </a:lstStyle>
          <a:p>
            <a:fld id="{A8FB384E-BF46-43BD-B0CE-0FF8553D1FF7}" type="slidenum">
              <a:rPr lang="en-CA" altLang="en-US"/>
              <a:pPr/>
              <a:t>‹#›</a:t>
            </a:fld>
            <a:endParaRPr lang="en-CA" altLang="en-US"/>
          </a:p>
        </p:txBody>
      </p:sp>
    </p:spTree>
    <p:extLst>
      <p:ext uri="{BB962C8B-B14F-4D97-AF65-F5344CB8AC3E}">
        <p14:creationId xmlns:p14="http://schemas.microsoft.com/office/powerpoint/2010/main" val="112501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40" name="Group 16"/>
          <p:cNvGrpSpPr>
            <a:grpSpLocks/>
          </p:cNvGrpSpPr>
          <p:nvPr/>
        </p:nvGrpSpPr>
        <p:grpSpPr bwMode="auto">
          <a:xfrm>
            <a:off x="685800" y="117475"/>
            <a:ext cx="8456613" cy="6738938"/>
            <a:chOff x="432" y="74"/>
            <a:chExt cx="5327" cy="4245"/>
          </a:xfrm>
        </p:grpSpPr>
        <p:sp>
          <p:nvSpPr>
            <p:cNvPr id="1026" name="Rectangle 2"/>
            <p:cNvSpPr>
              <a:spLocks noChangeArrowheads="1"/>
            </p:cNvSpPr>
            <p:nvPr/>
          </p:nvSpPr>
          <p:spPr bwMode="ltGray">
            <a:xfrm>
              <a:off x="432" y="4176"/>
              <a:ext cx="2208" cy="143"/>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035" name="Group 11"/>
            <p:cNvGrpSpPr>
              <a:grpSpLocks/>
            </p:cNvGrpSpPr>
            <p:nvPr/>
          </p:nvGrpSpPr>
          <p:grpSpPr bwMode="auto">
            <a:xfrm>
              <a:off x="2859" y="4250"/>
              <a:ext cx="2729" cy="41"/>
              <a:chOff x="2859" y="4250"/>
              <a:chExt cx="2729" cy="41"/>
            </a:xfrm>
          </p:grpSpPr>
          <p:sp>
            <p:nvSpPr>
              <p:cNvPr id="1027" name="Oval 3"/>
              <p:cNvSpPr>
                <a:spLocks noChangeArrowheads="1"/>
              </p:cNvSpPr>
              <p:nvPr/>
            </p:nvSpPr>
            <p:spPr bwMode="auto">
              <a:xfrm>
                <a:off x="2859"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8" name="Oval 4"/>
              <p:cNvSpPr>
                <a:spLocks noChangeArrowheads="1"/>
              </p:cNvSpPr>
              <p:nvPr/>
            </p:nvSpPr>
            <p:spPr bwMode="auto">
              <a:xfrm>
                <a:off x="3243"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 name="Oval 5"/>
              <p:cNvSpPr>
                <a:spLocks noChangeArrowheads="1"/>
              </p:cNvSpPr>
              <p:nvPr/>
            </p:nvSpPr>
            <p:spPr bwMode="auto">
              <a:xfrm>
                <a:off x="3627"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Oval 6"/>
              <p:cNvSpPr>
                <a:spLocks noChangeArrowheads="1"/>
              </p:cNvSpPr>
              <p:nvPr/>
            </p:nvSpPr>
            <p:spPr bwMode="auto">
              <a:xfrm>
                <a:off x="4011"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Oval 7"/>
              <p:cNvSpPr>
                <a:spLocks noChangeArrowheads="1"/>
              </p:cNvSpPr>
              <p:nvPr/>
            </p:nvSpPr>
            <p:spPr bwMode="auto">
              <a:xfrm>
                <a:off x="4395"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2" name="Oval 8"/>
              <p:cNvSpPr>
                <a:spLocks noChangeArrowheads="1"/>
              </p:cNvSpPr>
              <p:nvPr/>
            </p:nvSpPr>
            <p:spPr bwMode="auto">
              <a:xfrm>
                <a:off x="4779"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3" name="Oval 9"/>
              <p:cNvSpPr>
                <a:spLocks noChangeArrowheads="1"/>
              </p:cNvSpPr>
              <p:nvPr/>
            </p:nvSpPr>
            <p:spPr bwMode="auto">
              <a:xfrm>
                <a:off x="5163" y="4250"/>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4" name="Oval 10"/>
              <p:cNvSpPr>
                <a:spLocks noChangeArrowheads="1"/>
              </p:cNvSpPr>
              <p:nvPr/>
            </p:nvSpPr>
            <p:spPr bwMode="auto">
              <a:xfrm>
                <a:off x="5547" y="4250"/>
                <a:ext cx="41"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36" name="Rectangle 12"/>
            <p:cNvSpPr>
              <a:spLocks noChangeArrowheads="1"/>
            </p:cNvSpPr>
            <p:nvPr/>
          </p:nvSpPr>
          <p:spPr bwMode="ltGray">
            <a:xfrm>
              <a:off x="480" y="480"/>
              <a:ext cx="5279" cy="48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7" name="Oval 13"/>
            <p:cNvSpPr>
              <a:spLocks noChangeArrowheads="1"/>
            </p:cNvSpPr>
            <p:nvPr/>
          </p:nvSpPr>
          <p:spPr bwMode="auto">
            <a:xfrm>
              <a:off x="507" y="74"/>
              <a:ext cx="42" cy="42"/>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Oval 14"/>
            <p:cNvSpPr>
              <a:spLocks noChangeArrowheads="1"/>
            </p:cNvSpPr>
            <p:nvPr/>
          </p:nvSpPr>
          <p:spPr bwMode="auto">
            <a:xfrm>
              <a:off x="507" y="219"/>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Oval 15"/>
            <p:cNvSpPr>
              <a:spLocks noChangeArrowheads="1"/>
            </p:cNvSpPr>
            <p:nvPr/>
          </p:nvSpPr>
          <p:spPr bwMode="auto">
            <a:xfrm>
              <a:off x="507" y="362"/>
              <a:ext cx="42" cy="41"/>
            </a:xfrm>
            <a:prstGeom prst="ellipse">
              <a:avLst/>
            </a:prstGeom>
            <a:solidFill>
              <a:schemeClr val="tx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041" name="Rectangle 17"/>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CA" altLang="en-US" smtClean="0"/>
              <a:t>Click to edit Master title style</a:t>
            </a:r>
          </a:p>
        </p:txBody>
      </p:sp>
      <p:sp>
        <p:nvSpPr>
          <p:cNvPr id="1042" name="Rectangle 18"/>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p>
        </p:txBody>
      </p:sp>
      <p:sp>
        <p:nvSpPr>
          <p:cNvPr id="1043" name="Rectangle 19"/>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b="0">
                <a:latin typeface="+mj-lt"/>
              </a:defRPr>
            </a:lvl1pPr>
          </a:lstStyle>
          <a:p>
            <a:endParaRPr lang="en-CA" altLang="en-US"/>
          </a:p>
        </p:txBody>
      </p:sp>
      <p:sp>
        <p:nvSpPr>
          <p:cNvPr id="1044" name="Rectangle 20"/>
          <p:cNvSpPr>
            <a:spLocks noGrp="1" noChangeArrowheads="1"/>
          </p:cNvSpPr>
          <p:nvPr>
            <p:ph type="ftr" sz="quarter" idx="3"/>
          </p:nvPr>
        </p:nvSpPr>
        <p:spPr bwMode="auto">
          <a:xfrm>
            <a:off x="3124200" y="61722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b="0">
                <a:latin typeface="+mj-lt"/>
              </a:defRPr>
            </a:lvl1pPr>
          </a:lstStyle>
          <a:p>
            <a:endParaRPr lang="en-CA" altLang="en-US"/>
          </a:p>
        </p:txBody>
      </p:sp>
      <p:sp>
        <p:nvSpPr>
          <p:cNvPr id="1045" name="Rectangle 21"/>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b="0">
                <a:latin typeface="+mj-lt"/>
              </a:defRPr>
            </a:lvl1pPr>
          </a:lstStyle>
          <a:p>
            <a:fld id="{2333A409-8F78-435F-AA68-C5A3BC62C36D}" type="slidenum">
              <a:rPr lang="en-CA" altLang="en-US"/>
              <a:pPr/>
              <a:t>‹#›</a:t>
            </a:fld>
            <a:endParaRPr lang="en-CA"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eaLnBrk="0" fontAlgn="base" hangingPunct="0">
        <a:spcBef>
          <a:spcPct val="0"/>
        </a:spcBef>
        <a:spcAft>
          <a:spcPct val="0"/>
        </a:spcAft>
        <a:defRPr sz="4400">
          <a:solidFill>
            <a:schemeClr val="tx2"/>
          </a:solidFill>
          <a:latin typeface="Times New Roman" panose="02020603050405020304" pitchFamily="18" charset="0"/>
        </a:defRPr>
      </a:lvl6pPr>
      <a:lvl7pPr marL="914400" algn="l" rtl="0" eaLnBrk="0" fontAlgn="base" hangingPunct="0">
        <a:spcBef>
          <a:spcPct val="0"/>
        </a:spcBef>
        <a:spcAft>
          <a:spcPct val="0"/>
        </a:spcAft>
        <a:defRPr sz="4400">
          <a:solidFill>
            <a:schemeClr val="tx2"/>
          </a:solidFill>
          <a:latin typeface="Times New Roman" panose="02020603050405020304" pitchFamily="18" charset="0"/>
        </a:defRPr>
      </a:lvl7pPr>
      <a:lvl8pPr marL="1371600" algn="l" rtl="0" eaLnBrk="0" fontAlgn="base" hangingPunct="0">
        <a:spcBef>
          <a:spcPct val="0"/>
        </a:spcBef>
        <a:spcAft>
          <a:spcPct val="0"/>
        </a:spcAft>
        <a:defRPr sz="4400">
          <a:solidFill>
            <a:schemeClr val="tx2"/>
          </a:solidFill>
          <a:latin typeface="Times New Roman" panose="02020603050405020304" pitchFamily="18" charset="0"/>
        </a:defRPr>
      </a:lvl8pPr>
      <a:lvl9pPr marL="1828800" algn="l"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b="1"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j-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j-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j-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wmf"/><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wmf"/><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4.w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2D606D2-0CCF-4021-8DDD-8EBE61781086}" type="slidenum">
              <a:rPr lang="en-CA" altLang="en-US"/>
              <a:pPr/>
              <a:t>1</a:t>
            </a:fld>
            <a:endParaRPr lang="en-CA" altLang="en-US"/>
          </a:p>
        </p:txBody>
      </p:sp>
      <p:sp>
        <p:nvSpPr>
          <p:cNvPr id="105474"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105475"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5476"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78" name="Rectangle 6"/>
          <p:cNvSpPr>
            <a:spLocks noChangeArrowheads="1"/>
          </p:cNvSpPr>
          <p:nvPr/>
        </p:nvSpPr>
        <p:spPr bwMode="auto">
          <a:xfrm>
            <a:off x="914400" y="1647825"/>
            <a:ext cx="7391400" cy="514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spcBef>
                <a:spcPct val="50000"/>
              </a:spcBef>
            </a:pPr>
            <a:r>
              <a:rPr lang="en-US" altLang="en-US" sz="4000" u="sng" dirty="0"/>
              <a:t>AWARENESS SESSION</a:t>
            </a:r>
          </a:p>
          <a:p>
            <a:pPr algn="ctr"/>
            <a:endParaRPr lang="en-CA" altLang="en-US" dirty="0"/>
          </a:p>
          <a:p>
            <a:pPr algn="ctr"/>
            <a:r>
              <a:rPr lang="en-CA" altLang="en-US" dirty="0"/>
              <a:t>Denis St-Jean</a:t>
            </a:r>
          </a:p>
          <a:p>
            <a:pPr algn="ctr"/>
            <a:r>
              <a:rPr lang="en-CA" altLang="en-US" dirty="0"/>
              <a:t>National Health and Safety Officer</a:t>
            </a:r>
          </a:p>
          <a:p>
            <a:pPr algn="ctr"/>
            <a:r>
              <a:rPr lang="en-CA" altLang="en-US" dirty="0"/>
              <a:t>Public Service Alliance of Canada</a:t>
            </a:r>
          </a:p>
          <a:p>
            <a:pPr algn="ctr"/>
            <a:endParaRPr lang="en-CA" altLang="en-US" dirty="0"/>
          </a:p>
          <a:p>
            <a:pPr algn="ctr"/>
            <a:r>
              <a:rPr lang="en-CA" altLang="en-US" dirty="0" smtClean="0"/>
              <a:t>Union of Taxation Employees</a:t>
            </a:r>
          </a:p>
          <a:p>
            <a:pPr algn="ctr"/>
            <a:r>
              <a:rPr lang="en-CA" altLang="en-US" dirty="0" smtClean="0"/>
              <a:t>Health and Safety Conference </a:t>
            </a:r>
          </a:p>
          <a:p>
            <a:pPr algn="ctr"/>
            <a:r>
              <a:rPr lang="en-CA" altLang="en-US" dirty="0" smtClean="0"/>
              <a:t>November 6, 2015</a:t>
            </a:r>
          </a:p>
          <a:p>
            <a:pPr algn="ctr"/>
            <a:endParaRPr lang="en-US"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CF25B187-9E5E-4BBD-A3FB-2A7E4B100FE8}" type="slidenum">
              <a:rPr lang="en-CA" altLang="en-US"/>
              <a:pPr/>
              <a:t>2</a:t>
            </a:fld>
            <a:endParaRPr lang="en-CA" altLang="en-US"/>
          </a:p>
        </p:txBody>
      </p:sp>
      <p:sp>
        <p:nvSpPr>
          <p:cNvPr id="130050"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130051"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30052"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30053"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130058"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0054" name="Rectangle 6"/>
          <p:cNvSpPr>
            <a:spLocks noChangeArrowheads="1"/>
          </p:cNvSpPr>
          <p:nvPr/>
        </p:nvSpPr>
        <p:spPr bwMode="auto">
          <a:xfrm>
            <a:off x="3352800" y="1905000"/>
            <a:ext cx="55626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altLang="en-US" u="sng"/>
              <a:t>DID YOU KNOW</a:t>
            </a:r>
          </a:p>
          <a:p>
            <a:endParaRPr lang="en-CA" altLang="en-US"/>
          </a:p>
          <a:p>
            <a:r>
              <a:rPr lang="en-CA" altLang="en-US"/>
              <a:t>Today we spend more than 80% of our time indoors.</a:t>
            </a:r>
          </a:p>
          <a:p>
            <a:endParaRPr lang="en-CA" altLang="en-US"/>
          </a:p>
          <a:p>
            <a:r>
              <a:rPr lang="en-CA" altLang="zh-CN">
                <a:ea typeface="宋体" panose="02010600030101010101" pitchFamily="2" charset="-122"/>
              </a:rPr>
              <a:t>Our indoor air is 5 times more polluted than the outdoors.</a:t>
            </a:r>
            <a:r>
              <a:rPr lang="en-US" altLang="zh-CN">
                <a:ea typeface="宋体" panose="02010600030101010101" pitchFamily="2" charset="-122"/>
              </a:rPr>
              <a:t> </a:t>
            </a:r>
            <a:endParaRPr lang="fr-CA" altLang="en-US"/>
          </a:p>
          <a:p>
            <a:endParaRPr lang="fr-CA" altLang="en-US"/>
          </a:p>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30053"/>
                                        </p:tgtEl>
                                        <p:attrNameLst>
                                          <p:attrName>style.visibility</p:attrName>
                                        </p:attrNameLst>
                                      </p:cBhvr>
                                      <p:to>
                                        <p:strVal val="visible"/>
                                      </p:to>
                                    </p:set>
                                    <p:anim calcmode="lin" valueType="num">
                                      <p:cBhvr additive="base">
                                        <p:cTn id="7" dur="500" fill="hold"/>
                                        <p:tgtEl>
                                          <p:spTgt spid="130053"/>
                                        </p:tgtEl>
                                        <p:attrNameLst>
                                          <p:attrName>ppt_x</p:attrName>
                                        </p:attrNameLst>
                                      </p:cBhvr>
                                      <p:tavLst>
                                        <p:tav tm="0">
                                          <p:val>
                                            <p:strVal val="0-#ppt_w/2"/>
                                          </p:val>
                                        </p:tav>
                                        <p:tav tm="100000">
                                          <p:val>
                                            <p:strVal val="#ppt_x"/>
                                          </p:val>
                                        </p:tav>
                                      </p:tavLst>
                                    </p:anim>
                                    <p:anim calcmode="lin" valueType="num">
                                      <p:cBhvr additive="base">
                                        <p:cTn id="8" dur="500" fill="hold"/>
                                        <p:tgtEl>
                                          <p:spTgt spid="1300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490D03D-B1FD-47DC-A29E-F206165213B6}" type="slidenum">
              <a:rPr lang="en-CA" altLang="en-US"/>
              <a:pPr/>
              <a:t>3</a:t>
            </a:fld>
            <a:endParaRPr lang="en-CA" altLang="en-US"/>
          </a:p>
        </p:txBody>
      </p:sp>
      <p:sp>
        <p:nvSpPr>
          <p:cNvPr id="107522"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107523"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7524"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526" name="Rectangle 6"/>
          <p:cNvSpPr>
            <a:spLocks noChangeArrowheads="1"/>
          </p:cNvSpPr>
          <p:nvPr/>
        </p:nvSpPr>
        <p:spPr bwMode="auto">
          <a:xfrm>
            <a:off x="762000" y="1905000"/>
            <a:ext cx="7772400" cy="408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CA" altLang="en-US" u="sng"/>
              <a:t>Factors Affecting Indoor Air Quality </a:t>
            </a:r>
          </a:p>
          <a:p>
            <a:pPr>
              <a:spcBef>
                <a:spcPct val="20000"/>
              </a:spcBef>
              <a:buFontTx/>
              <a:buChar char="•"/>
            </a:pPr>
            <a:endParaRPr lang="en-CA" altLang="en-US"/>
          </a:p>
          <a:p>
            <a:pPr>
              <a:spcBef>
                <a:spcPct val="20000"/>
              </a:spcBef>
              <a:buFontTx/>
              <a:buChar char="•"/>
            </a:pPr>
            <a:r>
              <a:rPr lang="en-CA" altLang="en-US"/>
              <a:t>Ventilation</a:t>
            </a:r>
          </a:p>
          <a:p>
            <a:pPr>
              <a:spcBef>
                <a:spcPct val="20000"/>
              </a:spcBef>
              <a:buFontTx/>
              <a:buChar char="•"/>
            </a:pPr>
            <a:r>
              <a:rPr lang="en-CA" altLang="en-US"/>
              <a:t>Humidity/dryness</a:t>
            </a:r>
          </a:p>
          <a:p>
            <a:pPr>
              <a:spcBef>
                <a:spcPct val="20000"/>
              </a:spcBef>
              <a:buFontTx/>
              <a:buChar char="•"/>
            </a:pPr>
            <a:r>
              <a:rPr lang="en-CA" altLang="en-US"/>
              <a:t>Cleaners, deodorizers, fragrances</a:t>
            </a:r>
          </a:p>
          <a:p>
            <a:pPr>
              <a:spcBef>
                <a:spcPct val="20000"/>
              </a:spcBef>
              <a:buFontTx/>
              <a:buChar char="•"/>
            </a:pPr>
            <a:r>
              <a:rPr lang="en-CA" altLang="en-US"/>
              <a:t>Furniture, building materials</a:t>
            </a:r>
          </a:p>
          <a:p>
            <a:pPr>
              <a:spcBef>
                <a:spcPct val="20000"/>
              </a:spcBef>
              <a:buFontTx/>
              <a:buChar char="•"/>
            </a:pPr>
            <a:r>
              <a:rPr lang="en-CA" altLang="en-US"/>
              <a:t>Biological agents (i.e. moulds)</a:t>
            </a:r>
            <a:endParaRPr lang="en-US"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D9EAA703-8A52-4EB0-857C-6D58F63E1714}" type="slidenum">
              <a:rPr lang="en-CA" altLang="en-US"/>
              <a:pPr/>
              <a:t>4</a:t>
            </a:fld>
            <a:endParaRPr lang="en-CA" altLang="en-US"/>
          </a:p>
        </p:txBody>
      </p:sp>
      <p:sp>
        <p:nvSpPr>
          <p:cNvPr id="109570"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109571"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9572"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573" name="Rectangle 5"/>
          <p:cNvSpPr>
            <a:spLocks noChangeArrowheads="1"/>
          </p:cNvSpPr>
          <p:nvPr/>
        </p:nvSpPr>
        <p:spPr bwMode="auto">
          <a:xfrm>
            <a:off x="762000" y="1676400"/>
            <a:ext cx="5943600" cy="466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CA" altLang="en-US" u="sng"/>
              <a:t>Sick Building Syndrome</a:t>
            </a:r>
          </a:p>
          <a:p>
            <a:pPr>
              <a:spcBef>
                <a:spcPct val="20000"/>
              </a:spcBef>
              <a:buFontTx/>
              <a:buChar char="•"/>
            </a:pPr>
            <a:r>
              <a:rPr lang="en-CA" altLang="en-US"/>
              <a:t>Nausea</a:t>
            </a:r>
          </a:p>
          <a:p>
            <a:pPr>
              <a:spcBef>
                <a:spcPct val="20000"/>
              </a:spcBef>
              <a:buFontTx/>
              <a:buChar char="•"/>
            </a:pPr>
            <a:r>
              <a:rPr lang="en-CA" altLang="en-US"/>
              <a:t>headache</a:t>
            </a:r>
          </a:p>
          <a:p>
            <a:pPr>
              <a:spcBef>
                <a:spcPct val="20000"/>
              </a:spcBef>
              <a:buFontTx/>
              <a:buChar char="•"/>
            </a:pPr>
            <a:r>
              <a:rPr lang="en-CA" altLang="en-US"/>
              <a:t>fatigue</a:t>
            </a:r>
          </a:p>
          <a:p>
            <a:pPr>
              <a:spcBef>
                <a:spcPct val="20000"/>
              </a:spcBef>
              <a:buFontTx/>
              <a:buChar char="•"/>
            </a:pPr>
            <a:r>
              <a:rPr lang="en-CA" altLang="en-US"/>
              <a:t>burning eyes</a:t>
            </a:r>
          </a:p>
          <a:p>
            <a:pPr>
              <a:spcBef>
                <a:spcPct val="20000"/>
              </a:spcBef>
              <a:buFontTx/>
              <a:buChar char="•"/>
            </a:pPr>
            <a:r>
              <a:rPr lang="en-CA" altLang="en-US"/>
              <a:t>aching, flu-like</a:t>
            </a:r>
          </a:p>
          <a:p>
            <a:pPr>
              <a:spcBef>
                <a:spcPct val="20000"/>
              </a:spcBef>
              <a:buFontTx/>
              <a:buChar char="•"/>
            </a:pPr>
            <a:r>
              <a:rPr lang="en-CA" altLang="en-US"/>
              <a:t>respiratory difficulties</a:t>
            </a:r>
          </a:p>
          <a:p>
            <a:pPr>
              <a:spcBef>
                <a:spcPct val="20000"/>
              </a:spcBef>
              <a:buFontTx/>
              <a:buChar char="•"/>
            </a:pPr>
            <a:r>
              <a:rPr lang="en-CA" altLang="en-US"/>
              <a:t>sensitive to chemicals</a:t>
            </a:r>
            <a:endParaRPr lang="en-US" altLang="en-US"/>
          </a:p>
        </p:txBody>
      </p:sp>
      <p:graphicFrame>
        <p:nvGraphicFramePr>
          <p:cNvPr id="109574" name="Object 6"/>
          <p:cNvGraphicFramePr>
            <a:graphicFrameLocks noGrp="1" noChangeAspect="1"/>
          </p:cNvGraphicFramePr>
          <p:nvPr>
            <p:ph idx="1"/>
          </p:nvPr>
        </p:nvGraphicFramePr>
        <p:xfrm>
          <a:off x="4800600" y="2438400"/>
          <a:ext cx="3962400" cy="3021013"/>
        </p:xfrm>
        <a:graphic>
          <a:graphicData uri="http://schemas.openxmlformats.org/presentationml/2006/ole">
            <mc:AlternateContent xmlns:mc="http://schemas.openxmlformats.org/markup-compatibility/2006">
              <mc:Choice xmlns:v="urn:schemas-microsoft-com:vml" Requires="v">
                <p:oleObj spid="_x0000_s109579" name="Clip" r:id="rId4" imgW="5154120" imgH="3928680" progId="MS_ClipArt_Gallery.2">
                  <p:embed/>
                </p:oleObj>
              </mc:Choice>
              <mc:Fallback>
                <p:oleObj name="Clip" r:id="rId4" imgW="5154120" imgH="3928680" progId="MS_ClipArt_Gallery.2">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2438400"/>
                        <a:ext cx="3962400" cy="302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358E3670-7699-4B6C-9F47-90AC52E106E0}" type="slidenum">
              <a:rPr lang="en-CA" altLang="en-US"/>
              <a:pPr/>
              <a:t>5</a:t>
            </a:fld>
            <a:endParaRPr lang="en-CA" altLang="en-US"/>
          </a:p>
        </p:txBody>
      </p:sp>
      <p:sp>
        <p:nvSpPr>
          <p:cNvPr id="101378"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101379"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101380"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01381"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101386"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1382" name="Rectangle 6"/>
          <p:cNvSpPr>
            <a:spLocks noChangeArrowheads="1"/>
          </p:cNvSpPr>
          <p:nvPr/>
        </p:nvSpPr>
        <p:spPr bwMode="auto">
          <a:xfrm>
            <a:off x="3352800" y="1905000"/>
            <a:ext cx="55626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altLang="en-US" u="sng"/>
              <a:t>DID YOU KNOW</a:t>
            </a:r>
          </a:p>
          <a:p>
            <a:endParaRPr lang="en-US" altLang="en-US"/>
          </a:p>
          <a:p>
            <a:r>
              <a:rPr lang="en-US" altLang="en-US"/>
              <a:t>The lung is the major entry organ for chemicals.</a:t>
            </a:r>
          </a:p>
          <a:p>
            <a:endParaRPr lang="en-US" altLang="en-US"/>
          </a:p>
          <a:p>
            <a:r>
              <a:rPr lang="en-US" altLang="en-US"/>
              <a:t>Airborne chemicals are the major source of chemical exposure today.</a:t>
            </a:r>
            <a:endParaRPr lang="en-CA"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1381"/>
                                        </p:tgtEl>
                                        <p:attrNameLst>
                                          <p:attrName>style.visibility</p:attrName>
                                        </p:attrNameLst>
                                      </p:cBhvr>
                                      <p:to>
                                        <p:strVal val="visible"/>
                                      </p:to>
                                    </p:set>
                                    <p:anim calcmode="lin" valueType="num">
                                      <p:cBhvr additive="base">
                                        <p:cTn id="7" dur="500" fill="hold"/>
                                        <p:tgtEl>
                                          <p:spTgt spid="101381"/>
                                        </p:tgtEl>
                                        <p:attrNameLst>
                                          <p:attrName>ppt_x</p:attrName>
                                        </p:attrNameLst>
                                      </p:cBhvr>
                                      <p:tavLst>
                                        <p:tav tm="0">
                                          <p:val>
                                            <p:strVal val="0-#ppt_w/2"/>
                                          </p:val>
                                        </p:tav>
                                        <p:tav tm="100000">
                                          <p:val>
                                            <p:strVal val="#ppt_x"/>
                                          </p:val>
                                        </p:tav>
                                      </p:tavLst>
                                    </p:anim>
                                    <p:anim calcmode="lin" valueType="num">
                                      <p:cBhvr additive="base">
                                        <p:cTn id="8" dur="500" fill="hold"/>
                                        <p:tgtEl>
                                          <p:spTgt spid="1013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5EAC2CC1-7FAF-4D89-91DF-371ED5823DA5}" type="slidenum">
              <a:rPr lang="en-CA" altLang="en-US"/>
              <a:pPr/>
              <a:t>6</a:t>
            </a:fld>
            <a:endParaRPr lang="en-CA" altLang="en-US"/>
          </a:p>
        </p:txBody>
      </p:sp>
      <p:sp>
        <p:nvSpPr>
          <p:cNvPr id="98306"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98307" name="Rectangle 3"/>
          <p:cNvSpPr>
            <a:spLocks noChangeArrowheads="1"/>
          </p:cNvSpPr>
          <p:nvPr/>
        </p:nvSpPr>
        <p:spPr bwMode="auto">
          <a:xfrm>
            <a:off x="762000" y="2286000"/>
            <a:ext cx="7772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endParaRPr lang="en-US" altLang="en-US"/>
          </a:p>
        </p:txBody>
      </p:sp>
      <p:sp>
        <p:nvSpPr>
          <p:cNvPr id="98308" name="Rectangle 4"/>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98309" name="Object 5"/>
          <p:cNvGraphicFramePr>
            <a:graphicFrameLocks noGrp="1" noChangeAspect="1"/>
          </p:cNvGraphicFramePr>
          <p:nvPr>
            <p:ph idx="1"/>
          </p:nvPr>
        </p:nvGraphicFramePr>
        <p:xfrm>
          <a:off x="381000" y="2362200"/>
          <a:ext cx="2763838" cy="2971800"/>
        </p:xfrm>
        <a:graphic>
          <a:graphicData uri="http://schemas.openxmlformats.org/presentationml/2006/ole">
            <mc:AlternateContent xmlns:mc="http://schemas.openxmlformats.org/markup-compatibility/2006">
              <mc:Choice xmlns:v="urn:schemas-microsoft-com:vml" Requires="v">
                <p:oleObj spid="_x0000_s98315" name="Clip" r:id="rId4" imgW="3025440" imgH="3252600" progId="MS_ClipArt_Gallery.2">
                  <p:embed/>
                </p:oleObj>
              </mc:Choice>
              <mc:Fallback>
                <p:oleObj name="Clip" r:id="rId4" imgW="3025440" imgH="3252600" progId="MS_ClipArt_Gallery.2">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62200"/>
                        <a:ext cx="2763838" cy="297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11" name="Rectangle 7"/>
          <p:cNvSpPr>
            <a:spLocks noChangeArrowheads="1"/>
          </p:cNvSpPr>
          <p:nvPr/>
        </p:nvSpPr>
        <p:spPr bwMode="auto">
          <a:xfrm>
            <a:off x="3733800" y="1905000"/>
            <a:ext cx="48006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altLang="en-US" u="sng"/>
              <a:t>DID YOU KNOW</a:t>
            </a:r>
          </a:p>
          <a:p>
            <a:endParaRPr lang="en-US" altLang="en-US"/>
          </a:p>
          <a:p>
            <a:r>
              <a:rPr lang="en-US" altLang="en-US"/>
              <a:t>More than 4,000 chemicals are used in fragrances.</a:t>
            </a:r>
          </a:p>
          <a:p>
            <a:endParaRPr lang="en-US" altLang="en-US"/>
          </a:p>
          <a:p>
            <a:r>
              <a:rPr lang="en-US" altLang="en-US"/>
              <a:t>Of these, 95% are made from petroleum. </a:t>
            </a:r>
            <a:endParaRPr lang="en-CA"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98309"/>
                                        </p:tgtEl>
                                        <p:attrNameLst>
                                          <p:attrName>style.visibility</p:attrName>
                                        </p:attrNameLst>
                                      </p:cBhvr>
                                      <p:to>
                                        <p:strVal val="visible"/>
                                      </p:to>
                                    </p:set>
                                    <p:anim calcmode="lin" valueType="num">
                                      <p:cBhvr additive="base">
                                        <p:cTn id="7" dur="500" fill="hold"/>
                                        <p:tgtEl>
                                          <p:spTgt spid="98309"/>
                                        </p:tgtEl>
                                        <p:attrNameLst>
                                          <p:attrName>ppt_x</p:attrName>
                                        </p:attrNameLst>
                                      </p:cBhvr>
                                      <p:tavLst>
                                        <p:tav tm="0">
                                          <p:val>
                                            <p:strVal val="0-#ppt_w/2"/>
                                          </p:val>
                                        </p:tav>
                                        <p:tav tm="100000">
                                          <p:val>
                                            <p:strVal val="#ppt_x"/>
                                          </p:val>
                                        </p:tav>
                                      </p:tavLst>
                                    </p:anim>
                                    <p:anim calcmode="lin" valueType="num">
                                      <p:cBhvr additive="base">
                                        <p:cTn id="8" dur="500" fill="hold"/>
                                        <p:tgtEl>
                                          <p:spTgt spid="983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935E559-CDF2-4844-ABC2-B956F3B8C511}" type="slidenum">
              <a:rPr lang="en-CA" altLang="en-US"/>
              <a:pPr/>
              <a:t>7</a:t>
            </a:fld>
            <a:endParaRPr lang="en-CA" altLang="en-US"/>
          </a:p>
        </p:txBody>
      </p:sp>
      <p:sp>
        <p:nvSpPr>
          <p:cNvPr id="3074" name="Rectangle 2"/>
          <p:cNvSpPr>
            <a:spLocks noGrp="1" noChangeArrowheads="1"/>
          </p:cNvSpPr>
          <p:nvPr>
            <p:ph type="title"/>
          </p:nvPr>
        </p:nvSpPr>
        <p:spPr>
          <a:noFill/>
          <a:ln/>
        </p:spPr>
        <p:txBody>
          <a:bodyPr/>
          <a:lstStyle/>
          <a:p>
            <a:pPr algn="ctr"/>
            <a:r>
              <a:rPr lang="en-CA" altLang="en-US" b="1">
                <a:latin typeface="Arial" panose="020B0604020202020204" pitchFamily="34" charset="0"/>
              </a:rPr>
              <a:t>Environmental Illness</a:t>
            </a:r>
          </a:p>
        </p:txBody>
      </p:sp>
      <p:sp>
        <p:nvSpPr>
          <p:cNvPr id="3075" name="Rectangle 3"/>
          <p:cNvSpPr>
            <a:spLocks noChangeArrowheads="1"/>
          </p:cNvSpPr>
          <p:nvPr/>
        </p:nvSpPr>
        <p:spPr bwMode="auto">
          <a:xfrm>
            <a:off x="762000" y="2286000"/>
            <a:ext cx="77724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CA" altLang="en-US"/>
              <a:t>An emerging issue in environmental</a:t>
            </a:r>
          </a:p>
          <a:p>
            <a:pPr>
              <a:spcBef>
                <a:spcPct val="50000"/>
              </a:spcBef>
            </a:pPr>
            <a:r>
              <a:rPr lang="en-CA" altLang="en-US"/>
              <a:t>health is the phenomenon of</a:t>
            </a:r>
          </a:p>
          <a:p>
            <a:pPr>
              <a:spcBef>
                <a:spcPct val="50000"/>
              </a:spcBef>
            </a:pPr>
            <a:r>
              <a:rPr lang="en-CA" altLang="en-US"/>
              <a:t>Environmental Illness (EI) or</a:t>
            </a:r>
          </a:p>
          <a:p>
            <a:pPr>
              <a:spcBef>
                <a:spcPct val="50000"/>
              </a:spcBef>
            </a:pPr>
            <a:r>
              <a:rPr lang="en-CA" altLang="en-US"/>
              <a:t>Multiple Chemical Sensitivity (MCS).</a:t>
            </a:r>
          </a:p>
        </p:txBody>
      </p:sp>
      <p:sp>
        <p:nvSpPr>
          <p:cNvPr id="3077" name="Rectangle 5"/>
          <p:cNvSpPr>
            <a:spLocks noChangeArrowheads="1"/>
          </p:cNvSpPr>
          <p:nvPr/>
        </p:nvSpPr>
        <p:spPr bwMode="auto">
          <a:xfrm>
            <a:off x="762000" y="3505200"/>
            <a:ext cx="72390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3BEE499-E513-4269-9049-8336E52F478B}" type="slidenum">
              <a:rPr lang="en-CA" altLang="en-US"/>
              <a:pPr/>
              <a:t>8</a:t>
            </a:fld>
            <a:endParaRPr lang="en-CA" altLang="en-US"/>
          </a:p>
        </p:txBody>
      </p:sp>
      <p:sp>
        <p:nvSpPr>
          <p:cNvPr id="5122" name="Rectangle 2"/>
          <p:cNvSpPr>
            <a:spLocks noGrp="1" noChangeArrowheads="1"/>
          </p:cNvSpPr>
          <p:nvPr>
            <p:ph type="title"/>
          </p:nvPr>
        </p:nvSpPr>
        <p:spPr/>
        <p:txBody>
          <a:bodyPr/>
          <a:lstStyle/>
          <a:p>
            <a:pPr algn="ctr"/>
            <a:r>
              <a:rPr lang="en-CA" altLang="en-US" b="1">
                <a:latin typeface="Arial" panose="020B0604020202020204" pitchFamily="34" charset="0"/>
              </a:rPr>
              <a:t>Environmental Illness</a:t>
            </a:r>
          </a:p>
        </p:txBody>
      </p:sp>
      <p:sp>
        <p:nvSpPr>
          <p:cNvPr id="5123" name="Rectangle 3"/>
          <p:cNvSpPr>
            <a:spLocks noGrp="1" noChangeArrowheads="1"/>
          </p:cNvSpPr>
          <p:nvPr>
            <p:ph type="body" idx="1"/>
          </p:nvPr>
        </p:nvSpPr>
        <p:spPr/>
        <p:txBody>
          <a:bodyPr/>
          <a:lstStyle/>
          <a:p>
            <a:pPr>
              <a:buFontTx/>
              <a:buNone/>
            </a:pPr>
            <a:r>
              <a:rPr lang="en-CA" altLang="en-US"/>
              <a:t>Also known as:</a:t>
            </a:r>
          </a:p>
          <a:p>
            <a:r>
              <a:rPr lang="en-CA" altLang="en-US"/>
              <a:t>Environmental Sensitivities</a:t>
            </a:r>
          </a:p>
          <a:p>
            <a:r>
              <a:rPr lang="en-CA" altLang="en-US"/>
              <a:t>Chemical Intolerance </a:t>
            </a:r>
          </a:p>
          <a:p>
            <a:r>
              <a:rPr lang="en-US" altLang="en-US"/>
              <a:t>Environmental Hypersensitivity</a:t>
            </a:r>
            <a:r>
              <a:rPr lang="en-CA" altLang="en-US"/>
              <a:t> </a:t>
            </a:r>
          </a:p>
          <a:p>
            <a:r>
              <a:rPr lang="en-US" altLang="en-US"/>
              <a:t>Chemical Hypersensitivity Syndrome</a:t>
            </a:r>
          </a:p>
          <a:p>
            <a:r>
              <a:rPr lang="en-CA" altLang="en-US"/>
              <a:t>Gulf War Syndrome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54A4355-16BE-4260-8DDA-CE5C6793D667}" type="slidenum">
              <a:rPr lang="en-CA" altLang="en-US"/>
              <a:pPr/>
              <a:t>9</a:t>
            </a:fld>
            <a:endParaRPr lang="en-CA" altLang="en-US"/>
          </a:p>
        </p:txBody>
      </p:sp>
      <p:sp>
        <p:nvSpPr>
          <p:cNvPr id="92162" name="Rectangle 2"/>
          <p:cNvSpPr>
            <a:spLocks noGrp="1" noChangeArrowheads="1"/>
          </p:cNvSpPr>
          <p:nvPr>
            <p:ph type="title"/>
          </p:nvPr>
        </p:nvSpPr>
        <p:spPr/>
        <p:txBody>
          <a:bodyPr/>
          <a:lstStyle/>
          <a:p>
            <a:pPr algn="ctr"/>
            <a:r>
              <a:rPr lang="en-CA" altLang="en-US" b="1">
                <a:latin typeface="Arial" panose="020B0604020202020204" pitchFamily="34" charset="0"/>
              </a:rPr>
              <a:t>What is it ?</a:t>
            </a:r>
          </a:p>
        </p:txBody>
      </p:sp>
      <p:sp>
        <p:nvSpPr>
          <p:cNvPr id="92163" name="Rectangle 3"/>
          <p:cNvSpPr>
            <a:spLocks noGrp="1" noChangeArrowheads="1"/>
          </p:cNvSpPr>
          <p:nvPr>
            <p:ph type="body" idx="1"/>
          </p:nvPr>
        </p:nvSpPr>
        <p:spPr>
          <a:xfrm>
            <a:off x="609600" y="1981200"/>
            <a:ext cx="7772400" cy="4114800"/>
          </a:xfrm>
        </p:spPr>
        <p:txBody>
          <a:bodyPr/>
          <a:lstStyle/>
          <a:p>
            <a:r>
              <a:rPr lang="en-US" altLang="en-US"/>
              <a:t>Chemicals do injure people to varying degree of severity</a:t>
            </a:r>
          </a:p>
          <a:p>
            <a:endParaRPr lang="en-US" altLang="en-US"/>
          </a:p>
          <a:p>
            <a:r>
              <a:rPr lang="en-US" altLang="en-US"/>
              <a:t>Different human physiological systems are suspected</a:t>
            </a:r>
          </a:p>
          <a:p>
            <a:pPr>
              <a:buFontTx/>
              <a:buNone/>
            </a:pPr>
            <a:endParaRPr lang="en-US" altLang="en-US"/>
          </a:p>
          <a:p>
            <a:r>
              <a:rPr lang="en-US" altLang="en-US"/>
              <a:t>individual characteristics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D6BBCF5-AAD4-4BAB-959B-7CB76D3F9917}" type="slidenum">
              <a:rPr lang="en-CA" altLang="en-US"/>
              <a:pPr/>
              <a:t>10</a:t>
            </a:fld>
            <a:endParaRPr lang="en-CA" altLang="en-US"/>
          </a:p>
        </p:txBody>
      </p:sp>
      <p:sp>
        <p:nvSpPr>
          <p:cNvPr id="96258" name="Rectangle 2"/>
          <p:cNvSpPr>
            <a:spLocks noGrp="1" noChangeArrowheads="1"/>
          </p:cNvSpPr>
          <p:nvPr>
            <p:ph type="title"/>
          </p:nvPr>
        </p:nvSpPr>
        <p:spPr/>
        <p:txBody>
          <a:bodyPr/>
          <a:lstStyle/>
          <a:p>
            <a:pPr algn="ctr"/>
            <a:r>
              <a:rPr lang="en-CA" altLang="en-US" b="1">
                <a:latin typeface="Arial" panose="020B0604020202020204" pitchFamily="34" charset="0"/>
              </a:rPr>
              <a:t>What is it ?</a:t>
            </a:r>
          </a:p>
        </p:txBody>
      </p:sp>
      <p:sp>
        <p:nvSpPr>
          <p:cNvPr id="96259" name="Rectangle 3"/>
          <p:cNvSpPr>
            <a:spLocks noGrp="1" noChangeArrowheads="1"/>
          </p:cNvSpPr>
          <p:nvPr>
            <p:ph type="body" idx="1"/>
          </p:nvPr>
        </p:nvSpPr>
        <p:spPr>
          <a:xfrm>
            <a:off x="609600" y="1981200"/>
            <a:ext cx="7772400" cy="4114800"/>
          </a:xfrm>
        </p:spPr>
        <p:txBody>
          <a:bodyPr/>
          <a:lstStyle/>
          <a:p>
            <a:pPr lvl="1">
              <a:buFontTx/>
              <a:buNone/>
            </a:pPr>
            <a:r>
              <a:rPr lang="en-US" altLang="en-US" sz="3600" b="1" u="sng">
                <a:latin typeface="Arial" panose="020B0604020202020204" pitchFamily="34" charset="0"/>
              </a:rPr>
              <a:t>the brain</a:t>
            </a:r>
          </a:p>
          <a:p>
            <a:pPr lvl="1">
              <a:buFontTx/>
              <a:buChar char="•"/>
            </a:pPr>
            <a:r>
              <a:rPr lang="en-US" altLang="en-US" sz="3200" b="1">
                <a:latin typeface="Arial" panose="020B0604020202020204" pitchFamily="34" charset="0"/>
              </a:rPr>
              <a:t>the most sensitive organ for injury from chemicals</a:t>
            </a:r>
          </a:p>
          <a:p>
            <a:pPr lvl="1">
              <a:buFontTx/>
              <a:buNone/>
            </a:pPr>
            <a:endParaRPr lang="en-US" altLang="en-US" sz="3200" b="1">
              <a:latin typeface="Arial" panose="020B0604020202020204" pitchFamily="34" charset="0"/>
            </a:endParaRPr>
          </a:p>
          <a:p>
            <a:pPr lvl="1">
              <a:buFontTx/>
              <a:buChar char="•"/>
            </a:pPr>
            <a:r>
              <a:rPr lang="en-US" altLang="en-US" sz="3200" b="1">
                <a:latin typeface="Arial" panose="020B0604020202020204" pitchFamily="34" charset="0"/>
              </a:rPr>
              <a:t>Evidence abounds that chemical brain injury is common and generally misdiagnosed. </a:t>
            </a:r>
            <a:endParaRPr lang="fr-CA" altLang="en-US" sz="3200" b="1">
              <a:latin typeface="Arial" panose="020B0604020202020204" pitchFamily="34" charset="0"/>
            </a:endParaRPr>
          </a:p>
          <a:p>
            <a:endParaRPr lang="fr-CA"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8642057-B9EF-4456-9CC2-3F050032E14C}" type="slidenum">
              <a:rPr lang="en-CA" altLang="en-US"/>
              <a:pPr/>
              <a:t>11</a:t>
            </a:fld>
            <a:endParaRPr lang="en-CA" altLang="en-US"/>
          </a:p>
        </p:txBody>
      </p:sp>
      <p:sp>
        <p:nvSpPr>
          <p:cNvPr id="7170" name="Rectangle 2"/>
          <p:cNvSpPr>
            <a:spLocks noGrp="1" noChangeArrowheads="1"/>
          </p:cNvSpPr>
          <p:nvPr>
            <p:ph type="title"/>
          </p:nvPr>
        </p:nvSpPr>
        <p:spPr/>
        <p:txBody>
          <a:bodyPr/>
          <a:lstStyle/>
          <a:p>
            <a:pPr algn="ctr"/>
            <a:r>
              <a:rPr lang="en-CA" altLang="en-US" b="1">
                <a:latin typeface="Arial" panose="020B0604020202020204" pitchFamily="34" charset="0"/>
              </a:rPr>
              <a:t>What is it ?</a:t>
            </a:r>
          </a:p>
        </p:txBody>
      </p:sp>
      <p:sp>
        <p:nvSpPr>
          <p:cNvPr id="7174" name="Rectangle 6"/>
          <p:cNvSpPr>
            <a:spLocks noGrp="1" noChangeArrowheads="1"/>
          </p:cNvSpPr>
          <p:nvPr>
            <p:ph type="body" idx="1"/>
          </p:nvPr>
        </p:nvSpPr>
        <p:spPr>
          <a:xfrm>
            <a:off x="609600" y="1981200"/>
            <a:ext cx="7772400" cy="4114800"/>
          </a:xfrm>
        </p:spPr>
        <p:txBody>
          <a:bodyPr/>
          <a:lstStyle/>
          <a:p>
            <a:pPr>
              <a:buFontTx/>
              <a:buNone/>
            </a:pPr>
            <a:r>
              <a:rPr lang="en-CA" altLang="en-US" sz="3600" u="sng"/>
              <a:t>the immune system</a:t>
            </a:r>
          </a:p>
          <a:p>
            <a:r>
              <a:rPr lang="en-CA" altLang="en-US"/>
              <a:t>Characterized by multi-organ symptoms</a:t>
            </a:r>
            <a:r>
              <a:rPr lang="fr-CA" altLang="en-US"/>
              <a:t> </a:t>
            </a:r>
          </a:p>
          <a:p>
            <a:r>
              <a:rPr lang="en-CA" altLang="en-US"/>
              <a:t>In response to low level chemical exposures that are considered safe for the general population</a:t>
            </a:r>
          </a:p>
          <a:p>
            <a:r>
              <a:rPr lang="en-CA" altLang="en-US"/>
              <a:t>“Sub toxic" concentrations</a:t>
            </a:r>
            <a:endParaRPr lang="fr-CA"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52017F1-C622-48E1-B1B3-26BE62A5EA89}" type="slidenum">
              <a:rPr lang="en-CA" altLang="en-US"/>
              <a:pPr/>
              <a:t>12</a:t>
            </a:fld>
            <a:endParaRPr lang="en-CA" altLang="en-US"/>
          </a:p>
        </p:txBody>
      </p:sp>
      <p:sp>
        <p:nvSpPr>
          <p:cNvPr id="15362" name="Rectangle 2"/>
          <p:cNvSpPr>
            <a:spLocks noGrp="1" noChangeArrowheads="1"/>
          </p:cNvSpPr>
          <p:nvPr>
            <p:ph type="title"/>
          </p:nvPr>
        </p:nvSpPr>
        <p:spPr/>
        <p:txBody>
          <a:bodyPr/>
          <a:lstStyle/>
          <a:p>
            <a:pPr algn="ctr"/>
            <a:r>
              <a:rPr lang="en-CA" altLang="en-US" b="1">
                <a:latin typeface="Arial" panose="020B0604020202020204" pitchFamily="34" charset="0"/>
              </a:rPr>
              <a:t>How are EI acquired ?</a:t>
            </a:r>
          </a:p>
        </p:txBody>
      </p:sp>
      <p:sp>
        <p:nvSpPr>
          <p:cNvPr id="15363" name="Rectangle 3"/>
          <p:cNvSpPr>
            <a:spLocks noGrp="1" noChangeArrowheads="1"/>
          </p:cNvSpPr>
          <p:nvPr>
            <p:ph type="body" idx="1"/>
          </p:nvPr>
        </p:nvSpPr>
        <p:spPr/>
        <p:txBody>
          <a:bodyPr/>
          <a:lstStyle/>
          <a:p>
            <a:pPr>
              <a:buFontTx/>
              <a:buNone/>
            </a:pPr>
            <a:r>
              <a:rPr lang="en-GB" altLang="en-US"/>
              <a:t>Through exposure to chemicals:</a:t>
            </a:r>
          </a:p>
          <a:p>
            <a:r>
              <a:rPr lang="en-GB" altLang="en-US"/>
              <a:t>Solvents</a:t>
            </a:r>
            <a:endParaRPr lang="fr-CA" altLang="en-US"/>
          </a:p>
          <a:p>
            <a:r>
              <a:rPr lang="en-GB" altLang="en-US"/>
              <a:t>Pesticides</a:t>
            </a:r>
          </a:p>
          <a:p>
            <a:r>
              <a:rPr lang="en-CA" altLang="en-US"/>
              <a:t>Biological contaminants (i.e. moulds)</a:t>
            </a:r>
          </a:p>
          <a:p>
            <a:r>
              <a:rPr lang="en-CA" altLang="en-US"/>
              <a:t>Drugs</a:t>
            </a:r>
            <a:r>
              <a:rPr lang="fr-CA" altLang="en-US"/>
              <a:t> </a:t>
            </a:r>
            <a:endParaRPr lang="en-CA" altLang="en-US"/>
          </a:p>
          <a:p>
            <a:endParaRPr lang="en-CA"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8E9E5A4-98B6-413C-928D-2B4063012DBF}" type="slidenum">
              <a:rPr lang="en-CA" altLang="en-US"/>
              <a:pPr/>
              <a:t>13</a:t>
            </a:fld>
            <a:endParaRPr lang="en-CA" altLang="en-US"/>
          </a:p>
        </p:txBody>
      </p:sp>
      <p:sp>
        <p:nvSpPr>
          <p:cNvPr id="25602" name="Rectangle 2"/>
          <p:cNvSpPr>
            <a:spLocks noGrp="1" noChangeArrowheads="1"/>
          </p:cNvSpPr>
          <p:nvPr>
            <p:ph type="title"/>
          </p:nvPr>
        </p:nvSpPr>
        <p:spPr/>
        <p:txBody>
          <a:bodyPr/>
          <a:lstStyle/>
          <a:p>
            <a:pPr algn="ctr"/>
            <a:r>
              <a:rPr lang="en-CA" altLang="en-US" b="1">
                <a:latin typeface="Arial" panose="020B0604020202020204" pitchFamily="34" charset="0"/>
              </a:rPr>
              <a:t>How are EI acquired ?</a:t>
            </a:r>
          </a:p>
        </p:txBody>
      </p:sp>
      <p:sp>
        <p:nvSpPr>
          <p:cNvPr id="25603" name="Rectangle 3"/>
          <p:cNvSpPr>
            <a:spLocks noChangeArrowheads="1"/>
          </p:cNvSpPr>
          <p:nvPr/>
        </p:nvSpPr>
        <p:spPr bwMode="auto">
          <a:xfrm>
            <a:off x="685800" y="2209800"/>
            <a:ext cx="80010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GB" altLang="en-US"/>
              <a:t>It can be the result of long term</a:t>
            </a:r>
          </a:p>
          <a:p>
            <a:pPr>
              <a:spcBef>
                <a:spcPct val="50000"/>
              </a:spcBef>
            </a:pPr>
            <a:r>
              <a:rPr lang="en-GB" altLang="en-US"/>
              <a:t>exposure to low levels of hazardous</a:t>
            </a:r>
          </a:p>
          <a:p>
            <a:pPr>
              <a:spcBef>
                <a:spcPct val="50000"/>
              </a:spcBef>
            </a:pPr>
            <a:r>
              <a:rPr lang="en-GB" altLang="en-US"/>
              <a:t>substances such as daily exposure to</a:t>
            </a:r>
          </a:p>
          <a:p>
            <a:pPr>
              <a:spcBef>
                <a:spcPct val="50000"/>
              </a:spcBef>
            </a:pPr>
            <a:r>
              <a:rPr lang="en-GB" altLang="en-US"/>
              <a:t>poor indoor air quality.</a:t>
            </a:r>
            <a:r>
              <a:rPr lang="en-CA" altLang="en-US"/>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75384F90-7078-4D01-86AC-75AF49D63F45}" type="slidenum">
              <a:rPr lang="en-CA" altLang="en-US"/>
              <a:pPr/>
              <a:t>14</a:t>
            </a:fld>
            <a:endParaRPr lang="en-CA" altLang="en-US"/>
          </a:p>
        </p:txBody>
      </p:sp>
      <p:sp>
        <p:nvSpPr>
          <p:cNvPr id="19458" name="Rectangle 2"/>
          <p:cNvSpPr>
            <a:spLocks noGrp="1" noChangeArrowheads="1"/>
          </p:cNvSpPr>
          <p:nvPr>
            <p:ph type="title"/>
          </p:nvPr>
        </p:nvSpPr>
        <p:spPr/>
        <p:txBody>
          <a:bodyPr/>
          <a:lstStyle/>
          <a:p>
            <a:pPr algn="ctr"/>
            <a:r>
              <a:rPr lang="en-CA" altLang="en-US" b="1">
                <a:latin typeface="Arial" panose="020B0604020202020204" pitchFamily="34" charset="0"/>
              </a:rPr>
              <a:t>How are EI acquired ?</a:t>
            </a:r>
          </a:p>
        </p:txBody>
      </p:sp>
      <p:sp>
        <p:nvSpPr>
          <p:cNvPr id="19460" name="Rectangle 4"/>
          <p:cNvSpPr>
            <a:spLocks noChangeArrowheads="1"/>
          </p:cNvSpPr>
          <p:nvPr/>
        </p:nvSpPr>
        <p:spPr bwMode="auto">
          <a:xfrm>
            <a:off x="685800" y="1981200"/>
            <a:ext cx="7772400"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GB" altLang="en-US"/>
              <a:t>It can also be due to chronic, low level</a:t>
            </a:r>
          </a:p>
          <a:p>
            <a:pPr>
              <a:spcBef>
                <a:spcPct val="50000"/>
              </a:spcBef>
            </a:pPr>
            <a:r>
              <a:rPr lang="en-GB" altLang="en-US"/>
              <a:t>exposure, such as a move into a brand</a:t>
            </a:r>
          </a:p>
          <a:p>
            <a:pPr>
              <a:spcBef>
                <a:spcPct val="50000"/>
              </a:spcBef>
            </a:pPr>
            <a:r>
              <a:rPr lang="en-GB" altLang="en-US"/>
              <a:t>new office with significant emissions</a:t>
            </a:r>
          </a:p>
          <a:p>
            <a:pPr>
              <a:spcBef>
                <a:spcPct val="50000"/>
              </a:spcBef>
            </a:pPr>
            <a:r>
              <a:rPr lang="en-GB" altLang="en-US"/>
              <a:t>of volatile organic compounds from</a:t>
            </a:r>
          </a:p>
          <a:p>
            <a:pPr>
              <a:spcBef>
                <a:spcPct val="50000"/>
              </a:spcBef>
            </a:pPr>
            <a:r>
              <a:rPr lang="en-GB" altLang="en-US"/>
              <a:t>the building materials, furniture and</a:t>
            </a:r>
          </a:p>
          <a:p>
            <a:pPr>
              <a:spcBef>
                <a:spcPct val="50000"/>
              </a:spcBef>
            </a:pPr>
            <a:r>
              <a:rPr lang="en-GB" altLang="en-US"/>
              <a:t>carpets.</a:t>
            </a:r>
            <a:r>
              <a:rPr lang="en-CA" altLang="en-US"/>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9E3D811B-C524-424F-8EF6-73DD96A57D80}" type="slidenum">
              <a:rPr lang="en-CA" altLang="en-US"/>
              <a:pPr/>
              <a:t>15</a:t>
            </a:fld>
            <a:endParaRPr lang="en-CA" altLang="en-US"/>
          </a:p>
        </p:txBody>
      </p:sp>
      <p:sp>
        <p:nvSpPr>
          <p:cNvPr id="23554" name="Rectangle 2"/>
          <p:cNvSpPr>
            <a:spLocks noGrp="1" noChangeArrowheads="1"/>
          </p:cNvSpPr>
          <p:nvPr>
            <p:ph type="title"/>
          </p:nvPr>
        </p:nvSpPr>
        <p:spPr/>
        <p:txBody>
          <a:bodyPr/>
          <a:lstStyle/>
          <a:p>
            <a:pPr algn="ctr"/>
            <a:r>
              <a:rPr lang="en-CA" altLang="en-US" b="1">
                <a:latin typeface="Arial" panose="020B0604020202020204" pitchFamily="34" charset="0"/>
              </a:rPr>
              <a:t>How are EI acquired ?</a:t>
            </a:r>
          </a:p>
        </p:txBody>
      </p:sp>
      <p:sp>
        <p:nvSpPr>
          <p:cNvPr id="23555" name="Rectangle 3"/>
          <p:cNvSpPr>
            <a:spLocks noChangeArrowheads="1"/>
          </p:cNvSpPr>
          <p:nvPr/>
        </p:nvSpPr>
        <p:spPr bwMode="auto">
          <a:xfrm>
            <a:off x="1066800" y="2590800"/>
            <a:ext cx="77724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GB" altLang="en-US"/>
              <a:t>Finally it can result from a single</a:t>
            </a:r>
          </a:p>
          <a:p>
            <a:pPr>
              <a:spcBef>
                <a:spcPct val="50000"/>
              </a:spcBef>
            </a:pPr>
            <a:r>
              <a:rPr lang="en-GB" altLang="en-US"/>
              <a:t>overwhelming exposure such as a</a:t>
            </a:r>
          </a:p>
          <a:p>
            <a:pPr>
              <a:spcBef>
                <a:spcPct val="50000"/>
              </a:spcBef>
            </a:pPr>
            <a:r>
              <a:rPr lang="en-GB" altLang="en-US"/>
              <a:t>chemical spill.</a:t>
            </a:r>
            <a:endParaRPr lang="en-CA"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34326DD-29A6-4C48-B7C2-EB2EB5DEAC32}" type="slidenum">
              <a:rPr lang="en-CA" altLang="en-US"/>
              <a:pPr/>
              <a:t>16</a:t>
            </a:fld>
            <a:endParaRPr lang="en-CA" altLang="en-US"/>
          </a:p>
        </p:txBody>
      </p:sp>
      <p:sp>
        <p:nvSpPr>
          <p:cNvPr id="17410" name="Rectangle 2"/>
          <p:cNvSpPr>
            <a:spLocks noGrp="1" noChangeArrowheads="1"/>
          </p:cNvSpPr>
          <p:nvPr>
            <p:ph type="title"/>
          </p:nvPr>
        </p:nvSpPr>
        <p:spPr/>
        <p:txBody>
          <a:bodyPr/>
          <a:lstStyle/>
          <a:p>
            <a:pPr algn="ctr"/>
            <a:r>
              <a:rPr lang="en-CA" altLang="en-US" b="1">
                <a:latin typeface="Arial" panose="020B0604020202020204" pitchFamily="34" charset="0"/>
              </a:rPr>
              <a:t>Is this new ?</a:t>
            </a:r>
          </a:p>
        </p:txBody>
      </p:sp>
      <p:sp>
        <p:nvSpPr>
          <p:cNvPr id="17411" name="Rectangle 3"/>
          <p:cNvSpPr>
            <a:spLocks noGrp="1" noChangeArrowheads="1"/>
          </p:cNvSpPr>
          <p:nvPr>
            <p:ph type="body" idx="1"/>
          </p:nvPr>
        </p:nvSpPr>
        <p:spPr>
          <a:xfrm>
            <a:off x="609600" y="1981200"/>
            <a:ext cx="7772400" cy="4114800"/>
          </a:xfrm>
        </p:spPr>
        <p:txBody>
          <a:bodyPr/>
          <a:lstStyle/>
          <a:p>
            <a:r>
              <a:rPr lang="en-CA" altLang="en-US"/>
              <a:t>Scientists have known since the early 1900s that occupational exposure to certain chemicals can induce severe immune effects</a:t>
            </a:r>
          </a:p>
          <a:p>
            <a:r>
              <a:rPr lang="en-CA" altLang="en-US"/>
              <a:t>Recent chemical disasters of national and international prominence have renewed interest in the subject</a:t>
            </a:r>
            <a:endParaRPr lang="fr-CA"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48DD3E08-2A06-46FD-8490-BA79A50E0C2E}" type="slidenum">
              <a:rPr lang="en-CA" altLang="en-US"/>
              <a:pPr/>
              <a:t>17</a:t>
            </a:fld>
            <a:endParaRPr lang="en-CA" altLang="en-US"/>
          </a:p>
        </p:txBody>
      </p:sp>
      <p:sp>
        <p:nvSpPr>
          <p:cNvPr id="33794" name="Rectangle 2"/>
          <p:cNvSpPr>
            <a:spLocks noGrp="1" noChangeArrowheads="1"/>
          </p:cNvSpPr>
          <p:nvPr>
            <p:ph type="title"/>
          </p:nvPr>
        </p:nvSpPr>
        <p:spPr/>
        <p:txBody>
          <a:bodyPr/>
          <a:lstStyle/>
          <a:p>
            <a:pPr algn="ctr"/>
            <a:r>
              <a:rPr lang="en-CA" altLang="en-US" b="1">
                <a:latin typeface="Arial" panose="020B0604020202020204" pitchFamily="34" charset="0"/>
              </a:rPr>
              <a:t>Is this new ?</a:t>
            </a:r>
          </a:p>
        </p:txBody>
      </p:sp>
      <p:sp>
        <p:nvSpPr>
          <p:cNvPr id="33795" name="Rectangle 3"/>
          <p:cNvSpPr>
            <a:spLocks noChangeArrowheads="1"/>
          </p:cNvSpPr>
          <p:nvPr/>
        </p:nvSpPr>
        <p:spPr bwMode="auto">
          <a:xfrm>
            <a:off x="609600" y="1905000"/>
            <a:ext cx="8001000"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CA" altLang="en-US"/>
              <a:t>It is generally agreed that human health</a:t>
            </a:r>
          </a:p>
          <a:p>
            <a:pPr>
              <a:spcBef>
                <a:spcPct val="50000"/>
              </a:spcBef>
            </a:pPr>
            <a:r>
              <a:rPr lang="en-CA" altLang="en-US"/>
              <a:t>is influenced by the environment and</a:t>
            </a:r>
          </a:p>
          <a:p>
            <a:pPr>
              <a:spcBef>
                <a:spcPct val="50000"/>
              </a:spcBef>
            </a:pPr>
            <a:r>
              <a:rPr lang="en-CA" altLang="en-US"/>
              <a:t>that many diseases are caused or</a:t>
            </a:r>
          </a:p>
          <a:p>
            <a:pPr>
              <a:spcBef>
                <a:spcPct val="50000"/>
              </a:spcBef>
            </a:pPr>
            <a:r>
              <a:rPr lang="en-CA" altLang="en-US"/>
              <a:t>enhanced by environmental factors, but</a:t>
            </a:r>
          </a:p>
          <a:p>
            <a:pPr>
              <a:spcBef>
                <a:spcPct val="50000"/>
              </a:spcBef>
            </a:pPr>
            <a:r>
              <a:rPr lang="en-CA" altLang="en-US"/>
              <a:t>effects on the immune system have</a:t>
            </a:r>
          </a:p>
          <a:p>
            <a:pPr>
              <a:spcBef>
                <a:spcPct val="50000"/>
              </a:spcBef>
            </a:pPr>
            <a:r>
              <a:rPr lang="en-CA" altLang="en-US"/>
              <a:t>been difficult to delineate.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BB6CA4E2-082C-4F44-B9D5-B3017441B279}" type="slidenum">
              <a:rPr lang="en-CA" altLang="en-US"/>
              <a:pPr/>
              <a:t>18</a:t>
            </a:fld>
            <a:endParaRPr lang="en-CA" altLang="en-US"/>
          </a:p>
        </p:txBody>
      </p:sp>
      <p:sp>
        <p:nvSpPr>
          <p:cNvPr id="35842" name="Rectangle 2"/>
          <p:cNvSpPr>
            <a:spLocks noGrp="1" noChangeArrowheads="1"/>
          </p:cNvSpPr>
          <p:nvPr>
            <p:ph type="title"/>
          </p:nvPr>
        </p:nvSpPr>
        <p:spPr/>
        <p:txBody>
          <a:bodyPr/>
          <a:lstStyle/>
          <a:p>
            <a:pPr algn="ctr"/>
            <a:r>
              <a:rPr lang="en-CA" altLang="en-US" b="1">
                <a:latin typeface="Arial" panose="020B0604020202020204" pitchFamily="34" charset="0"/>
              </a:rPr>
              <a:t>Is this new ?</a:t>
            </a:r>
          </a:p>
        </p:txBody>
      </p:sp>
      <p:sp>
        <p:nvSpPr>
          <p:cNvPr id="35843" name="Rectangle 3"/>
          <p:cNvSpPr>
            <a:spLocks noChangeArrowheads="1"/>
          </p:cNvSpPr>
          <p:nvPr/>
        </p:nvSpPr>
        <p:spPr bwMode="auto">
          <a:xfrm>
            <a:off x="685800" y="1752600"/>
            <a:ext cx="8001000" cy="423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CA" altLang="en-US"/>
              <a:t>Some researchers contend that certain</a:t>
            </a:r>
          </a:p>
          <a:p>
            <a:pPr>
              <a:spcBef>
                <a:spcPct val="50000"/>
              </a:spcBef>
            </a:pPr>
            <a:r>
              <a:rPr lang="en-CA" altLang="en-US"/>
              <a:t>chemicals can affect immunity,</a:t>
            </a:r>
          </a:p>
          <a:p>
            <a:pPr>
              <a:spcBef>
                <a:spcPct val="50000"/>
              </a:spcBef>
            </a:pPr>
            <a:r>
              <a:rPr lang="en-CA" altLang="en-US"/>
              <a:t>significantly increasing an individual's</a:t>
            </a:r>
          </a:p>
          <a:p>
            <a:pPr>
              <a:spcBef>
                <a:spcPct val="50000"/>
              </a:spcBef>
            </a:pPr>
            <a:r>
              <a:rPr lang="en-CA" altLang="en-US"/>
              <a:t>susceptibility to disease, in some cases</a:t>
            </a:r>
          </a:p>
          <a:p>
            <a:pPr>
              <a:spcBef>
                <a:spcPct val="50000"/>
              </a:spcBef>
            </a:pPr>
            <a:r>
              <a:rPr lang="en-CA" altLang="en-US"/>
              <a:t>causing hypersensitivity reactions or</a:t>
            </a:r>
          </a:p>
          <a:p>
            <a:pPr>
              <a:spcBef>
                <a:spcPct val="50000"/>
              </a:spcBef>
            </a:pPr>
            <a:r>
              <a:rPr lang="en-CA" altLang="en-US"/>
              <a:t>immunosuppression.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56A0C2EF-5D40-4C6D-87AC-19B977075AD1}" type="slidenum">
              <a:rPr lang="en-CA" altLang="en-US"/>
              <a:pPr/>
              <a:t>19</a:t>
            </a:fld>
            <a:endParaRPr lang="en-CA" altLang="en-US"/>
          </a:p>
        </p:txBody>
      </p:sp>
      <p:sp>
        <p:nvSpPr>
          <p:cNvPr id="45058" name="Rectangle 2"/>
          <p:cNvSpPr>
            <a:spLocks noGrp="1" noChangeArrowheads="1"/>
          </p:cNvSpPr>
          <p:nvPr>
            <p:ph type="title"/>
          </p:nvPr>
        </p:nvSpPr>
        <p:spPr/>
        <p:txBody>
          <a:bodyPr/>
          <a:lstStyle/>
          <a:p>
            <a:pPr algn="ctr"/>
            <a:r>
              <a:rPr lang="en-CA" altLang="en-US" b="1">
                <a:latin typeface="Arial" panose="020B0604020202020204" pitchFamily="34" charset="0"/>
              </a:rPr>
              <a:t>Immune System</a:t>
            </a:r>
          </a:p>
        </p:txBody>
      </p:sp>
      <p:sp>
        <p:nvSpPr>
          <p:cNvPr id="45059" name="Rectangle 3"/>
          <p:cNvSpPr>
            <a:spLocks noChangeArrowheads="1"/>
          </p:cNvSpPr>
          <p:nvPr/>
        </p:nvSpPr>
        <p:spPr bwMode="auto">
          <a:xfrm>
            <a:off x="685800" y="1981200"/>
            <a:ext cx="7772400" cy="350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CA" altLang="en-US"/>
              <a:t>When parts of the immune system are</a:t>
            </a:r>
          </a:p>
          <a:p>
            <a:pPr>
              <a:spcBef>
                <a:spcPct val="50000"/>
              </a:spcBef>
            </a:pPr>
            <a:r>
              <a:rPr lang="en-CA" altLang="en-US"/>
              <a:t>damaged, the body cannot fight its</a:t>
            </a:r>
          </a:p>
          <a:p>
            <a:pPr>
              <a:spcBef>
                <a:spcPct val="50000"/>
              </a:spcBef>
            </a:pPr>
            <a:r>
              <a:rPr lang="en-CA" altLang="en-US"/>
              <a:t>adversaries and conditions and</a:t>
            </a:r>
          </a:p>
          <a:p>
            <a:pPr>
              <a:spcBef>
                <a:spcPct val="50000"/>
              </a:spcBef>
            </a:pPr>
            <a:r>
              <a:rPr lang="en-CA" altLang="en-US"/>
              <a:t>diseases ranging from allergies to</a:t>
            </a:r>
          </a:p>
          <a:p>
            <a:pPr>
              <a:spcBef>
                <a:spcPct val="50000"/>
              </a:spcBef>
            </a:pPr>
            <a:r>
              <a:rPr lang="en-CA" altLang="en-US"/>
              <a:t>cancer.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CE2FE5F-5D1A-4FA7-83B6-AD798D1F786F}" type="slidenum">
              <a:rPr lang="en-CA" altLang="en-US"/>
              <a:pPr/>
              <a:t>20</a:t>
            </a:fld>
            <a:endParaRPr lang="en-CA" altLang="en-US"/>
          </a:p>
        </p:txBody>
      </p:sp>
      <p:sp>
        <p:nvSpPr>
          <p:cNvPr id="65538" name="Rectangle 2"/>
          <p:cNvSpPr>
            <a:spLocks noGrp="1" noChangeArrowheads="1"/>
          </p:cNvSpPr>
          <p:nvPr>
            <p:ph type="title"/>
          </p:nvPr>
        </p:nvSpPr>
        <p:spPr/>
        <p:txBody>
          <a:bodyPr/>
          <a:lstStyle/>
          <a:p>
            <a:pPr algn="ctr">
              <a:tabLst>
                <a:tab pos="849313" algn="l"/>
              </a:tabLst>
            </a:pPr>
            <a:r>
              <a:rPr lang="en-CA" altLang="en-US" sz="3800" b="1">
                <a:latin typeface="Arial" panose="020B0604020202020204" pitchFamily="34" charset="0"/>
              </a:rPr>
              <a:t>Do Chemicals Injure Immunity?</a:t>
            </a:r>
            <a:r>
              <a:rPr lang="en-CA" altLang="en-US" sz="4000"/>
              <a:t> </a:t>
            </a:r>
          </a:p>
        </p:txBody>
      </p:sp>
      <p:sp>
        <p:nvSpPr>
          <p:cNvPr id="65539" name="Rectangle 3"/>
          <p:cNvSpPr>
            <a:spLocks noChangeArrowheads="1"/>
          </p:cNvSpPr>
          <p:nvPr/>
        </p:nvSpPr>
        <p:spPr bwMode="auto">
          <a:xfrm>
            <a:off x="990600" y="2376488"/>
            <a:ext cx="7162800" cy="2528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r>
              <a:rPr lang="en-CA" altLang="en-US"/>
              <a:t>Studies have shown that chemical</a:t>
            </a:r>
          </a:p>
          <a:p>
            <a:pPr eaLnBrk="1" hangingPunct="1"/>
            <a:endParaRPr lang="en-CA" altLang="en-US"/>
          </a:p>
          <a:p>
            <a:pPr eaLnBrk="1" hangingPunct="1"/>
            <a:r>
              <a:rPr lang="en-CA" altLang="en-US"/>
              <a:t>exposures can affect immunity in</a:t>
            </a:r>
          </a:p>
          <a:p>
            <a:pPr eaLnBrk="1" hangingPunct="1"/>
            <a:endParaRPr lang="en-CA" altLang="en-US"/>
          </a:p>
          <a:p>
            <a:pPr eaLnBrk="1" hangingPunct="1"/>
            <a:r>
              <a:rPr lang="en-CA" altLang="en-US"/>
              <a:t>two major ways: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830B8E2-22E6-45F5-9C64-6CAB3A65ADCB}" type="slidenum">
              <a:rPr lang="en-CA" altLang="en-US"/>
              <a:pPr/>
              <a:t>21</a:t>
            </a:fld>
            <a:endParaRPr lang="en-CA" altLang="en-US"/>
          </a:p>
        </p:txBody>
      </p:sp>
      <p:sp>
        <p:nvSpPr>
          <p:cNvPr id="111618" name="Rectangle 2"/>
          <p:cNvSpPr>
            <a:spLocks noGrp="1" noChangeArrowheads="1"/>
          </p:cNvSpPr>
          <p:nvPr>
            <p:ph type="title"/>
          </p:nvPr>
        </p:nvSpPr>
        <p:spPr/>
        <p:txBody>
          <a:bodyPr/>
          <a:lstStyle/>
          <a:p>
            <a:pPr algn="ctr">
              <a:tabLst>
                <a:tab pos="849313" algn="l"/>
              </a:tabLst>
            </a:pPr>
            <a:r>
              <a:rPr lang="en-CA" altLang="en-US" sz="3800" b="1">
                <a:latin typeface="Arial" panose="020B0604020202020204" pitchFamily="34" charset="0"/>
              </a:rPr>
              <a:t>Do Chemicals Injure Immunity?</a:t>
            </a:r>
            <a:r>
              <a:rPr lang="en-CA" altLang="en-US" sz="4000"/>
              <a:t> </a:t>
            </a:r>
          </a:p>
        </p:txBody>
      </p:sp>
      <p:sp>
        <p:nvSpPr>
          <p:cNvPr id="111619" name="Rectangle 3"/>
          <p:cNvSpPr>
            <a:spLocks noChangeArrowheads="1"/>
          </p:cNvSpPr>
          <p:nvPr/>
        </p:nvSpPr>
        <p:spPr bwMode="auto">
          <a:xfrm>
            <a:off x="381000" y="2482850"/>
            <a:ext cx="84582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eaLnBrk="1" hangingPunct="1">
              <a:buFontTx/>
              <a:buAutoNum type="arabicParenR"/>
            </a:pPr>
            <a:r>
              <a:rPr lang="en-CA" altLang="en-US"/>
              <a:t> by causing hypersensitivity reactions, including allergy, or</a:t>
            </a:r>
          </a:p>
          <a:p>
            <a:pPr eaLnBrk="1" hangingPunct="1">
              <a:buFontTx/>
              <a:buAutoNum type="arabicParenR"/>
            </a:pPr>
            <a:endParaRPr lang="en-CA" altLang="en-US"/>
          </a:p>
          <a:p>
            <a:pPr eaLnBrk="1" hangingPunct="1">
              <a:buFontTx/>
              <a:buAutoNum type="arabicParenR"/>
            </a:pPr>
            <a:r>
              <a:rPr lang="en-CA" altLang="en-US"/>
              <a:t> by causing immunosuppression, a reduction in the responses and activities of the immune system.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29F22DE3-7D9E-4E66-AE82-4DD0E6BB575E}" type="slidenum">
              <a:rPr lang="en-CA" altLang="en-US"/>
              <a:pPr/>
              <a:t>22</a:t>
            </a:fld>
            <a:endParaRPr lang="en-CA" altLang="en-US"/>
          </a:p>
        </p:txBody>
      </p:sp>
      <p:sp>
        <p:nvSpPr>
          <p:cNvPr id="68610" name="Rectangle 2"/>
          <p:cNvSpPr>
            <a:spLocks noGrp="1" noChangeArrowheads="1"/>
          </p:cNvSpPr>
          <p:nvPr>
            <p:ph type="title"/>
          </p:nvPr>
        </p:nvSpPr>
        <p:spPr/>
        <p:txBody>
          <a:bodyPr/>
          <a:lstStyle/>
          <a:p>
            <a:pPr algn="ctr"/>
            <a:r>
              <a:rPr lang="en-CA" altLang="en-US" b="1">
                <a:latin typeface="Arial" panose="020B0604020202020204" pitchFamily="34" charset="0"/>
              </a:rPr>
              <a:t>EI: Who’s at risk ?</a:t>
            </a:r>
          </a:p>
        </p:txBody>
      </p:sp>
      <p:sp>
        <p:nvSpPr>
          <p:cNvPr id="68611" name="Rectangle 3"/>
          <p:cNvSpPr>
            <a:spLocks noChangeArrowheads="1"/>
          </p:cNvSpPr>
          <p:nvPr/>
        </p:nvSpPr>
        <p:spPr bwMode="auto">
          <a:xfrm>
            <a:off x="990600" y="1752600"/>
            <a:ext cx="74676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CA" altLang="en-US"/>
              <a:t>A recent review of several studies</a:t>
            </a:r>
          </a:p>
          <a:p>
            <a:endParaRPr lang="en-CA" altLang="en-US"/>
          </a:p>
          <a:p>
            <a:r>
              <a:rPr lang="en-CA" altLang="en-US"/>
              <a:t>revealed a highly consistent ratio of</a:t>
            </a:r>
          </a:p>
          <a:p>
            <a:endParaRPr lang="en-CA" altLang="en-US"/>
          </a:p>
          <a:p>
            <a:r>
              <a:rPr lang="en-CA" altLang="en-US"/>
              <a:t>women to men of approximately 4:1,</a:t>
            </a:r>
          </a:p>
          <a:p>
            <a:endParaRPr lang="en-CA" altLang="en-US"/>
          </a:p>
          <a:p>
            <a:r>
              <a:rPr lang="en-CA" altLang="en-US"/>
              <a:t>with an average age of onset in the</a:t>
            </a:r>
          </a:p>
          <a:p>
            <a:endParaRPr lang="en-CA" altLang="en-US"/>
          </a:p>
          <a:p>
            <a:r>
              <a:rPr lang="en-CA" altLang="en-US"/>
              <a:t>fourth decade.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7DBF762-8DAC-4A68-A64F-A0A799A3A271}" type="slidenum">
              <a:rPr lang="en-CA" altLang="en-US"/>
              <a:pPr/>
              <a:t>23</a:t>
            </a:fld>
            <a:endParaRPr lang="en-CA" altLang="en-US"/>
          </a:p>
        </p:txBody>
      </p:sp>
      <p:sp>
        <p:nvSpPr>
          <p:cNvPr id="69634" name="Rectangle 2"/>
          <p:cNvSpPr>
            <a:spLocks noGrp="1" noChangeArrowheads="1"/>
          </p:cNvSpPr>
          <p:nvPr>
            <p:ph type="title"/>
          </p:nvPr>
        </p:nvSpPr>
        <p:spPr/>
        <p:txBody>
          <a:bodyPr/>
          <a:lstStyle/>
          <a:p>
            <a:pPr algn="ctr"/>
            <a:r>
              <a:rPr lang="en-CA" altLang="en-US" b="1">
                <a:latin typeface="Arial" panose="020B0604020202020204" pitchFamily="34" charset="0"/>
              </a:rPr>
              <a:t>EI: Who’s at risk ?</a:t>
            </a:r>
          </a:p>
        </p:txBody>
      </p:sp>
      <p:sp>
        <p:nvSpPr>
          <p:cNvPr id="69636" name="Rectangle 4"/>
          <p:cNvSpPr>
            <a:spLocks noChangeArrowheads="1"/>
          </p:cNvSpPr>
          <p:nvPr/>
        </p:nvSpPr>
        <p:spPr bwMode="auto">
          <a:xfrm>
            <a:off x="685800" y="1966913"/>
            <a:ext cx="8001000" cy="399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CA" altLang="en-US"/>
              <a:t>“Age, genetics, pre-existing disease, lifestyle, diet, drugs, or stress may compound the effects of chemical exposures to further compromise immune function and increase the chance of disease”.</a:t>
            </a:r>
          </a:p>
          <a:p>
            <a:pPr eaLnBrk="1" hangingPunct="1"/>
            <a:endParaRPr lang="en-CA" altLang="en-US"/>
          </a:p>
          <a:p>
            <a:pPr eaLnBrk="1" hangingPunct="1"/>
            <a:r>
              <a:rPr lang="en-CA" altLang="en-US" sz="1600"/>
              <a:t>Michael Luster, head of the Environmental Immunology and Neurobiology Section of the U.S. National Institutes of Health.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F9544908-B267-4FC3-8970-98097941AC43}" type="slidenum">
              <a:rPr lang="en-CA" altLang="en-US"/>
              <a:pPr/>
              <a:t>24</a:t>
            </a:fld>
            <a:endParaRPr lang="en-CA" altLang="en-US"/>
          </a:p>
        </p:txBody>
      </p:sp>
      <p:sp>
        <p:nvSpPr>
          <p:cNvPr id="80898" name="Rectangle 2"/>
          <p:cNvSpPr>
            <a:spLocks noGrp="1" noChangeArrowheads="1"/>
          </p:cNvSpPr>
          <p:nvPr>
            <p:ph type="title"/>
          </p:nvPr>
        </p:nvSpPr>
        <p:spPr/>
        <p:txBody>
          <a:bodyPr/>
          <a:lstStyle/>
          <a:p>
            <a:pPr algn="ctr"/>
            <a:r>
              <a:rPr lang="en-CA" altLang="en-US" b="1">
                <a:latin typeface="Arial" panose="020B0604020202020204" pitchFamily="34" charset="0"/>
              </a:rPr>
              <a:t>EI: Who’s at risk ?</a:t>
            </a:r>
          </a:p>
        </p:txBody>
      </p:sp>
      <p:sp>
        <p:nvSpPr>
          <p:cNvPr id="80899" name="Rectangle 3"/>
          <p:cNvSpPr>
            <a:spLocks noChangeArrowheads="1"/>
          </p:cNvSpPr>
          <p:nvPr/>
        </p:nvSpPr>
        <p:spPr bwMode="auto">
          <a:xfrm>
            <a:off x="685800" y="1981200"/>
            <a:ext cx="80010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1" hangingPunct="1"/>
            <a:r>
              <a:rPr lang="en-CA" altLang="en-US"/>
              <a:t>“ From a family doctor who says "it's all in your head" to medical research that has historically focused on men, bias in the medical profession can influence the quality of your health care.”</a:t>
            </a:r>
          </a:p>
          <a:p>
            <a:pPr eaLnBrk="1" hangingPunct="1"/>
            <a:endParaRPr lang="en-CA" altLang="en-US"/>
          </a:p>
          <a:p>
            <a:pPr eaLnBrk="1" hangingPunct="1"/>
            <a:r>
              <a:rPr lang="en-CA" altLang="en-US" sz="1600"/>
              <a:t>Lila A. Wallis, M.D., clinical professor of medicine at Cornell University Medical College in New York City and director of the American Medical Women's Association's advanced curriculum on women's health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FA48FD1-2289-4419-8E02-9F245E77CBFD}" type="slidenum">
              <a:rPr lang="en-CA" altLang="en-US"/>
              <a:pPr/>
              <a:t>25</a:t>
            </a:fld>
            <a:endParaRPr lang="en-CA" altLang="en-US"/>
          </a:p>
        </p:txBody>
      </p:sp>
      <p:sp>
        <p:nvSpPr>
          <p:cNvPr id="74754" name="Rectangle 2"/>
          <p:cNvSpPr>
            <a:spLocks noGrp="1" noChangeArrowheads="1"/>
          </p:cNvSpPr>
          <p:nvPr>
            <p:ph type="title"/>
          </p:nvPr>
        </p:nvSpPr>
        <p:spPr/>
        <p:txBody>
          <a:bodyPr/>
          <a:lstStyle/>
          <a:p>
            <a:pPr algn="ctr"/>
            <a:r>
              <a:rPr lang="en-CA" altLang="en-US" b="1">
                <a:latin typeface="Arial" panose="020B0604020202020204" pitchFamily="34" charset="0"/>
              </a:rPr>
              <a:t>Exposure Limits</a:t>
            </a:r>
          </a:p>
        </p:txBody>
      </p:sp>
      <p:graphicFrame>
        <p:nvGraphicFramePr>
          <p:cNvPr id="74758" name="Object 6"/>
          <p:cNvGraphicFramePr>
            <a:graphicFrameLocks noGrp="1" noChangeAspect="1"/>
          </p:cNvGraphicFramePr>
          <p:nvPr>
            <p:ph idx="1"/>
          </p:nvPr>
        </p:nvGraphicFramePr>
        <p:xfrm>
          <a:off x="838200" y="1479550"/>
          <a:ext cx="7140575" cy="5378450"/>
        </p:xfrm>
        <a:graphic>
          <a:graphicData uri="http://schemas.openxmlformats.org/presentationml/2006/ole">
            <mc:AlternateContent xmlns:mc="http://schemas.openxmlformats.org/markup-compatibility/2006">
              <mc:Choice xmlns:v="urn:schemas-microsoft-com:vml" Requires="v">
                <p:oleObj spid="_x0000_s74763" name="Document" r:id="rId3" imgW="6262964" imgH="4738805" progId="Word.Document.8">
                  <p:embed/>
                </p:oleObj>
              </mc:Choice>
              <mc:Fallback>
                <p:oleObj name="Document" r:id="rId3" imgW="6262964" imgH="4738805" progId="Word.Document.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479550"/>
                        <a:ext cx="7140575" cy="5378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D7CB4DA-CF9A-473B-B990-410C7F3AD87C}" type="slidenum">
              <a:rPr lang="en-CA" altLang="en-US"/>
              <a:pPr/>
              <a:t>26</a:t>
            </a:fld>
            <a:endParaRPr lang="en-CA" altLang="en-US"/>
          </a:p>
        </p:txBody>
      </p:sp>
      <p:sp>
        <p:nvSpPr>
          <p:cNvPr id="82948" name="Rectangle 4"/>
          <p:cNvSpPr>
            <a:spLocks noGrp="1" noChangeArrowheads="1"/>
          </p:cNvSpPr>
          <p:nvPr>
            <p:ph type="title"/>
          </p:nvPr>
        </p:nvSpPr>
        <p:spPr/>
        <p:txBody>
          <a:bodyPr/>
          <a:lstStyle/>
          <a:p>
            <a:pPr algn="ctr"/>
            <a:r>
              <a:rPr lang="en-CA" altLang="en-US" b="1">
                <a:latin typeface="Arial" panose="020B0604020202020204" pitchFamily="34" charset="0"/>
              </a:rPr>
              <a:t>Exposure Limits</a:t>
            </a:r>
          </a:p>
        </p:txBody>
      </p:sp>
      <p:sp>
        <p:nvSpPr>
          <p:cNvPr id="82955" name="Rectangle 11"/>
          <p:cNvSpPr>
            <a:spLocks noChangeArrowheads="1"/>
          </p:cNvSpPr>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2954" name="Object 10"/>
          <p:cNvGraphicFramePr>
            <a:graphicFrameLocks noChangeAspect="1"/>
          </p:cNvGraphicFramePr>
          <p:nvPr/>
        </p:nvGraphicFramePr>
        <p:xfrm>
          <a:off x="914400" y="1905000"/>
          <a:ext cx="2676525" cy="4191000"/>
        </p:xfrm>
        <a:graphic>
          <a:graphicData uri="http://schemas.openxmlformats.org/presentationml/2006/ole">
            <mc:AlternateContent xmlns:mc="http://schemas.openxmlformats.org/markup-compatibility/2006">
              <mc:Choice xmlns:v="urn:schemas-microsoft-com:vml" Requires="v">
                <p:oleObj spid="_x0000_s82961" name="Image Document" r:id="rId3" imgW="1148824" imgH="614454" progId="Imaging.Document">
                  <p:embed/>
                </p:oleObj>
              </mc:Choice>
              <mc:Fallback>
                <p:oleObj name="Image Document" r:id="rId3" imgW="1148824" imgH="614454" progId="Imaging.Document">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05000"/>
                        <a:ext cx="267652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57" name="Text Box 13"/>
          <p:cNvSpPr txBox="1">
            <a:spLocks noChangeArrowheads="1"/>
          </p:cNvSpPr>
          <p:nvPr/>
        </p:nvSpPr>
        <p:spPr bwMode="auto">
          <a:xfrm>
            <a:off x="4038600" y="1752600"/>
            <a:ext cx="47244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CA" altLang="en-US"/>
              <a:t>The canary was once the only safeguard miners had against dangerous gas build-up. If the canary fell off its perch and died, it was a signal to evacuate the mine ... fast.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827A1D2-87BE-40FD-9971-16B0B8084C73}" type="slidenum">
              <a:rPr lang="en-CA" altLang="en-US"/>
              <a:pPr/>
              <a:t>27</a:t>
            </a:fld>
            <a:endParaRPr lang="en-CA" altLang="en-US"/>
          </a:p>
        </p:txBody>
      </p:sp>
      <p:sp>
        <p:nvSpPr>
          <p:cNvPr id="87042" name="Rectangle 2"/>
          <p:cNvSpPr>
            <a:spLocks noGrp="1" noChangeArrowheads="1"/>
          </p:cNvSpPr>
          <p:nvPr>
            <p:ph type="title"/>
          </p:nvPr>
        </p:nvSpPr>
        <p:spPr/>
        <p:txBody>
          <a:bodyPr/>
          <a:lstStyle/>
          <a:p>
            <a:pPr algn="ctr"/>
            <a:r>
              <a:rPr lang="en-CA" altLang="en-US" b="1">
                <a:latin typeface="Arial" panose="020B0604020202020204" pitchFamily="34" charset="0"/>
              </a:rPr>
              <a:t>Exposure Limits</a:t>
            </a:r>
          </a:p>
        </p:txBody>
      </p:sp>
      <p:sp>
        <p:nvSpPr>
          <p:cNvPr id="87043" name="Rectangle 3"/>
          <p:cNvSpPr>
            <a:spLocks noChangeArrowheads="1"/>
          </p:cNvSpPr>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87044" name="Object 4"/>
          <p:cNvGraphicFramePr>
            <a:graphicFrameLocks noChangeAspect="1"/>
          </p:cNvGraphicFramePr>
          <p:nvPr/>
        </p:nvGraphicFramePr>
        <p:xfrm>
          <a:off x="914400" y="1905000"/>
          <a:ext cx="2676525" cy="4191000"/>
        </p:xfrm>
        <a:graphic>
          <a:graphicData uri="http://schemas.openxmlformats.org/presentationml/2006/ole">
            <mc:AlternateContent xmlns:mc="http://schemas.openxmlformats.org/markup-compatibility/2006">
              <mc:Choice xmlns:v="urn:schemas-microsoft-com:vml" Requires="v">
                <p:oleObj spid="_x0000_s87049" name="Image Document" r:id="rId3" imgW="1148824" imgH="614454" progId="Imaging.Document">
                  <p:embed/>
                </p:oleObj>
              </mc:Choice>
              <mc:Fallback>
                <p:oleObj name="Image Document" r:id="rId3" imgW="1148824" imgH="614454" progId="Imaging.Document">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05000"/>
                        <a:ext cx="2676525"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7045" name="Text Box 5"/>
          <p:cNvSpPr txBox="1">
            <a:spLocks noChangeArrowheads="1"/>
          </p:cNvSpPr>
          <p:nvPr/>
        </p:nvSpPr>
        <p:spPr bwMode="auto">
          <a:xfrm>
            <a:off x="4038600" y="2133600"/>
            <a:ext cx="4495800" cy="350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CA" altLang="en-US"/>
              <a:t>Could those who</a:t>
            </a:r>
          </a:p>
          <a:p>
            <a:pPr>
              <a:spcBef>
                <a:spcPct val="50000"/>
              </a:spcBef>
            </a:pPr>
            <a:r>
              <a:rPr lang="en-CA" altLang="en-US"/>
              <a:t>suffer from</a:t>
            </a:r>
          </a:p>
          <a:p>
            <a:pPr>
              <a:spcBef>
                <a:spcPct val="50000"/>
              </a:spcBef>
            </a:pPr>
            <a:r>
              <a:rPr lang="en-CA" altLang="en-US"/>
              <a:t>environmental illness</a:t>
            </a:r>
          </a:p>
          <a:p>
            <a:pPr>
              <a:spcBef>
                <a:spcPct val="50000"/>
              </a:spcBef>
            </a:pPr>
            <a:r>
              <a:rPr lang="en-CA" altLang="en-US"/>
              <a:t>be the canaries in our</a:t>
            </a:r>
          </a:p>
          <a:p>
            <a:pPr>
              <a:spcBef>
                <a:spcPct val="50000"/>
              </a:spcBef>
            </a:pPr>
            <a:r>
              <a:rPr lang="en-CA" altLang="en-US"/>
              <a:t>workplaces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F35F4439-ABFE-4721-846A-524B6F0BD4A9}" type="slidenum">
              <a:rPr lang="en-CA" altLang="en-US"/>
              <a:pPr/>
              <a:t>28</a:t>
            </a:fld>
            <a:endParaRPr lang="en-CA" altLang="en-US"/>
          </a:p>
        </p:txBody>
      </p:sp>
      <p:sp>
        <p:nvSpPr>
          <p:cNvPr id="88066" name="Rectangle 2"/>
          <p:cNvSpPr>
            <a:spLocks noGrp="1" noChangeArrowheads="1"/>
          </p:cNvSpPr>
          <p:nvPr>
            <p:ph type="title"/>
          </p:nvPr>
        </p:nvSpPr>
        <p:spPr/>
        <p:txBody>
          <a:bodyPr/>
          <a:lstStyle/>
          <a:p>
            <a:pPr algn="ctr"/>
            <a:r>
              <a:rPr lang="en-CA" altLang="en-US" b="1">
                <a:latin typeface="Arial" panose="020B0604020202020204" pitchFamily="34" charset="0"/>
              </a:rPr>
              <a:t>Reported Symptoms</a:t>
            </a:r>
          </a:p>
        </p:txBody>
      </p:sp>
      <p:sp>
        <p:nvSpPr>
          <p:cNvPr id="88067" name="Rectangle 3"/>
          <p:cNvSpPr>
            <a:spLocks noChangeArrowheads="1"/>
          </p:cNvSpPr>
          <p:nvPr/>
        </p:nvSpPr>
        <p:spPr bwMode="auto">
          <a:xfrm>
            <a:off x="457200" y="1676400"/>
            <a:ext cx="8305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US" altLang="en-US" u="sng"/>
              <a:t>Nonspecific</a:t>
            </a:r>
          </a:p>
          <a:p>
            <a:r>
              <a:rPr lang="en-US" altLang="en-US"/>
              <a:t>Headache, fatigue, insomnia, weakness, weight change, memory loss, dark circles under eyes</a:t>
            </a:r>
          </a:p>
          <a:p>
            <a:endParaRPr lang="fr-CA" altLang="en-US"/>
          </a:p>
          <a:p>
            <a:r>
              <a:rPr lang="en-US" altLang="en-US" u="sng"/>
              <a:t>Neuromuscular</a:t>
            </a:r>
          </a:p>
          <a:p>
            <a:r>
              <a:rPr lang="en-US" altLang="en-US"/>
              <a:t>Numbness, poor coordination, dizziness, lack of concentration, tremor, visual disturbance, syncope, muscle spasms, aching</a:t>
            </a:r>
            <a:endParaRPr lang="en-CA"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D25D8F29-3B8A-4E9D-B4E7-B592D88807E6}" type="slidenum">
              <a:rPr lang="en-CA" altLang="en-US"/>
              <a:pPr/>
              <a:t>29</a:t>
            </a:fld>
            <a:endParaRPr lang="en-CA" altLang="en-US"/>
          </a:p>
        </p:txBody>
      </p:sp>
      <p:sp>
        <p:nvSpPr>
          <p:cNvPr id="89090" name="Rectangle 2"/>
          <p:cNvSpPr>
            <a:spLocks noGrp="1" noChangeArrowheads="1"/>
          </p:cNvSpPr>
          <p:nvPr>
            <p:ph type="title"/>
          </p:nvPr>
        </p:nvSpPr>
        <p:spPr/>
        <p:txBody>
          <a:bodyPr/>
          <a:lstStyle/>
          <a:p>
            <a:pPr algn="ctr"/>
            <a:r>
              <a:rPr lang="en-CA" altLang="en-US" b="1">
                <a:latin typeface="Arial" panose="020B0604020202020204" pitchFamily="34" charset="0"/>
              </a:rPr>
              <a:t>Reported Symptoms</a:t>
            </a:r>
          </a:p>
        </p:txBody>
      </p:sp>
      <p:sp>
        <p:nvSpPr>
          <p:cNvPr id="89091" name="Rectangle 3"/>
          <p:cNvSpPr>
            <a:spLocks noChangeArrowheads="1"/>
          </p:cNvSpPr>
          <p:nvPr/>
        </p:nvSpPr>
        <p:spPr bwMode="auto">
          <a:xfrm>
            <a:off x="457200" y="1600200"/>
            <a:ext cx="8305800"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US" altLang="en-US" u="sng"/>
              <a:t>Cutaneous</a:t>
            </a:r>
          </a:p>
          <a:p>
            <a:r>
              <a:rPr lang="en-US" altLang="en-US"/>
              <a:t>Rash, facial swelling, burning, eczema</a:t>
            </a:r>
          </a:p>
          <a:p>
            <a:endParaRPr lang="en-US" altLang="en-US"/>
          </a:p>
          <a:p>
            <a:r>
              <a:rPr lang="en-US" altLang="en-US" u="sng"/>
              <a:t>Cardiovascular</a:t>
            </a:r>
          </a:p>
          <a:p>
            <a:r>
              <a:rPr lang="en-US" altLang="en-US"/>
              <a:t>Chest pain, hypertension, edema</a:t>
            </a:r>
          </a:p>
          <a:p>
            <a:endParaRPr lang="en-US" altLang="en-US"/>
          </a:p>
          <a:p>
            <a:r>
              <a:rPr lang="en-US" altLang="en-US" u="sng"/>
              <a:t>Respiratory</a:t>
            </a:r>
          </a:p>
          <a:p>
            <a:r>
              <a:rPr lang="en-US" altLang="en-US"/>
              <a:t>Cough, hoarseness, recurrent otitis, rhinitis, recurrent respiratory infection, asthma</a:t>
            </a:r>
            <a:endParaRPr lang="en-CA"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18E45F51-ADF2-415D-9D5F-B0EBFDD77C73}" type="slidenum">
              <a:rPr lang="en-CA" altLang="en-US"/>
              <a:pPr/>
              <a:t>30</a:t>
            </a:fld>
            <a:endParaRPr lang="en-CA" altLang="en-US"/>
          </a:p>
        </p:txBody>
      </p:sp>
      <p:sp>
        <p:nvSpPr>
          <p:cNvPr id="90114" name="Rectangle 2"/>
          <p:cNvSpPr>
            <a:spLocks noGrp="1" noChangeArrowheads="1"/>
          </p:cNvSpPr>
          <p:nvPr>
            <p:ph type="title"/>
          </p:nvPr>
        </p:nvSpPr>
        <p:spPr/>
        <p:txBody>
          <a:bodyPr/>
          <a:lstStyle/>
          <a:p>
            <a:pPr algn="ctr"/>
            <a:r>
              <a:rPr lang="en-CA" altLang="en-US" b="1">
                <a:latin typeface="Arial" panose="020B0604020202020204" pitchFamily="34" charset="0"/>
              </a:rPr>
              <a:t>Reported Symptoms</a:t>
            </a:r>
          </a:p>
        </p:txBody>
      </p:sp>
      <p:sp>
        <p:nvSpPr>
          <p:cNvPr id="90115" name="Rectangle 3"/>
          <p:cNvSpPr>
            <a:spLocks noChangeArrowheads="1"/>
          </p:cNvSpPr>
          <p:nvPr/>
        </p:nvSpPr>
        <p:spPr bwMode="auto">
          <a:xfrm>
            <a:off x="457200" y="1752600"/>
            <a:ext cx="8305800" cy="447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US" altLang="en-US" u="sng"/>
              <a:t>Gastrointestinal</a:t>
            </a:r>
          </a:p>
          <a:p>
            <a:r>
              <a:rPr lang="en-US" altLang="en-US"/>
              <a:t>Oesophageal spasm, hepatitis, jaundice, change in appetite, constipation, nausea, vomiting, abdominal pain, anorexia</a:t>
            </a:r>
          </a:p>
          <a:p>
            <a:endParaRPr lang="en-US" altLang="en-US"/>
          </a:p>
          <a:p>
            <a:r>
              <a:rPr lang="en-US" altLang="en-US" u="sng"/>
              <a:t>Psychologic</a:t>
            </a:r>
          </a:p>
          <a:p>
            <a:r>
              <a:rPr lang="en-US" altLang="en-US"/>
              <a:t>Depression, anger, fright, panic, confusion, anxiety, agitation, hyperventilation, claustrophobia</a:t>
            </a:r>
            <a:endParaRPr lang="en-CA"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577162B7-73B1-4FEE-AFAF-EB6FD5EBFED3}" type="slidenum">
              <a:rPr lang="en-CA" altLang="en-US"/>
              <a:pPr/>
              <a:t>31</a:t>
            </a:fld>
            <a:endParaRPr lang="en-CA" altLang="en-US"/>
          </a:p>
        </p:txBody>
      </p:sp>
      <p:sp>
        <p:nvSpPr>
          <p:cNvPr id="91138" name="Rectangle 2"/>
          <p:cNvSpPr>
            <a:spLocks noGrp="1" noChangeArrowheads="1"/>
          </p:cNvSpPr>
          <p:nvPr>
            <p:ph type="title"/>
          </p:nvPr>
        </p:nvSpPr>
        <p:spPr/>
        <p:txBody>
          <a:bodyPr/>
          <a:lstStyle/>
          <a:p>
            <a:pPr algn="ctr"/>
            <a:r>
              <a:rPr lang="en-CA" altLang="en-US" b="1">
                <a:latin typeface="Arial" panose="020B0604020202020204" pitchFamily="34" charset="0"/>
              </a:rPr>
              <a:t>Reported Symptoms</a:t>
            </a:r>
          </a:p>
        </p:txBody>
      </p:sp>
      <p:sp>
        <p:nvSpPr>
          <p:cNvPr id="91139" name="Rectangle 3"/>
          <p:cNvSpPr>
            <a:spLocks noChangeArrowheads="1"/>
          </p:cNvSpPr>
          <p:nvPr/>
        </p:nvSpPr>
        <p:spPr bwMode="auto">
          <a:xfrm>
            <a:off x="457200" y="1752600"/>
            <a:ext cx="83058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US" altLang="en-US" u="sng"/>
              <a:t>Mucosal</a:t>
            </a:r>
          </a:p>
          <a:p>
            <a:r>
              <a:rPr lang="en-US" altLang="en-US"/>
              <a:t>Sore throat, eye irritation, photophobia</a:t>
            </a:r>
          </a:p>
          <a:p>
            <a:endParaRPr lang="en-US" altLang="en-US"/>
          </a:p>
          <a:p>
            <a:r>
              <a:rPr lang="en-US" altLang="en-US" u="sng"/>
              <a:t>Genito-urinary</a:t>
            </a:r>
          </a:p>
          <a:p>
            <a:r>
              <a:rPr lang="en-US" altLang="en-US"/>
              <a:t>Impotence</a:t>
            </a:r>
          </a:p>
          <a:p>
            <a:endParaRPr lang="fr-CA" altLang="en-US"/>
          </a:p>
          <a:p>
            <a:r>
              <a:rPr lang="en-US" altLang="zh-CN">
                <a:ea typeface="宋体" panose="02010600030101010101" pitchFamily="2" charset="-122"/>
              </a:rPr>
              <a:t>Source: Journal of Occupational Medicine, Volume 31 No. 3, March 1989 </a:t>
            </a:r>
            <a:endParaRPr lang="en-CA"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197E3AF2-3AE7-4BC0-B09A-2B2A8F9DAF54}" type="slidenum">
              <a:rPr lang="en-CA" altLang="en-US"/>
              <a:pPr/>
              <a:t>32</a:t>
            </a:fld>
            <a:endParaRPr lang="en-CA" altLang="en-US"/>
          </a:p>
        </p:txBody>
      </p:sp>
      <p:sp>
        <p:nvSpPr>
          <p:cNvPr id="112642" name="Rectangle 2"/>
          <p:cNvSpPr>
            <a:spLocks noGrp="1" noChangeArrowheads="1"/>
          </p:cNvSpPr>
          <p:nvPr>
            <p:ph type="title"/>
          </p:nvPr>
        </p:nvSpPr>
        <p:spPr/>
        <p:txBody>
          <a:bodyPr/>
          <a:lstStyle/>
          <a:p>
            <a:pPr algn="ctr"/>
            <a:r>
              <a:rPr lang="en-CA" altLang="en-US" b="1">
                <a:latin typeface="Arial" panose="020B0604020202020204" pitchFamily="34" charset="0"/>
              </a:rPr>
              <a:t>Recognition of EI</a:t>
            </a:r>
          </a:p>
        </p:txBody>
      </p:sp>
      <p:sp>
        <p:nvSpPr>
          <p:cNvPr id="112643" name="Rectangle 3"/>
          <p:cNvSpPr>
            <a:spLocks noChangeArrowheads="1"/>
          </p:cNvSpPr>
          <p:nvPr/>
        </p:nvSpPr>
        <p:spPr bwMode="auto">
          <a:xfrm>
            <a:off x="762000" y="1752600"/>
            <a:ext cx="7772400" cy="350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altLang="en-US"/>
              <a:t>When a person carries an MCS</a:t>
            </a:r>
          </a:p>
          <a:p>
            <a:pPr>
              <a:spcBef>
                <a:spcPct val="50000"/>
              </a:spcBef>
            </a:pPr>
            <a:r>
              <a:rPr lang="en-US" altLang="en-US"/>
              <a:t>diagnosis, the competing interests of</a:t>
            </a:r>
          </a:p>
          <a:p>
            <a:pPr>
              <a:spcBef>
                <a:spcPct val="50000"/>
              </a:spcBef>
            </a:pPr>
            <a:r>
              <a:rPr lang="en-US" altLang="en-US"/>
              <a:t>insurance companies, employers, and</a:t>
            </a:r>
          </a:p>
          <a:p>
            <a:pPr>
              <a:spcBef>
                <a:spcPct val="50000"/>
              </a:spcBef>
            </a:pPr>
            <a:r>
              <a:rPr lang="en-US" altLang="en-US"/>
              <a:t>government programs often erect</a:t>
            </a:r>
          </a:p>
          <a:p>
            <a:pPr>
              <a:spcBef>
                <a:spcPct val="50000"/>
              </a:spcBef>
            </a:pPr>
            <a:r>
              <a:rPr lang="en-US" altLang="en-US"/>
              <a:t>seemingly insurmountable barriers. </a:t>
            </a:r>
            <a:endParaRPr lang="en-CA"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4E327B22-3555-434A-936D-6E1C7BF345D6}" type="slidenum">
              <a:rPr lang="en-CA" altLang="en-US"/>
              <a:pPr/>
              <a:t>33</a:t>
            </a:fld>
            <a:endParaRPr lang="en-CA" altLang="en-US"/>
          </a:p>
        </p:txBody>
      </p:sp>
      <p:sp>
        <p:nvSpPr>
          <p:cNvPr id="113666" name="Rectangle 2"/>
          <p:cNvSpPr>
            <a:spLocks noGrp="1" noChangeArrowheads="1"/>
          </p:cNvSpPr>
          <p:nvPr>
            <p:ph type="title"/>
          </p:nvPr>
        </p:nvSpPr>
        <p:spPr/>
        <p:txBody>
          <a:bodyPr/>
          <a:lstStyle/>
          <a:p>
            <a:pPr algn="ctr"/>
            <a:r>
              <a:rPr lang="en-CA" altLang="en-US" b="1">
                <a:latin typeface="Arial" panose="020B0604020202020204" pitchFamily="34" charset="0"/>
              </a:rPr>
              <a:t>Recognition of EI</a:t>
            </a:r>
          </a:p>
        </p:txBody>
      </p:sp>
      <p:sp>
        <p:nvSpPr>
          <p:cNvPr id="113667" name="Rectangle 3"/>
          <p:cNvSpPr>
            <a:spLocks noChangeArrowheads="1"/>
          </p:cNvSpPr>
          <p:nvPr/>
        </p:nvSpPr>
        <p:spPr bwMode="auto">
          <a:xfrm>
            <a:off x="762000" y="1905000"/>
            <a:ext cx="7772400" cy="277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spcBef>
                <a:spcPct val="50000"/>
              </a:spcBef>
            </a:pPr>
            <a:r>
              <a:rPr lang="en-US" altLang="en-US"/>
              <a:t>Not only is MCS a misunderstood</a:t>
            </a:r>
          </a:p>
          <a:p>
            <a:pPr>
              <a:spcBef>
                <a:spcPct val="50000"/>
              </a:spcBef>
            </a:pPr>
            <a:r>
              <a:rPr lang="en-US" altLang="en-US"/>
              <a:t>disease, but it is caused by</a:t>
            </a:r>
          </a:p>
          <a:p>
            <a:pPr>
              <a:spcBef>
                <a:spcPct val="50000"/>
              </a:spcBef>
            </a:pPr>
            <a:r>
              <a:rPr lang="en-US" altLang="en-US"/>
              <a:t>substances upon which our</a:t>
            </a:r>
          </a:p>
          <a:p>
            <a:pPr>
              <a:spcBef>
                <a:spcPct val="50000"/>
              </a:spcBef>
            </a:pPr>
            <a:r>
              <a:rPr lang="en-US" altLang="en-US"/>
              <a:t>Industrialized economies depend.</a:t>
            </a:r>
            <a:endParaRPr lang="en-CA"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6F94F48F-71E5-45E1-8623-D4842C0EAFF3}" type="slidenum">
              <a:rPr lang="en-CA" altLang="en-US"/>
              <a:pPr/>
              <a:t>34</a:t>
            </a:fld>
            <a:endParaRPr lang="en-CA" altLang="en-US"/>
          </a:p>
        </p:txBody>
      </p:sp>
      <p:sp>
        <p:nvSpPr>
          <p:cNvPr id="117762" name="Rectangle 2"/>
          <p:cNvSpPr>
            <a:spLocks noGrp="1" noChangeArrowheads="1"/>
          </p:cNvSpPr>
          <p:nvPr>
            <p:ph type="title"/>
          </p:nvPr>
        </p:nvSpPr>
        <p:spPr/>
        <p:txBody>
          <a:bodyPr/>
          <a:lstStyle/>
          <a:p>
            <a:pPr algn="ctr"/>
            <a:r>
              <a:rPr lang="en-CA" altLang="en-US" b="1">
                <a:latin typeface="Arial" panose="020B0604020202020204" pitchFamily="34" charset="0"/>
              </a:rPr>
              <a:t>Recognition of EI</a:t>
            </a:r>
          </a:p>
        </p:txBody>
      </p:sp>
      <p:sp>
        <p:nvSpPr>
          <p:cNvPr id="117763" name="Rectangle 3"/>
          <p:cNvSpPr>
            <a:spLocks noChangeArrowheads="1"/>
          </p:cNvSpPr>
          <p:nvPr/>
        </p:nvSpPr>
        <p:spPr bwMode="auto">
          <a:xfrm>
            <a:off x="304800" y="1752600"/>
            <a:ext cx="8458200" cy="4721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US" altLang="en-US" dirty="0"/>
              <a:t>Subject of medical research worldwide </a:t>
            </a:r>
          </a:p>
          <a:p>
            <a:pPr>
              <a:spcBef>
                <a:spcPct val="20000"/>
              </a:spcBef>
              <a:buFontTx/>
              <a:buChar char="•"/>
            </a:pPr>
            <a:r>
              <a:rPr lang="en-US" altLang="en-US" dirty="0"/>
              <a:t>Biomarkers and tests increasingly available to establish a diagnosis </a:t>
            </a:r>
          </a:p>
          <a:p>
            <a:pPr>
              <a:spcBef>
                <a:spcPct val="20000"/>
              </a:spcBef>
              <a:buFontTx/>
              <a:buChar char="•"/>
            </a:pPr>
            <a:r>
              <a:rPr lang="en-US" altLang="en-US" dirty="0"/>
              <a:t>Canadian government published a report urging reform of the pesticide legislation (which has been done), and recommending that MCS be officially recognized and its treatment covered by </a:t>
            </a:r>
            <a:r>
              <a:rPr lang="en-US" altLang="en-US" dirty="0" smtClean="0"/>
              <a:t>our public healthcare </a:t>
            </a:r>
            <a:r>
              <a:rPr lang="en-US" altLang="en-US" dirty="0"/>
              <a:t>(not yet done). </a:t>
            </a:r>
            <a:endParaRPr lang="en-CA"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C2400486-F2DA-420D-833F-1E71A53E8A92}" type="slidenum">
              <a:rPr lang="en-CA" altLang="en-US"/>
              <a:pPr/>
              <a:t>35</a:t>
            </a:fld>
            <a:endParaRPr lang="en-CA" altLang="en-US"/>
          </a:p>
        </p:txBody>
      </p:sp>
      <p:sp>
        <p:nvSpPr>
          <p:cNvPr id="118786" name="Rectangle 2"/>
          <p:cNvSpPr>
            <a:spLocks noGrp="1" noChangeArrowheads="1"/>
          </p:cNvSpPr>
          <p:nvPr>
            <p:ph type="title"/>
          </p:nvPr>
        </p:nvSpPr>
        <p:spPr/>
        <p:txBody>
          <a:bodyPr/>
          <a:lstStyle/>
          <a:p>
            <a:pPr algn="ctr"/>
            <a:r>
              <a:rPr lang="en-CA" altLang="en-US" b="1">
                <a:latin typeface="Arial" panose="020B0604020202020204" pitchFamily="34" charset="0"/>
              </a:rPr>
              <a:t>Recognition of EI</a:t>
            </a:r>
          </a:p>
        </p:txBody>
      </p:sp>
      <p:sp>
        <p:nvSpPr>
          <p:cNvPr id="118787" name="Rectangle 3"/>
          <p:cNvSpPr>
            <a:spLocks noChangeArrowheads="1"/>
          </p:cNvSpPr>
          <p:nvPr/>
        </p:nvSpPr>
        <p:spPr bwMode="auto">
          <a:xfrm>
            <a:off x="457200" y="1752600"/>
            <a:ext cx="8305800" cy="525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US" altLang="en-US"/>
              <a:t>The international consensus statement on MCS syndromes was published in June 1999 (Archives of Environmental Health vol. 54/3).</a:t>
            </a:r>
          </a:p>
          <a:p>
            <a:pPr>
              <a:spcBef>
                <a:spcPct val="20000"/>
              </a:spcBef>
              <a:buFontTx/>
              <a:buChar char="•"/>
            </a:pPr>
            <a:endParaRPr lang="en-CA" altLang="en-US"/>
          </a:p>
          <a:p>
            <a:pPr>
              <a:spcBef>
                <a:spcPct val="20000"/>
              </a:spcBef>
              <a:buFontTx/>
              <a:buChar char="•"/>
            </a:pPr>
            <a:r>
              <a:rPr lang="en-US" altLang="en-US"/>
              <a:t>Canadian Medical Association Journal published series of research papers (April-June 2002) on health effects of the environment</a:t>
            </a:r>
          </a:p>
          <a:p>
            <a:pPr>
              <a:spcBef>
                <a:spcPct val="20000"/>
              </a:spcBef>
            </a:pPr>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0E05527-9CD5-4E3B-B3F9-F8541416A812}" type="slidenum">
              <a:rPr lang="en-CA" altLang="en-US"/>
              <a:pPr/>
              <a:t>36</a:t>
            </a:fld>
            <a:endParaRPr lang="en-CA" altLang="en-US"/>
          </a:p>
        </p:txBody>
      </p:sp>
      <p:sp>
        <p:nvSpPr>
          <p:cNvPr id="120834" name="Rectangle 2"/>
          <p:cNvSpPr>
            <a:spLocks noGrp="1" noChangeArrowheads="1"/>
          </p:cNvSpPr>
          <p:nvPr>
            <p:ph type="title"/>
          </p:nvPr>
        </p:nvSpPr>
        <p:spPr/>
        <p:txBody>
          <a:bodyPr/>
          <a:lstStyle/>
          <a:p>
            <a:pPr algn="ctr"/>
            <a:r>
              <a:rPr lang="en-CA" altLang="en-US" b="1">
                <a:latin typeface="Arial" panose="020B0604020202020204" pitchFamily="34" charset="0"/>
              </a:rPr>
              <a:t>Accommodation of EI</a:t>
            </a:r>
          </a:p>
        </p:txBody>
      </p:sp>
      <p:sp>
        <p:nvSpPr>
          <p:cNvPr id="120835" name="Rectangle 3"/>
          <p:cNvSpPr>
            <a:spLocks noChangeArrowheads="1"/>
          </p:cNvSpPr>
          <p:nvPr/>
        </p:nvSpPr>
        <p:spPr bwMode="auto">
          <a:xfrm>
            <a:off x="457200" y="1828800"/>
            <a:ext cx="8305800" cy="369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CA" altLang="zh-CN">
                <a:ea typeface="宋体" panose="02010600030101010101" pitchFamily="2" charset="-122"/>
              </a:rPr>
              <a:t>Under the Canadian Human Rights Act, individuals suffering from a disability must be accommodated up to undue hardship.</a:t>
            </a:r>
          </a:p>
          <a:p>
            <a:pPr>
              <a:spcBef>
                <a:spcPct val="20000"/>
              </a:spcBef>
            </a:pPr>
            <a:endParaRPr lang="en-US" altLang="zh-CN">
              <a:ea typeface="宋体" panose="02010600030101010101" pitchFamily="2" charset="-122"/>
            </a:endParaRPr>
          </a:p>
          <a:p>
            <a:pPr>
              <a:spcBef>
                <a:spcPct val="20000"/>
              </a:spcBef>
              <a:buFontTx/>
              <a:buChar char="•"/>
            </a:pPr>
            <a:r>
              <a:rPr lang="en-CA" altLang="zh-CN">
                <a:ea typeface="宋体" panose="02010600030101010101" pitchFamily="2" charset="-122"/>
              </a:rPr>
              <a:t>Environmental sensitivity is considered a disability.</a:t>
            </a:r>
            <a:r>
              <a:rPr lang="en-US" altLang="zh-CN">
                <a:ea typeface="宋体" panose="02010600030101010101" pitchFamily="2" charset="-122"/>
              </a:rPr>
              <a:t> </a:t>
            </a: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C6080A1A-B520-451A-A8D7-AF8BE36A7110}" type="slidenum">
              <a:rPr lang="en-CA" altLang="en-US"/>
              <a:pPr/>
              <a:t>37</a:t>
            </a:fld>
            <a:endParaRPr lang="en-CA" altLang="en-US"/>
          </a:p>
        </p:txBody>
      </p:sp>
      <p:sp>
        <p:nvSpPr>
          <p:cNvPr id="121858" name="Rectangle 2"/>
          <p:cNvSpPr>
            <a:spLocks noGrp="1" noChangeArrowheads="1"/>
          </p:cNvSpPr>
          <p:nvPr>
            <p:ph type="title"/>
          </p:nvPr>
        </p:nvSpPr>
        <p:spPr/>
        <p:txBody>
          <a:bodyPr/>
          <a:lstStyle/>
          <a:p>
            <a:pPr algn="ctr"/>
            <a:r>
              <a:rPr lang="en-CA" altLang="en-US" b="1">
                <a:latin typeface="Arial" panose="020B0604020202020204" pitchFamily="34" charset="0"/>
              </a:rPr>
              <a:t>Accommodation of EI</a:t>
            </a:r>
          </a:p>
        </p:txBody>
      </p:sp>
      <p:sp>
        <p:nvSpPr>
          <p:cNvPr id="121859" name="Rectangle 3"/>
          <p:cNvSpPr>
            <a:spLocks noChangeArrowheads="1"/>
          </p:cNvSpPr>
          <p:nvPr/>
        </p:nvSpPr>
        <p:spPr bwMode="auto">
          <a:xfrm>
            <a:off x="457200" y="1905000"/>
            <a:ext cx="8305800" cy="379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GB" altLang="zh-CN" u="sng">
                <a:ea typeface="宋体" panose="02010600030101010101" pitchFamily="2" charset="-122"/>
              </a:rPr>
              <a:t>Some examples of accommodations:</a:t>
            </a:r>
          </a:p>
          <a:p>
            <a:pPr>
              <a:spcBef>
                <a:spcPct val="20000"/>
              </a:spcBef>
              <a:buFontTx/>
              <a:buChar char="•"/>
            </a:pPr>
            <a:r>
              <a:rPr lang="en-US" altLang="zh-CN">
                <a:ea typeface="宋体" panose="02010600030101010101" pitchFamily="2" charset="-122"/>
              </a:rPr>
              <a:t>high efficiency filters</a:t>
            </a:r>
          </a:p>
          <a:p>
            <a:pPr>
              <a:spcBef>
                <a:spcPct val="20000"/>
              </a:spcBef>
              <a:buFontTx/>
              <a:buChar char="•"/>
            </a:pPr>
            <a:r>
              <a:rPr lang="en-US" altLang="zh-CN">
                <a:ea typeface="宋体" panose="02010600030101010101" pitchFamily="2" charset="-122"/>
              </a:rPr>
              <a:t>removal of carpets or other trigger elements (other office equipment that tends to off-gas)</a:t>
            </a:r>
          </a:p>
          <a:p>
            <a:pPr>
              <a:spcBef>
                <a:spcPct val="20000"/>
              </a:spcBef>
              <a:buFontTx/>
              <a:buChar char="•"/>
            </a:pPr>
            <a:r>
              <a:rPr lang="en-US" altLang="zh-CN">
                <a:ea typeface="宋体" panose="02010600030101010101" pitchFamily="2" charset="-122"/>
              </a:rPr>
              <a:t>revisit cleaning schedule with minimally toxic cleaning products </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0DB2E7B7-EC30-4A3C-AADC-76D7A1A93A21}" type="slidenum">
              <a:rPr lang="en-CA" altLang="en-US"/>
              <a:pPr/>
              <a:t>38</a:t>
            </a:fld>
            <a:endParaRPr lang="en-CA" altLang="en-US"/>
          </a:p>
        </p:txBody>
      </p:sp>
      <p:sp>
        <p:nvSpPr>
          <p:cNvPr id="123906" name="Rectangle 2"/>
          <p:cNvSpPr>
            <a:spLocks noGrp="1" noChangeArrowheads="1"/>
          </p:cNvSpPr>
          <p:nvPr>
            <p:ph type="title"/>
          </p:nvPr>
        </p:nvSpPr>
        <p:spPr/>
        <p:txBody>
          <a:bodyPr/>
          <a:lstStyle/>
          <a:p>
            <a:pPr algn="ctr"/>
            <a:r>
              <a:rPr lang="en-CA" altLang="en-US" b="1">
                <a:latin typeface="Arial" panose="020B0604020202020204" pitchFamily="34" charset="0"/>
              </a:rPr>
              <a:t>Accommodation of EI</a:t>
            </a:r>
          </a:p>
        </p:txBody>
      </p:sp>
      <p:sp>
        <p:nvSpPr>
          <p:cNvPr id="123907" name="Rectangle 3"/>
          <p:cNvSpPr>
            <a:spLocks noChangeArrowheads="1"/>
          </p:cNvSpPr>
          <p:nvPr/>
        </p:nvSpPr>
        <p:spPr bwMode="auto">
          <a:xfrm>
            <a:off x="457200" y="1905000"/>
            <a:ext cx="8305800" cy="389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GB" altLang="zh-CN" u="sng">
                <a:ea typeface="宋体" panose="02010600030101010101" pitchFamily="2" charset="-122"/>
              </a:rPr>
              <a:t>Some examples of accommodations:</a:t>
            </a:r>
            <a:endParaRPr lang="en-US" altLang="zh-CN">
              <a:ea typeface="宋体" panose="02010600030101010101" pitchFamily="2" charset="-122"/>
            </a:endParaRPr>
          </a:p>
          <a:p>
            <a:pPr>
              <a:spcBef>
                <a:spcPct val="20000"/>
              </a:spcBef>
              <a:buFontTx/>
              <a:buChar char="•"/>
            </a:pPr>
            <a:r>
              <a:rPr lang="en-US" altLang="zh-CN">
                <a:ea typeface="宋体" panose="02010600030101010101" pitchFamily="2" charset="-122"/>
              </a:rPr>
              <a:t>modification of job duties</a:t>
            </a:r>
          </a:p>
          <a:p>
            <a:pPr>
              <a:spcBef>
                <a:spcPct val="20000"/>
              </a:spcBef>
              <a:buFontTx/>
              <a:buChar char="•"/>
            </a:pPr>
            <a:r>
              <a:rPr lang="en-US" altLang="zh-CN">
                <a:ea typeface="宋体" panose="02010600030101010101" pitchFamily="2" charset="-122"/>
              </a:rPr>
              <a:t>modification of hours of work</a:t>
            </a:r>
          </a:p>
          <a:p>
            <a:pPr>
              <a:spcBef>
                <a:spcPct val="20000"/>
              </a:spcBef>
              <a:buFontTx/>
              <a:buChar char="•"/>
            </a:pPr>
            <a:r>
              <a:rPr lang="en-US" altLang="en-US"/>
              <a:t>retraining and/or transfer to another position</a:t>
            </a:r>
          </a:p>
          <a:p>
            <a:pPr>
              <a:spcBef>
                <a:spcPct val="20000"/>
              </a:spcBef>
              <a:buFontTx/>
              <a:buChar char="•"/>
            </a:pPr>
            <a:r>
              <a:rPr lang="en-US" altLang="en-US"/>
              <a:t>telework until work area can be made safe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E8104E7F-55BF-46F0-881C-23CC7DABA5D0}" type="slidenum">
              <a:rPr lang="en-CA" altLang="en-US"/>
              <a:pPr/>
              <a:t>39</a:t>
            </a:fld>
            <a:endParaRPr lang="en-CA" altLang="en-US"/>
          </a:p>
        </p:txBody>
      </p:sp>
      <p:sp>
        <p:nvSpPr>
          <p:cNvPr id="124930" name="Rectangle 2"/>
          <p:cNvSpPr>
            <a:spLocks noGrp="1" noChangeArrowheads="1"/>
          </p:cNvSpPr>
          <p:nvPr>
            <p:ph type="title"/>
          </p:nvPr>
        </p:nvSpPr>
        <p:spPr/>
        <p:txBody>
          <a:bodyPr/>
          <a:lstStyle/>
          <a:p>
            <a:pPr algn="ctr"/>
            <a:r>
              <a:rPr lang="en-CA" altLang="en-US" b="1">
                <a:latin typeface="Arial" panose="020B0604020202020204" pitchFamily="34" charset="0"/>
              </a:rPr>
              <a:t>Accommodation of EI</a:t>
            </a:r>
          </a:p>
        </p:txBody>
      </p:sp>
      <p:sp>
        <p:nvSpPr>
          <p:cNvPr id="124931" name="Rectangle 3"/>
          <p:cNvSpPr>
            <a:spLocks noChangeArrowheads="1"/>
          </p:cNvSpPr>
          <p:nvPr/>
        </p:nvSpPr>
        <p:spPr bwMode="auto">
          <a:xfrm>
            <a:off x="457200" y="1905000"/>
            <a:ext cx="8305800" cy="291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CA" altLang="zh-CN">
                <a:ea typeface="宋体" panose="02010600030101010101" pitchFamily="2" charset="-122"/>
              </a:rPr>
              <a:t>The situation may arise and create the</a:t>
            </a:r>
          </a:p>
          <a:p>
            <a:pPr>
              <a:spcBef>
                <a:spcPct val="20000"/>
              </a:spcBef>
            </a:pPr>
            <a:r>
              <a:rPr lang="en-CA" altLang="zh-CN">
                <a:ea typeface="宋体" panose="02010600030101010101" pitchFamily="2" charset="-122"/>
              </a:rPr>
              <a:t>need for a scent-free policy</a:t>
            </a:r>
            <a:r>
              <a:rPr lang="en-US" altLang="zh-CN">
                <a:ea typeface="宋体" panose="02010600030101010101" pitchFamily="2" charset="-122"/>
              </a:rPr>
              <a:t>.</a:t>
            </a:r>
          </a:p>
          <a:p>
            <a:pPr>
              <a:spcBef>
                <a:spcPct val="20000"/>
              </a:spcBef>
            </a:pPr>
            <a:endParaRPr lang="fr-CA" altLang="zh-CN">
              <a:ea typeface="宋体" panose="02010600030101010101" pitchFamily="2" charset="-122"/>
            </a:endParaRPr>
          </a:p>
          <a:p>
            <a:pPr>
              <a:spcBef>
                <a:spcPct val="20000"/>
              </a:spcBef>
            </a:pPr>
            <a:r>
              <a:rPr lang="en-US" altLang="en-US"/>
              <a:t>As with most workplace policies, be sure</a:t>
            </a:r>
          </a:p>
          <a:p>
            <a:pPr>
              <a:spcBef>
                <a:spcPct val="20000"/>
              </a:spcBef>
            </a:pPr>
            <a:r>
              <a:rPr lang="en-US" altLang="en-US"/>
              <a:t>to consider the following: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395CA892-D426-403A-8961-A334C8C16440}" type="slidenum">
              <a:rPr lang="en-CA" altLang="en-US"/>
              <a:pPr/>
              <a:t>40</a:t>
            </a:fld>
            <a:endParaRPr lang="en-CA" altLang="en-US"/>
          </a:p>
        </p:txBody>
      </p:sp>
      <p:sp>
        <p:nvSpPr>
          <p:cNvPr id="125954" name="Rectangle 2"/>
          <p:cNvSpPr>
            <a:spLocks noGrp="1" noChangeArrowheads="1"/>
          </p:cNvSpPr>
          <p:nvPr>
            <p:ph type="title"/>
          </p:nvPr>
        </p:nvSpPr>
        <p:spPr/>
        <p:txBody>
          <a:bodyPr/>
          <a:lstStyle/>
          <a:p>
            <a:pPr algn="ctr"/>
            <a:r>
              <a:rPr lang="en-CA" altLang="en-US" b="1">
                <a:latin typeface="Arial" panose="020B0604020202020204" pitchFamily="34" charset="0"/>
              </a:rPr>
              <a:t>Scent-Free Policy</a:t>
            </a:r>
          </a:p>
        </p:txBody>
      </p:sp>
      <p:sp>
        <p:nvSpPr>
          <p:cNvPr id="125955" name="Rectangle 3"/>
          <p:cNvSpPr>
            <a:spLocks noChangeArrowheads="1"/>
          </p:cNvSpPr>
          <p:nvPr/>
        </p:nvSpPr>
        <p:spPr bwMode="auto">
          <a:xfrm>
            <a:off x="457200" y="1752600"/>
            <a:ext cx="8305800" cy="428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US" altLang="zh-CN">
                <a:ea typeface="宋体" panose="02010600030101010101" pitchFamily="2" charset="-122"/>
              </a:rPr>
              <a:t>Conduct an assessment or survey of workers (extent of the problem).</a:t>
            </a:r>
          </a:p>
          <a:p>
            <a:pPr>
              <a:spcBef>
                <a:spcPct val="20000"/>
              </a:spcBef>
              <a:buFontTx/>
              <a:buChar char="•"/>
            </a:pPr>
            <a:r>
              <a:rPr lang="en-US" altLang="en-US"/>
              <a:t>Involve the health and safety committee</a:t>
            </a:r>
          </a:p>
          <a:p>
            <a:pPr>
              <a:spcBef>
                <a:spcPct val="20000"/>
              </a:spcBef>
              <a:buFontTx/>
              <a:buChar char="•"/>
            </a:pPr>
            <a:r>
              <a:rPr lang="en-US" altLang="en-US"/>
              <a:t>Educate the employees</a:t>
            </a:r>
          </a:p>
          <a:p>
            <a:pPr>
              <a:spcBef>
                <a:spcPct val="20000"/>
              </a:spcBef>
              <a:buFontTx/>
              <a:buChar char="•"/>
            </a:pPr>
            <a:r>
              <a:rPr lang="en-US" altLang="en-US"/>
              <a:t>Reinforce that policy is being implemented as a result of medical concerns - not just a dislike for a certain smells.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34F5A985-B282-4DDF-A4B3-75E846170211}" type="slidenum">
              <a:rPr lang="en-CA" altLang="en-US"/>
              <a:pPr/>
              <a:t>41</a:t>
            </a:fld>
            <a:endParaRPr lang="en-CA" altLang="en-US"/>
          </a:p>
        </p:txBody>
      </p:sp>
      <p:sp>
        <p:nvSpPr>
          <p:cNvPr id="126978" name="Rectangle 2"/>
          <p:cNvSpPr>
            <a:spLocks noGrp="1" noChangeArrowheads="1"/>
          </p:cNvSpPr>
          <p:nvPr>
            <p:ph type="title"/>
          </p:nvPr>
        </p:nvSpPr>
        <p:spPr/>
        <p:txBody>
          <a:bodyPr/>
          <a:lstStyle/>
          <a:p>
            <a:pPr algn="ctr"/>
            <a:r>
              <a:rPr lang="en-CA" altLang="en-US" b="1">
                <a:latin typeface="Arial" panose="020B0604020202020204" pitchFamily="34" charset="0"/>
              </a:rPr>
              <a:t>Scent-Free Policy</a:t>
            </a:r>
          </a:p>
        </p:txBody>
      </p:sp>
      <p:sp>
        <p:nvSpPr>
          <p:cNvPr id="126979" name="Rectangle 3"/>
          <p:cNvSpPr>
            <a:spLocks noChangeArrowheads="1"/>
          </p:cNvSpPr>
          <p:nvPr/>
        </p:nvSpPr>
        <p:spPr bwMode="auto">
          <a:xfrm>
            <a:off x="457200" y="1752600"/>
            <a:ext cx="8305800" cy="467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US" altLang="zh-CN">
                <a:ea typeface="宋体" panose="02010600030101010101" pitchFamily="2" charset="-122"/>
              </a:rPr>
              <a:t>Make it clear that policy applies to everyone (visitors, patients, etc) </a:t>
            </a:r>
          </a:p>
          <a:p>
            <a:pPr>
              <a:spcBef>
                <a:spcPct val="20000"/>
              </a:spcBef>
              <a:buFontTx/>
              <a:buChar char="•"/>
            </a:pPr>
            <a:r>
              <a:rPr lang="en-US" altLang="en-US"/>
              <a:t>Policy statement notice on all appointment cards, stationery, room booking notices, employment postings, etc.</a:t>
            </a:r>
          </a:p>
          <a:p>
            <a:pPr>
              <a:spcBef>
                <a:spcPct val="20000"/>
              </a:spcBef>
              <a:buFontTx/>
              <a:buChar char="•"/>
            </a:pPr>
            <a:r>
              <a:rPr lang="en-US" altLang="en-US"/>
              <a:t>Decide on wording for 'Scent Free' signs and where the signs will be posted.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C5995C67-B52A-4166-84EF-B14380636848}" type="slidenum">
              <a:rPr lang="en-CA" altLang="en-US"/>
              <a:pPr/>
              <a:t>42</a:t>
            </a:fld>
            <a:endParaRPr lang="en-CA" altLang="en-US"/>
          </a:p>
        </p:txBody>
      </p:sp>
      <p:sp>
        <p:nvSpPr>
          <p:cNvPr id="128002" name="Rectangle 2"/>
          <p:cNvSpPr>
            <a:spLocks noGrp="1" noChangeArrowheads="1"/>
          </p:cNvSpPr>
          <p:nvPr>
            <p:ph type="title"/>
          </p:nvPr>
        </p:nvSpPr>
        <p:spPr/>
        <p:txBody>
          <a:bodyPr/>
          <a:lstStyle/>
          <a:p>
            <a:pPr algn="ctr"/>
            <a:r>
              <a:rPr lang="en-CA" altLang="en-US" b="1">
                <a:latin typeface="Arial" panose="020B0604020202020204" pitchFamily="34" charset="0"/>
              </a:rPr>
              <a:t>Scent-Free Policy</a:t>
            </a:r>
          </a:p>
        </p:txBody>
      </p:sp>
      <p:sp>
        <p:nvSpPr>
          <p:cNvPr id="128003" name="Rectangle 3"/>
          <p:cNvSpPr>
            <a:spLocks noChangeArrowheads="1"/>
          </p:cNvSpPr>
          <p:nvPr/>
        </p:nvSpPr>
        <p:spPr bwMode="auto">
          <a:xfrm>
            <a:off x="457200" y="1752600"/>
            <a:ext cx="8305800" cy="369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FontTx/>
              <a:buChar char="•"/>
            </a:pPr>
            <a:r>
              <a:rPr lang="en-US" altLang="zh-CN">
                <a:ea typeface="宋体" panose="02010600030101010101" pitchFamily="2" charset="-122"/>
              </a:rPr>
              <a:t>Let everyone know that the policy will be reviewed and can be changed because of experience or new knowledge</a:t>
            </a:r>
          </a:p>
          <a:p>
            <a:pPr>
              <a:spcBef>
                <a:spcPct val="20000"/>
              </a:spcBef>
              <a:buFontTx/>
              <a:buChar char="•"/>
            </a:pPr>
            <a:r>
              <a:rPr lang="en-US" altLang="en-US"/>
              <a:t>Post a list of "approved" unscented products</a:t>
            </a:r>
          </a:p>
          <a:p>
            <a:pPr>
              <a:spcBef>
                <a:spcPct val="20000"/>
              </a:spcBef>
              <a:buFontTx/>
              <a:buChar char="•"/>
            </a:pPr>
            <a:r>
              <a:rPr lang="en-GB" altLang="en-US"/>
              <a:t>Provide information on EI/MCS to all</a:t>
            </a:r>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5F3FEAAA-9DE2-420E-90E8-7177C6BAB101}" type="slidenum">
              <a:rPr lang="en-CA" altLang="en-US"/>
              <a:pPr/>
              <a:t>43</a:t>
            </a:fld>
            <a:endParaRPr lang="en-CA" altLang="en-US"/>
          </a:p>
        </p:txBody>
      </p:sp>
      <p:sp>
        <p:nvSpPr>
          <p:cNvPr id="143362" name="Rectangle 2"/>
          <p:cNvSpPr>
            <a:spLocks noGrp="1" noChangeArrowheads="1"/>
          </p:cNvSpPr>
          <p:nvPr>
            <p:ph type="title"/>
          </p:nvPr>
        </p:nvSpPr>
        <p:spPr/>
        <p:txBody>
          <a:bodyPr/>
          <a:lstStyle/>
          <a:p>
            <a:pPr algn="ctr"/>
            <a:r>
              <a:rPr lang="en-CA" altLang="en-US" b="1">
                <a:latin typeface="Arial" panose="020B0604020202020204" pitchFamily="34" charset="0"/>
              </a:rPr>
              <a:t>Accommodation of EI</a:t>
            </a:r>
          </a:p>
        </p:txBody>
      </p:sp>
      <p:sp>
        <p:nvSpPr>
          <p:cNvPr id="143363" name="Rectangle 3"/>
          <p:cNvSpPr>
            <a:spLocks noChangeArrowheads="1"/>
          </p:cNvSpPr>
          <p:nvPr/>
        </p:nvSpPr>
        <p:spPr bwMode="auto">
          <a:xfrm>
            <a:off x="457200" y="1905000"/>
            <a:ext cx="8305800" cy="35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20000"/>
              </a:spcBef>
            </a:pPr>
            <a:r>
              <a:rPr lang="en-CA" altLang="zh-CN">
                <a:ea typeface="宋体" panose="02010600030101010101" pitchFamily="2" charset="-122"/>
              </a:rPr>
              <a:t>The situation may arise and create the</a:t>
            </a:r>
          </a:p>
          <a:p>
            <a:pPr algn="ctr">
              <a:spcBef>
                <a:spcPct val="20000"/>
              </a:spcBef>
            </a:pPr>
            <a:r>
              <a:rPr lang="en-CA" altLang="zh-CN">
                <a:ea typeface="宋体" panose="02010600030101010101" pitchFamily="2" charset="-122"/>
              </a:rPr>
              <a:t>need for a scent-free policy</a:t>
            </a:r>
            <a:r>
              <a:rPr lang="en-US" altLang="zh-CN">
                <a:ea typeface="宋体" panose="02010600030101010101" pitchFamily="2" charset="-122"/>
              </a:rPr>
              <a:t>.</a:t>
            </a:r>
          </a:p>
          <a:p>
            <a:pPr>
              <a:spcBef>
                <a:spcPct val="20000"/>
              </a:spcBef>
            </a:pPr>
            <a:endParaRPr lang="fr-CA" altLang="zh-CN">
              <a:ea typeface="宋体" panose="02010600030101010101" pitchFamily="2" charset="-122"/>
            </a:endParaRPr>
          </a:p>
          <a:p>
            <a:pPr algn="ctr">
              <a:spcBef>
                <a:spcPct val="20000"/>
              </a:spcBef>
            </a:pPr>
            <a:r>
              <a:rPr lang="en-US" altLang="en-US"/>
              <a:t>In January 2006, the PSAC National Board</a:t>
            </a:r>
          </a:p>
          <a:p>
            <a:pPr algn="ctr">
              <a:spcBef>
                <a:spcPct val="20000"/>
              </a:spcBef>
            </a:pPr>
            <a:r>
              <a:rPr lang="en-US" altLang="en-US"/>
              <a:t>of Directors endorsed a new</a:t>
            </a:r>
          </a:p>
          <a:p>
            <a:pPr algn="ctr">
              <a:spcBef>
                <a:spcPct val="20000"/>
              </a:spcBef>
            </a:pPr>
            <a:r>
              <a:rPr lang="en-US" altLang="en-US"/>
              <a:t>Policy on Scent-Free Environments.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p:txBody>
          <a:bodyPr/>
          <a:lstStyle/>
          <a:p>
            <a:fld id="{A981FCA7-3011-4691-B1B9-11275ED3F3C4}" type="slidenum">
              <a:rPr lang="en-CA" altLang="en-US"/>
              <a:pPr/>
              <a:t>44</a:t>
            </a:fld>
            <a:endParaRPr lang="en-CA" altLang="en-US"/>
          </a:p>
        </p:txBody>
      </p:sp>
      <p:sp>
        <p:nvSpPr>
          <p:cNvPr id="129026" name="Rectangle 2"/>
          <p:cNvSpPr>
            <a:spLocks noGrp="1" noChangeArrowheads="1"/>
          </p:cNvSpPr>
          <p:nvPr>
            <p:ph type="title"/>
          </p:nvPr>
        </p:nvSpPr>
        <p:spPr/>
        <p:txBody>
          <a:bodyPr/>
          <a:lstStyle/>
          <a:p>
            <a:pPr algn="ctr"/>
            <a:r>
              <a:rPr lang="en-CA" altLang="en-US" b="1">
                <a:latin typeface="Arial" panose="020B0604020202020204" pitchFamily="34" charset="0"/>
              </a:rPr>
              <a:t>Environmental Illness</a:t>
            </a:r>
          </a:p>
        </p:txBody>
      </p:sp>
      <p:sp>
        <p:nvSpPr>
          <p:cNvPr id="129027" name="Rectangle 3"/>
          <p:cNvSpPr>
            <a:spLocks noChangeArrowheads="1"/>
          </p:cNvSpPr>
          <p:nvPr/>
        </p:nvSpPr>
        <p:spPr bwMode="auto">
          <a:xfrm>
            <a:off x="457200" y="1752600"/>
            <a:ext cx="83058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pPr>
            <a:r>
              <a:rPr lang="en-CA" altLang="zh-CN">
                <a:ea typeface="宋体" panose="02010600030101010101" pitchFamily="2" charset="-122"/>
              </a:rPr>
              <a:t>Above all:</a:t>
            </a:r>
          </a:p>
          <a:p>
            <a:pPr>
              <a:spcBef>
                <a:spcPct val="20000"/>
              </a:spcBef>
              <a:buFontTx/>
              <a:buChar char="•"/>
            </a:pPr>
            <a:r>
              <a:rPr lang="en-CA" altLang="zh-CN">
                <a:ea typeface="宋体" panose="02010600030101010101" pitchFamily="2" charset="-122"/>
              </a:rPr>
              <a:t>Listen to their story</a:t>
            </a:r>
          </a:p>
          <a:p>
            <a:pPr>
              <a:spcBef>
                <a:spcPct val="20000"/>
              </a:spcBef>
              <a:buFontTx/>
              <a:buChar char="•"/>
            </a:pPr>
            <a:r>
              <a:rPr lang="en-CA" altLang="en-US"/>
              <a:t>Be supportive and understanding</a:t>
            </a:r>
          </a:p>
          <a:p>
            <a:pPr>
              <a:spcBef>
                <a:spcPct val="20000"/>
              </a:spcBef>
              <a:buFontTx/>
              <a:buChar char="•"/>
            </a:pPr>
            <a:r>
              <a:rPr lang="en-CA" altLang="en-US"/>
              <a:t>Learn more about this illness</a:t>
            </a:r>
          </a:p>
          <a:p>
            <a:pPr>
              <a:spcBef>
                <a:spcPct val="20000"/>
              </a:spcBef>
              <a:buFontTx/>
              <a:buChar char="•"/>
            </a:pPr>
            <a:r>
              <a:rPr lang="en-CA" altLang="en-US"/>
              <a:t>Collaborate with the implementation of the accommodation</a:t>
            </a:r>
          </a:p>
          <a:p>
            <a:pPr>
              <a:spcBef>
                <a:spcPct val="20000"/>
              </a:spcBef>
              <a:buFontTx/>
              <a:buChar char="•"/>
            </a:pPr>
            <a:r>
              <a:rPr lang="en-CA" altLang="en-US"/>
              <a:t>Limit your use of scented products</a:t>
            </a:r>
          </a:p>
          <a:p>
            <a:pPr>
              <a:spcBef>
                <a:spcPct val="20000"/>
              </a:spcBef>
              <a:buFontTx/>
              <a:buChar char="•"/>
            </a:pPr>
            <a:r>
              <a:rPr lang="en-CA" altLang="en-US"/>
              <a:t>Respect Fragrance-Free Zones</a:t>
            </a:r>
          </a:p>
        </p:txBody>
      </p:sp>
    </p:spTree>
  </p:cSld>
  <p:clrMapOvr>
    <a:masterClrMapping/>
  </p:clrMapOvr>
</p:sld>
</file>

<file path=ppt/theme/theme1.xml><?xml version="1.0" encoding="utf-8"?>
<a:theme xmlns:a="http://schemas.openxmlformats.org/drawingml/2006/main" name="Contemporary">
  <a:themeElements>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fontScheme name="Contemporary">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CA" altLang="en-US" sz="32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CA" altLang="en-US" sz="32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C:\MSOffice\Templates\Presentation Designs\Contemporary.pot</Template>
  <TotalTime>823</TotalTime>
  <Words>1464</Words>
  <Application>Microsoft Office PowerPoint</Application>
  <PresentationFormat>On-screen Show (4:3)</PresentationFormat>
  <Paragraphs>296</Paragraphs>
  <Slides>44</Slides>
  <Notes>18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3</vt:i4>
      </vt:variant>
      <vt:variant>
        <vt:lpstr>Slide Titles</vt:lpstr>
      </vt:variant>
      <vt:variant>
        <vt:i4>44</vt:i4>
      </vt:variant>
    </vt:vector>
  </HeadingPairs>
  <TitlesOfParts>
    <vt:vector size="51" baseType="lpstr">
      <vt:lpstr>宋体</vt:lpstr>
      <vt:lpstr>Arial</vt:lpstr>
      <vt:lpstr>Times New Roman</vt:lpstr>
      <vt:lpstr>Contemporary</vt:lpstr>
      <vt:lpstr>Clip</vt:lpstr>
      <vt:lpstr>Document</vt:lpstr>
      <vt:lpstr>Image Document</vt:lpstr>
      <vt:lpstr>Environmental Illness</vt:lpstr>
      <vt:lpstr>Environmental Illness</vt:lpstr>
      <vt:lpstr>Environmental Illness</vt:lpstr>
      <vt:lpstr>Environmental Illness</vt:lpstr>
      <vt:lpstr>Environmental Illness</vt:lpstr>
      <vt:lpstr>Environmental Illness</vt:lpstr>
      <vt:lpstr>Environmental Illness</vt:lpstr>
      <vt:lpstr>Environmental Illness</vt:lpstr>
      <vt:lpstr>What is it ?</vt:lpstr>
      <vt:lpstr>What is it ?</vt:lpstr>
      <vt:lpstr>What is it ?</vt:lpstr>
      <vt:lpstr>How are EI acquired ?</vt:lpstr>
      <vt:lpstr>How are EI acquired ?</vt:lpstr>
      <vt:lpstr>How are EI acquired ?</vt:lpstr>
      <vt:lpstr>How are EI acquired ?</vt:lpstr>
      <vt:lpstr>Is this new ?</vt:lpstr>
      <vt:lpstr>Is this new ?</vt:lpstr>
      <vt:lpstr>Is this new ?</vt:lpstr>
      <vt:lpstr>Immune System</vt:lpstr>
      <vt:lpstr>Do Chemicals Injure Immunity? </vt:lpstr>
      <vt:lpstr>Do Chemicals Injure Immunity? </vt:lpstr>
      <vt:lpstr>EI: Who’s at risk ?</vt:lpstr>
      <vt:lpstr>EI: Who’s at risk ?</vt:lpstr>
      <vt:lpstr>EI: Who’s at risk ?</vt:lpstr>
      <vt:lpstr>Exposure Limits</vt:lpstr>
      <vt:lpstr>Exposure Limits</vt:lpstr>
      <vt:lpstr>Exposure Limits</vt:lpstr>
      <vt:lpstr>Reported Symptoms</vt:lpstr>
      <vt:lpstr>Reported Symptoms</vt:lpstr>
      <vt:lpstr>Reported Symptoms</vt:lpstr>
      <vt:lpstr>Reported Symptoms</vt:lpstr>
      <vt:lpstr>Recognition of EI</vt:lpstr>
      <vt:lpstr>Recognition of EI</vt:lpstr>
      <vt:lpstr>Recognition of EI</vt:lpstr>
      <vt:lpstr>Recognition of EI</vt:lpstr>
      <vt:lpstr>Accommodation of EI</vt:lpstr>
      <vt:lpstr>Accommodation of EI</vt:lpstr>
      <vt:lpstr>Accommodation of EI</vt:lpstr>
      <vt:lpstr>Accommodation of EI</vt:lpstr>
      <vt:lpstr>Scent-Free Policy</vt:lpstr>
      <vt:lpstr>Scent-Free Policy</vt:lpstr>
      <vt:lpstr>Scent-Free Policy</vt:lpstr>
      <vt:lpstr>Accommodation of EI</vt:lpstr>
      <vt:lpstr>Environmental Illness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Illness</dc:title>
  <dc:creator>Denis St-Jean</dc:creator>
  <cp:lastModifiedBy>Denis St-Jean</cp:lastModifiedBy>
  <cp:revision>51</cp:revision>
  <dcterms:created xsi:type="dcterms:W3CDTF">1995-05-28T16:36:04Z</dcterms:created>
  <dcterms:modified xsi:type="dcterms:W3CDTF">2015-10-23T15:04:16Z</dcterms:modified>
</cp:coreProperties>
</file>