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1.xml" ContentType="application/vnd.openxmlformats-officedocument.themeOverr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92"/>
  </p:notesMasterIdLst>
  <p:sldIdLst>
    <p:sldId id="339" r:id="rId6"/>
    <p:sldId id="414" r:id="rId7"/>
    <p:sldId id="357" r:id="rId8"/>
    <p:sldId id="295" r:id="rId9"/>
    <p:sldId id="361" r:id="rId10"/>
    <p:sldId id="386" r:id="rId11"/>
    <p:sldId id="377" r:id="rId12"/>
    <p:sldId id="296" r:id="rId13"/>
    <p:sldId id="417" r:id="rId14"/>
    <p:sldId id="307" r:id="rId15"/>
    <p:sldId id="413" r:id="rId16"/>
    <p:sldId id="416" r:id="rId17"/>
    <p:sldId id="418" r:id="rId18"/>
    <p:sldId id="419" r:id="rId19"/>
    <p:sldId id="420" r:id="rId20"/>
    <p:sldId id="421" r:id="rId21"/>
    <p:sldId id="423" r:id="rId22"/>
    <p:sldId id="424" r:id="rId23"/>
    <p:sldId id="426" r:id="rId24"/>
    <p:sldId id="430" r:id="rId25"/>
    <p:sldId id="434" r:id="rId26"/>
    <p:sldId id="435" r:id="rId27"/>
    <p:sldId id="491" r:id="rId28"/>
    <p:sldId id="440" r:id="rId29"/>
    <p:sldId id="438" r:id="rId30"/>
    <p:sldId id="469" r:id="rId31"/>
    <p:sldId id="348" r:id="rId32"/>
    <p:sldId id="349" r:id="rId33"/>
    <p:sldId id="350" r:id="rId34"/>
    <p:sldId id="356" r:id="rId35"/>
    <p:sldId id="380" r:id="rId36"/>
    <p:sldId id="358" r:id="rId37"/>
    <p:sldId id="359" r:id="rId38"/>
    <p:sldId id="360" r:id="rId39"/>
    <p:sldId id="381" r:id="rId40"/>
    <p:sldId id="362" r:id="rId41"/>
    <p:sldId id="363" r:id="rId42"/>
    <p:sldId id="470" r:id="rId43"/>
    <p:sldId id="365" r:id="rId44"/>
    <p:sldId id="367" r:id="rId45"/>
    <p:sldId id="368" r:id="rId46"/>
    <p:sldId id="382" r:id="rId47"/>
    <p:sldId id="373" r:id="rId48"/>
    <p:sldId id="498" r:id="rId49"/>
    <p:sldId id="499" r:id="rId50"/>
    <p:sldId id="500" r:id="rId51"/>
    <p:sldId id="501" r:id="rId52"/>
    <p:sldId id="502" r:id="rId53"/>
    <p:sldId id="503" r:id="rId54"/>
    <p:sldId id="504" r:id="rId55"/>
    <p:sldId id="505" r:id="rId56"/>
    <p:sldId id="342" r:id="rId57"/>
    <p:sldId id="336" r:id="rId58"/>
    <p:sldId id="471" r:id="rId59"/>
    <p:sldId id="472" r:id="rId60"/>
    <p:sldId id="474" r:id="rId61"/>
    <p:sldId id="466" r:id="rId62"/>
    <p:sldId id="443" r:id="rId63"/>
    <p:sldId id="444" r:id="rId64"/>
    <p:sldId id="445" r:id="rId65"/>
    <p:sldId id="446" r:id="rId66"/>
    <p:sldId id="497" r:id="rId67"/>
    <p:sldId id="496" r:id="rId68"/>
    <p:sldId id="495" r:id="rId69"/>
    <p:sldId id="494" r:id="rId70"/>
    <p:sldId id="493" r:id="rId71"/>
    <p:sldId id="492" r:id="rId72"/>
    <p:sldId id="369" r:id="rId73"/>
    <p:sldId id="490" r:id="rId74"/>
    <p:sldId id="439" r:id="rId75"/>
    <p:sldId id="476" r:id="rId76"/>
    <p:sldId id="477" r:id="rId77"/>
    <p:sldId id="478" r:id="rId78"/>
    <p:sldId id="479" r:id="rId79"/>
    <p:sldId id="480" r:id="rId80"/>
    <p:sldId id="481" r:id="rId81"/>
    <p:sldId id="482" r:id="rId82"/>
    <p:sldId id="483" r:id="rId83"/>
    <p:sldId id="484" r:id="rId84"/>
    <p:sldId id="485" r:id="rId85"/>
    <p:sldId id="486" r:id="rId86"/>
    <p:sldId id="487" r:id="rId87"/>
    <p:sldId id="488" r:id="rId88"/>
    <p:sldId id="489" r:id="rId89"/>
    <p:sldId id="318" r:id="rId90"/>
    <p:sldId id="319"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CCF9E1E-EAAA-4EC3-8954-3F476EB3AC5E}">
          <p14:sldIdLst/>
        </p14:section>
        <p14:section name="Template" id="{4C4A4E86-E140-42FF-AB96-5BB415D9AC36}">
          <p14:sldIdLst>
            <p14:sldId id="339"/>
            <p14:sldId id="414"/>
            <p14:sldId id="357"/>
            <p14:sldId id="295"/>
            <p14:sldId id="361"/>
            <p14:sldId id="386"/>
            <p14:sldId id="377"/>
            <p14:sldId id="296"/>
            <p14:sldId id="417"/>
            <p14:sldId id="307"/>
          </p14:sldIdLst>
        </p14:section>
        <p14:section name="Template" id="{EE974782-2D11-4865-9E9E-2B9BF05A259C}">
          <p14:sldIdLst>
            <p14:sldId id="413"/>
            <p14:sldId id="416"/>
            <p14:sldId id="418"/>
            <p14:sldId id="419"/>
            <p14:sldId id="420"/>
            <p14:sldId id="421"/>
            <p14:sldId id="423"/>
            <p14:sldId id="424"/>
            <p14:sldId id="426"/>
            <p14:sldId id="430"/>
            <p14:sldId id="434"/>
            <p14:sldId id="435"/>
            <p14:sldId id="491"/>
            <p14:sldId id="440"/>
            <p14:sldId id="438"/>
            <p14:sldId id="469"/>
            <p14:sldId id="348"/>
            <p14:sldId id="349"/>
            <p14:sldId id="350"/>
            <p14:sldId id="356"/>
            <p14:sldId id="380"/>
            <p14:sldId id="358"/>
            <p14:sldId id="359"/>
            <p14:sldId id="360"/>
            <p14:sldId id="381"/>
            <p14:sldId id="362"/>
            <p14:sldId id="363"/>
            <p14:sldId id="470"/>
            <p14:sldId id="365"/>
            <p14:sldId id="367"/>
            <p14:sldId id="368"/>
            <p14:sldId id="382"/>
            <p14:sldId id="373"/>
            <p14:sldId id="498"/>
            <p14:sldId id="499"/>
            <p14:sldId id="500"/>
            <p14:sldId id="501"/>
            <p14:sldId id="502"/>
            <p14:sldId id="503"/>
            <p14:sldId id="504"/>
            <p14:sldId id="505"/>
            <p14:sldId id="342"/>
            <p14:sldId id="336"/>
            <p14:sldId id="471"/>
            <p14:sldId id="472"/>
            <p14:sldId id="474"/>
            <p14:sldId id="466"/>
            <p14:sldId id="443"/>
            <p14:sldId id="444"/>
            <p14:sldId id="445"/>
            <p14:sldId id="446"/>
            <p14:sldId id="497"/>
            <p14:sldId id="496"/>
            <p14:sldId id="495"/>
            <p14:sldId id="494"/>
            <p14:sldId id="493"/>
            <p14:sldId id="492"/>
            <p14:sldId id="369"/>
            <p14:sldId id="490"/>
            <p14:sldId id="439"/>
            <p14:sldId id="476"/>
            <p14:sldId id="477"/>
            <p14:sldId id="478"/>
            <p14:sldId id="479"/>
            <p14:sldId id="480"/>
            <p14:sldId id="481"/>
            <p14:sldId id="482"/>
            <p14:sldId id="483"/>
            <p14:sldId id="484"/>
            <p14:sldId id="485"/>
            <p14:sldId id="486"/>
            <p14:sldId id="487"/>
            <p14:sldId id="488"/>
            <p14:sldId id="489"/>
            <p14:sldId id="318"/>
            <p14:sldId id="31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2CF309-0BE9-C38D-1ECE-D88BCA8B2485}" name="Quane, Jocelyne (she/her)" initials="Q(" userId="S::jocelyne.quane@cra-arc.gc.ca::924c396e-31fa-4bb0-9ddf-f01c03b7388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binson, Jaime (she/her/elle)" initials="RJ(" lastIdx="2" clrIdx="0">
    <p:extLst>
      <p:ext uri="{19B8F6BF-5375-455C-9EA6-DF929625EA0E}">
        <p15:presenceInfo xmlns:p15="http://schemas.microsoft.com/office/powerpoint/2012/main" userId="S::JXG282@CRA-ARC.GC.CA::abf32937-6f90-4b44-af93-0a23807061ce" providerId="AD"/>
      </p:ext>
    </p:extLst>
  </p:cmAuthor>
  <p:cmAuthor id="2" name="Beaulieu-Mayer, Martine (she/her/elle)" initials="B(" lastIdx="11" clrIdx="1">
    <p:extLst>
      <p:ext uri="{19B8F6BF-5375-455C-9EA6-DF929625EA0E}">
        <p15:presenceInfo xmlns:p15="http://schemas.microsoft.com/office/powerpoint/2012/main" userId="S::martine.beaulieu-mayer@cra-arc.gc.ca::21e4e4ab-f869-4d88-a6c4-1106c0d3afb1" providerId="AD"/>
      </p:ext>
    </p:extLst>
  </p:cmAuthor>
  <p:cmAuthor id="3" name="Robinson, Jaime (she/her/elle)" initials="JR" lastIdx="6" clrIdx="2">
    <p:extLst>
      <p:ext uri="{19B8F6BF-5375-455C-9EA6-DF929625EA0E}">
        <p15:presenceInfo xmlns:p15="http://schemas.microsoft.com/office/powerpoint/2012/main" userId="S::Jaime.Robinson@cra-arc.gc.ca::abf32937-6f90-4b44-af93-0a23807061ce" providerId="AD"/>
      </p:ext>
    </p:extLst>
  </p:cmAuthor>
  <p:cmAuthor id="4" name="Quane, Jocelyne (she/her)" initials="Q(" lastIdx="3" clrIdx="3">
    <p:extLst>
      <p:ext uri="{19B8F6BF-5375-455C-9EA6-DF929625EA0E}">
        <p15:presenceInfo xmlns:p15="http://schemas.microsoft.com/office/powerpoint/2012/main" userId="S::jocelyne.quane@cra-arc.gc.ca::924c396e-31fa-4bb0-9ddf-f01c03b738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23273"/>
    <a:srgbClr val="9E4C90"/>
    <a:srgbClr val="9E5493"/>
    <a:srgbClr val="C88EBE"/>
    <a:srgbClr val="E3AFD2"/>
    <a:srgbClr val="FF99FF"/>
    <a:srgbClr val="FFE9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C2E1F3-7732-6EF3-60AC-51D085525524}" v="4" dt="2024-10-28T17:26:48.106"/>
    <p1510:client id="{11674A18-7BE9-77E5-270A-09CE51BBA4DD}" v="23" dt="2024-10-28T17:05:44.672"/>
    <p1510:client id="{7DB1A32C-1AFD-7105-5ADF-E1BD65888620}" v="2716" dt="2024-10-28T16:53:57.114"/>
    <p1510:client id="{84C6133E-C676-15BF-0C7B-2E6D633D82F5}" v="1432" dt="2024-10-28T16:49:17.098"/>
    <p1510:client id="{956CC393-D3BA-AAF9-E68E-F139F949302A}" v="106" dt="2024-10-28T17:55:57.782"/>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78" y="11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viewProps" Target="view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presProps" Target="presProps.xml"/><Relationship Id="rId99"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commentAuthors" Target="commentAuthors.xml"/><Relationship Id="rId98" Type="http://schemas.microsoft.com/office/2015/10/relationships/revisionInfo" Target="revisionInfo.xml"/></Relationships>
</file>

<file path=ppt/diagrams/_rels/data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diagrams/_rels/data12.xml.rels><?xml version="1.0" encoding="UTF-8" standalone="yes"?>
<Relationships xmlns="http://schemas.openxmlformats.org/package/2006/relationships"><Relationship Id="rId2" Type="http://schemas.openxmlformats.org/officeDocument/2006/relationships/image" Target="../media/image69.svg"/><Relationship Id="rId1" Type="http://schemas.openxmlformats.org/officeDocument/2006/relationships/image" Target="../media/image68.png"/></Relationships>
</file>

<file path=ppt/diagrams/_rels/data1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svg"/><Relationship Id="rId1" Type="http://schemas.openxmlformats.org/officeDocument/2006/relationships/image" Target="../media/image76.png"/><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7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diagrams/_rels/drawing12.xml.rels><?xml version="1.0" encoding="UTF-8" standalone="yes"?>
<Relationships xmlns="http://schemas.openxmlformats.org/package/2006/relationships"><Relationship Id="rId2" Type="http://schemas.openxmlformats.org/officeDocument/2006/relationships/image" Target="../media/image69.svg"/><Relationship Id="rId1" Type="http://schemas.openxmlformats.org/officeDocument/2006/relationships/image" Target="../media/image68.png"/></Relationships>
</file>

<file path=ppt/diagrams/_rels/drawing1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svg"/><Relationship Id="rId1" Type="http://schemas.openxmlformats.org/officeDocument/2006/relationships/image" Target="../media/image76.png"/><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79.sv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3CF6A6-A927-4DF8-9194-061473CF33BE}" type="doc">
      <dgm:prSet loTypeId="urn:microsoft.com/office/officeart/2005/8/layout/cycle8" loCatId="cycle" qsTypeId="urn:microsoft.com/office/officeart/2005/8/quickstyle/simple5" qsCatId="simple" csTypeId="urn:microsoft.com/office/officeart/2005/8/colors/accent0_2" csCatId="mainScheme" phldr="1"/>
      <dgm:spPr/>
    </dgm:pt>
    <dgm:pt modelId="{2E6A59AE-55A7-40BF-B988-84BF23D5BFEA}">
      <dgm:prSet phldrT="[Text]"/>
      <dgm:spPr>
        <a:solidFill>
          <a:schemeClr val="bg2">
            <a:lumMod val="40000"/>
            <a:lumOff val="60000"/>
          </a:schemeClr>
        </a:solidFill>
      </dgm:spPr>
      <dgm:t>
        <a:bodyPr/>
        <a:lstStyle/>
        <a:p>
          <a:r>
            <a:rPr lang="fr-CA" b="1" noProof="0"/>
            <a:t>Faire</a:t>
          </a:r>
        </a:p>
      </dgm:t>
    </dgm:pt>
    <dgm:pt modelId="{911EE092-89DE-40CF-AA43-652316749019}" type="parTrans" cxnId="{9B96904E-2CF4-4BB7-8062-8E42D84FA6F4}">
      <dgm:prSet/>
      <dgm:spPr/>
      <dgm:t>
        <a:bodyPr/>
        <a:lstStyle/>
        <a:p>
          <a:endParaRPr lang="fr-CA" noProof="0"/>
        </a:p>
      </dgm:t>
    </dgm:pt>
    <dgm:pt modelId="{1CF4B5C3-DE73-4571-99E5-834C8B6B4E60}" type="sibTrans" cxnId="{9B96904E-2CF4-4BB7-8062-8E42D84FA6F4}">
      <dgm:prSet/>
      <dgm:spPr/>
      <dgm:t>
        <a:bodyPr/>
        <a:lstStyle/>
        <a:p>
          <a:endParaRPr lang="fr-CA" noProof="0"/>
        </a:p>
      </dgm:t>
    </dgm:pt>
    <dgm:pt modelId="{511BA6FC-DBE2-4A7B-9569-7B0D8A7A1B11}">
      <dgm:prSet phldrT="[Text]"/>
      <dgm:spPr>
        <a:solidFill>
          <a:schemeClr val="bg2">
            <a:lumMod val="40000"/>
            <a:lumOff val="60000"/>
          </a:schemeClr>
        </a:solidFill>
      </dgm:spPr>
      <dgm:t>
        <a:bodyPr/>
        <a:lstStyle/>
        <a:p>
          <a:r>
            <a:rPr lang="fr-CA" b="1" noProof="0">
              <a:ln/>
            </a:rPr>
            <a:t>Vérifier</a:t>
          </a:r>
        </a:p>
      </dgm:t>
    </dgm:pt>
    <dgm:pt modelId="{D193355B-FD06-4248-8278-3D3A5009FEF1}" type="parTrans" cxnId="{E548FCFC-4549-471C-835E-836A25917569}">
      <dgm:prSet/>
      <dgm:spPr/>
      <dgm:t>
        <a:bodyPr/>
        <a:lstStyle/>
        <a:p>
          <a:endParaRPr lang="fr-CA" noProof="0"/>
        </a:p>
      </dgm:t>
    </dgm:pt>
    <dgm:pt modelId="{21BED488-3204-46C1-A482-D4474EB819E6}" type="sibTrans" cxnId="{E548FCFC-4549-471C-835E-836A25917569}">
      <dgm:prSet/>
      <dgm:spPr/>
      <dgm:t>
        <a:bodyPr/>
        <a:lstStyle/>
        <a:p>
          <a:endParaRPr lang="fr-CA" noProof="0"/>
        </a:p>
      </dgm:t>
    </dgm:pt>
    <dgm:pt modelId="{0BA641F5-6D7C-4970-B97D-E7D3BDEA1BED}">
      <dgm:prSet phldrT="[Text]"/>
      <dgm:spPr>
        <a:solidFill>
          <a:schemeClr val="bg2">
            <a:lumMod val="40000"/>
            <a:lumOff val="60000"/>
          </a:schemeClr>
        </a:solidFill>
      </dgm:spPr>
      <dgm:t>
        <a:bodyPr/>
        <a:lstStyle/>
        <a:p>
          <a:r>
            <a:rPr lang="fr-CA" b="1" noProof="0">
              <a:ln/>
              <a:latin typeface="Century Gothic"/>
            </a:rPr>
            <a:t>Agir</a:t>
          </a:r>
          <a:endParaRPr lang="fr-CA" b="1" noProof="0">
            <a:ln/>
          </a:endParaRPr>
        </a:p>
      </dgm:t>
    </dgm:pt>
    <dgm:pt modelId="{61417ECD-7C38-4F8C-A213-CC4EED7123E2}" type="parTrans" cxnId="{5EC8CE99-DC91-4635-AFC2-0B1058D31760}">
      <dgm:prSet/>
      <dgm:spPr/>
      <dgm:t>
        <a:bodyPr/>
        <a:lstStyle/>
        <a:p>
          <a:endParaRPr lang="fr-CA" noProof="0"/>
        </a:p>
      </dgm:t>
    </dgm:pt>
    <dgm:pt modelId="{D4FF9673-F746-4C0B-BE3A-B3301A1484D7}" type="sibTrans" cxnId="{5EC8CE99-DC91-4635-AFC2-0B1058D31760}">
      <dgm:prSet/>
      <dgm:spPr/>
      <dgm:t>
        <a:bodyPr/>
        <a:lstStyle/>
        <a:p>
          <a:endParaRPr lang="fr-CA" noProof="0"/>
        </a:p>
      </dgm:t>
    </dgm:pt>
    <dgm:pt modelId="{BFB70CD5-FAB8-4EE1-9820-316979720C34}">
      <dgm:prSet phldrT="[Text]"/>
      <dgm:spPr>
        <a:solidFill>
          <a:schemeClr val="bg2">
            <a:lumMod val="40000"/>
            <a:lumOff val="60000"/>
          </a:schemeClr>
        </a:solidFill>
      </dgm:spPr>
      <dgm:t>
        <a:bodyPr/>
        <a:lstStyle/>
        <a:p>
          <a:r>
            <a:rPr lang="fr-CA" b="1" noProof="0">
              <a:ln/>
              <a:solidFill>
                <a:schemeClr val="tx2"/>
              </a:solidFill>
              <a:latin typeface="Century Gothic"/>
            </a:rPr>
            <a:t>Planifier</a:t>
          </a:r>
          <a:endParaRPr lang="fr-CA" b="1" noProof="0">
            <a:ln/>
            <a:solidFill>
              <a:schemeClr val="tx2"/>
            </a:solidFill>
          </a:endParaRPr>
        </a:p>
      </dgm:t>
    </dgm:pt>
    <dgm:pt modelId="{36748E63-CF4C-4E22-A145-01C36B8754E1}" type="parTrans" cxnId="{98928212-B063-4E41-9A80-C4E376435E8C}">
      <dgm:prSet/>
      <dgm:spPr/>
      <dgm:t>
        <a:bodyPr/>
        <a:lstStyle/>
        <a:p>
          <a:endParaRPr lang="fr-CA" noProof="0"/>
        </a:p>
      </dgm:t>
    </dgm:pt>
    <dgm:pt modelId="{075DD17B-2579-4078-8BD6-BC8CE11920FC}" type="sibTrans" cxnId="{98928212-B063-4E41-9A80-C4E376435E8C}">
      <dgm:prSet/>
      <dgm:spPr/>
      <dgm:t>
        <a:bodyPr/>
        <a:lstStyle/>
        <a:p>
          <a:endParaRPr lang="fr-CA" noProof="0"/>
        </a:p>
      </dgm:t>
    </dgm:pt>
    <dgm:pt modelId="{01320674-56DA-4CE6-9C4E-3B38032B7498}" type="pres">
      <dgm:prSet presAssocID="{393CF6A6-A927-4DF8-9194-061473CF33BE}" presName="compositeShape" presStyleCnt="0">
        <dgm:presLayoutVars>
          <dgm:chMax val="7"/>
          <dgm:dir/>
          <dgm:resizeHandles val="exact"/>
        </dgm:presLayoutVars>
      </dgm:prSet>
      <dgm:spPr/>
    </dgm:pt>
    <dgm:pt modelId="{56683C64-E0D8-4054-8507-8E911311AF1D}" type="pres">
      <dgm:prSet presAssocID="{393CF6A6-A927-4DF8-9194-061473CF33BE}" presName="wedge1" presStyleLbl="node1" presStyleIdx="0" presStyleCnt="4"/>
      <dgm:spPr/>
    </dgm:pt>
    <dgm:pt modelId="{BAD690FB-6309-40DF-A648-CC367AA9B80A}" type="pres">
      <dgm:prSet presAssocID="{393CF6A6-A927-4DF8-9194-061473CF33BE}" presName="dummy1a" presStyleCnt="0"/>
      <dgm:spPr/>
    </dgm:pt>
    <dgm:pt modelId="{001A57E7-5550-4BE6-8C8E-92F9160FD689}" type="pres">
      <dgm:prSet presAssocID="{393CF6A6-A927-4DF8-9194-061473CF33BE}" presName="dummy1b" presStyleCnt="0"/>
      <dgm:spPr/>
    </dgm:pt>
    <dgm:pt modelId="{F34D0773-D3F4-49A9-A9A5-89BD56A08F29}" type="pres">
      <dgm:prSet presAssocID="{393CF6A6-A927-4DF8-9194-061473CF33BE}" presName="wedge1Tx" presStyleLbl="node1" presStyleIdx="0" presStyleCnt="4">
        <dgm:presLayoutVars>
          <dgm:chMax val="0"/>
          <dgm:chPref val="0"/>
          <dgm:bulletEnabled val="1"/>
        </dgm:presLayoutVars>
      </dgm:prSet>
      <dgm:spPr/>
    </dgm:pt>
    <dgm:pt modelId="{4ACB47B5-289A-4CF6-AFB0-85B73E7B2E3D}" type="pres">
      <dgm:prSet presAssocID="{393CF6A6-A927-4DF8-9194-061473CF33BE}" presName="wedge2" presStyleLbl="node1" presStyleIdx="1" presStyleCnt="4"/>
      <dgm:spPr/>
    </dgm:pt>
    <dgm:pt modelId="{C74D9CAF-F49D-4C1C-B256-66DC36255A22}" type="pres">
      <dgm:prSet presAssocID="{393CF6A6-A927-4DF8-9194-061473CF33BE}" presName="dummy2a" presStyleCnt="0"/>
      <dgm:spPr/>
    </dgm:pt>
    <dgm:pt modelId="{B30E7967-1D18-45D0-8A1D-E43427533ABF}" type="pres">
      <dgm:prSet presAssocID="{393CF6A6-A927-4DF8-9194-061473CF33BE}" presName="dummy2b" presStyleCnt="0"/>
      <dgm:spPr/>
    </dgm:pt>
    <dgm:pt modelId="{7A1A6D91-AB04-4CE4-9068-8E46BE969733}" type="pres">
      <dgm:prSet presAssocID="{393CF6A6-A927-4DF8-9194-061473CF33BE}" presName="wedge2Tx" presStyleLbl="node1" presStyleIdx="1" presStyleCnt="4">
        <dgm:presLayoutVars>
          <dgm:chMax val="0"/>
          <dgm:chPref val="0"/>
          <dgm:bulletEnabled val="1"/>
        </dgm:presLayoutVars>
      </dgm:prSet>
      <dgm:spPr/>
    </dgm:pt>
    <dgm:pt modelId="{238206F0-EA0A-4580-A362-FCD4FA3F0A2C}" type="pres">
      <dgm:prSet presAssocID="{393CF6A6-A927-4DF8-9194-061473CF33BE}" presName="wedge3" presStyleLbl="node1" presStyleIdx="2" presStyleCnt="4"/>
      <dgm:spPr/>
    </dgm:pt>
    <dgm:pt modelId="{D5F16D59-9FCD-475B-A590-8D943F2716E4}" type="pres">
      <dgm:prSet presAssocID="{393CF6A6-A927-4DF8-9194-061473CF33BE}" presName="dummy3a" presStyleCnt="0"/>
      <dgm:spPr/>
    </dgm:pt>
    <dgm:pt modelId="{B3329543-429C-4028-901C-C842D1A7CDCD}" type="pres">
      <dgm:prSet presAssocID="{393CF6A6-A927-4DF8-9194-061473CF33BE}" presName="dummy3b" presStyleCnt="0"/>
      <dgm:spPr/>
    </dgm:pt>
    <dgm:pt modelId="{833E3992-A057-455C-BD1D-7F4AFD85FF90}" type="pres">
      <dgm:prSet presAssocID="{393CF6A6-A927-4DF8-9194-061473CF33BE}" presName="wedge3Tx" presStyleLbl="node1" presStyleIdx="2" presStyleCnt="4">
        <dgm:presLayoutVars>
          <dgm:chMax val="0"/>
          <dgm:chPref val="0"/>
          <dgm:bulletEnabled val="1"/>
        </dgm:presLayoutVars>
      </dgm:prSet>
      <dgm:spPr/>
    </dgm:pt>
    <dgm:pt modelId="{5E524574-BD70-480B-BBAC-C27B436AF957}" type="pres">
      <dgm:prSet presAssocID="{393CF6A6-A927-4DF8-9194-061473CF33BE}" presName="wedge4" presStyleLbl="node1" presStyleIdx="3" presStyleCnt="4"/>
      <dgm:spPr/>
    </dgm:pt>
    <dgm:pt modelId="{7FDEA90E-ED87-42E2-BFA7-CD6199BDF668}" type="pres">
      <dgm:prSet presAssocID="{393CF6A6-A927-4DF8-9194-061473CF33BE}" presName="dummy4a" presStyleCnt="0"/>
      <dgm:spPr/>
    </dgm:pt>
    <dgm:pt modelId="{7FFBCF21-C3A3-4D5F-8E39-DF8F97F9B384}" type="pres">
      <dgm:prSet presAssocID="{393CF6A6-A927-4DF8-9194-061473CF33BE}" presName="dummy4b" presStyleCnt="0"/>
      <dgm:spPr/>
    </dgm:pt>
    <dgm:pt modelId="{B5CE138A-F0A4-4D9E-AB9F-EE2B0B8E26C8}" type="pres">
      <dgm:prSet presAssocID="{393CF6A6-A927-4DF8-9194-061473CF33BE}" presName="wedge4Tx" presStyleLbl="node1" presStyleIdx="3" presStyleCnt="4">
        <dgm:presLayoutVars>
          <dgm:chMax val="0"/>
          <dgm:chPref val="0"/>
          <dgm:bulletEnabled val="1"/>
        </dgm:presLayoutVars>
      </dgm:prSet>
      <dgm:spPr/>
    </dgm:pt>
    <dgm:pt modelId="{7A7BBE48-38B0-4598-A0CC-D2313BA9512E}" type="pres">
      <dgm:prSet presAssocID="{1CF4B5C3-DE73-4571-99E5-834C8B6B4E60}" presName="arrowWedge1" presStyleLbl="fgSibTrans2D1" presStyleIdx="0" presStyleCnt="4"/>
      <dgm:spPr>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5400000" scaled="1"/>
          <a:tileRect/>
        </a:gradFill>
      </dgm:spPr>
    </dgm:pt>
    <dgm:pt modelId="{636F57AF-7CD2-41DA-B569-0671D3A0FB50}" type="pres">
      <dgm:prSet presAssocID="{21BED488-3204-46C1-A482-D4474EB819E6}" presName="arrowWedge2" presStyleLbl="fgSibTrans2D1" presStyleIdx="1" presStyleCnt="4"/>
      <dgm:spPr>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8100000" scaled="1"/>
          <a:tileRect/>
        </a:gradFill>
      </dgm:spPr>
    </dgm:pt>
    <dgm:pt modelId="{BFD15FC2-A797-4ABD-892A-ABAEE39CA19C}" type="pres">
      <dgm:prSet presAssocID="{D4FF9673-F746-4C0B-BE3A-B3301A1484D7}" presName="arrowWedge3" presStyleLbl="fgSibTrans2D1" presStyleIdx="2" presStyleCnt="4"/>
      <dgm:spPr>
        <a:gradFill flip="none" rotWithShape="0">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100000" t="100000"/>
          </a:path>
          <a:tileRect r="-100000" b="-100000"/>
        </a:gradFill>
      </dgm:spPr>
    </dgm:pt>
    <dgm:pt modelId="{E5587D52-15EC-4A85-AF07-D6A2FB38C33E}" type="pres">
      <dgm:prSet presAssocID="{075DD17B-2579-4078-8BD6-BC8CE11920FC}" presName="arrowWedge4" presStyleLbl="fgSibTrans2D1" presStyleIdx="3" presStyleCnt="4"/>
      <dgm:spPr>
        <a:gradFill flip="none" rotWithShape="0">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t="100000" r="100000"/>
          </a:path>
          <a:tileRect l="-100000" b="-100000"/>
        </a:gradFill>
      </dgm:spPr>
    </dgm:pt>
  </dgm:ptLst>
  <dgm:cxnLst>
    <dgm:cxn modelId="{05580E05-156D-4373-85F0-616886C3AE88}" type="presOf" srcId="{BFB70CD5-FAB8-4EE1-9820-316979720C34}" destId="{5E524574-BD70-480B-BBAC-C27B436AF957}" srcOrd="0" destOrd="0" presId="urn:microsoft.com/office/officeart/2005/8/layout/cycle8"/>
    <dgm:cxn modelId="{98928212-B063-4E41-9A80-C4E376435E8C}" srcId="{393CF6A6-A927-4DF8-9194-061473CF33BE}" destId="{BFB70CD5-FAB8-4EE1-9820-316979720C34}" srcOrd="3" destOrd="0" parTransId="{36748E63-CF4C-4E22-A145-01C36B8754E1}" sibTransId="{075DD17B-2579-4078-8BD6-BC8CE11920FC}"/>
    <dgm:cxn modelId="{25BA6E13-068F-4BE5-8B37-9F4520D3DD08}" type="presOf" srcId="{511BA6FC-DBE2-4A7B-9569-7B0D8A7A1B11}" destId="{7A1A6D91-AB04-4CE4-9068-8E46BE969733}" srcOrd="1" destOrd="0" presId="urn:microsoft.com/office/officeart/2005/8/layout/cycle8"/>
    <dgm:cxn modelId="{9B96904E-2CF4-4BB7-8062-8E42D84FA6F4}" srcId="{393CF6A6-A927-4DF8-9194-061473CF33BE}" destId="{2E6A59AE-55A7-40BF-B988-84BF23D5BFEA}" srcOrd="0" destOrd="0" parTransId="{911EE092-89DE-40CF-AA43-652316749019}" sibTransId="{1CF4B5C3-DE73-4571-99E5-834C8B6B4E60}"/>
    <dgm:cxn modelId="{A4ACA672-DE0D-4A87-90F2-62F31CED9D08}" type="presOf" srcId="{BFB70CD5-FAB8-4EE1-9820-316979720C34}" destId="{B5CE138A-F0A4-4D9E-AB9F-EE2B0B8E26C8}" srcOrd="1" destOrd="0" presId="urn:microsoft.com/office/officeart/2005/8/layout/cycle8"/>
    <dgm:cxn modelId="{2DB5E778-7CB0-4495-82D0-414294C25EFA}" type="presOf" srcId="{0BA641F5-6D7C-4970-B97D-E7D3BDEA1BED}" destId="{833E3992-A057-455C-BD1D-7F4AFD85FF90}" srcOrd="1" destOrd="0" presId="urn:microsoft.com/office/officeart/2005/8/layout/cycle8"/>
    <dgm:cxn modelId="{60CA5F8A-E4EC-4742-AF40-E977D9D04956}" type="presOf" srcId="{2E6A59AE-55A7-40BF-B988-84BF23D5BFEA}" destId="{F34D0773-D3F4-49A9-A9A5-89BD56A08F29}" srcOrd="1" destOrd="0" presId="urn:microsoft.com/office/officeart/2005/8/layout/cycle8"/>
    <dgm:cxn modelId="{5EC8CE99-DC91-4635-AFC2-0B1058D31760}" srcId="{393CF6A6-A927-4DF8-9194-061473CF33BE}" destId="{0BA641F5-6D7C-4970-B97D-E7D3BDEA1BED}" srcOrd="2" destOrd="0" parTransId="{61417ECD-7C38-4F8C-A213-CC4EED7123E2}" sibTransId="{D4FF9673-F746-4C0B-BE3A-B3301A1484D7}"/>
    <dgm:cxn modelId="{13463AB3-6D75-433B-8014-CD4A0171C481}" type="presOf" srcId="{393CF6A6-A927-4DF8-9194-061473CF33BE}" destId="{01320674-56DA-4CE6-9C4E-3B38032B7498}" srcOrd="0" destOrd="0" presId="urn:microsoft.com/office/officeart/2005/8/layout/cycle8"/>
    <dgm:cxn modelId="{8C3490B6-C5A3-44B9-A46A-C6209FEE900B}" type="presOf" srcId="{0BA641F5-6D7C-4970-B97D-E7D3BDEA1BED}" destId="{238206F0-EA0A-4580-A362-FCD4FA3F0A2C}" srcOrd="0" destOrd="0" presId="urn:microsoft.com/office/officeart/2005/8/layout/cycle8"/>
    <dgm:cxn modelId="{361727C4-2879-4ED4-BEEF-BC3FC054A22E}" type="presOf" srcId="{511BA6FC-DBE2-4A7B-9569-7B0D8A7A1B11}" destId="{4ACB47B5-289A-4CF6-AFB0-85B73E7B2E3D}" srcOrd="0" destOrd="0" presId="urn:microsoft.com/office/officeart/2005/8/layout/cycle8"/>
    <dgm:cxn modelId="{297D3DCF-E1F9-49FB-A2F6-6B7A8C21734A}" type="presOf" srcId="{2E6A59AE-55A7-40BF-B988-84BF23D5BFEA}" destId="{56683C64-E0D8-4054-8507-8E911311AF1D}" srcOrd="0" destOrd="0" presId="urn:microsoft.com/office/officeart/2005/8/layout/cycle8"/>
    <dgm:cxn modelId="{E548FCFC-4549-471C-835E-836A25917569}" srcId="{393CF6A6-A927-4DF8-9194-061473CF33BE}" destId="{511BA6FC-DBE2-4A7B-9569-7B0D8A7A1B11}" srcOrd="1" destOrd="0" parTransId="{D193355B-FD06-4248-8278-3D3A5009FEF1}" sibTransId="{21BED488-3204-46C1-A482-D4474EB819E6}"/>
    <dgm:cxn modelId="{8ED604D9-D68D-45D5-BD45-B17A103335E2}" type="presParOf" srcId="{01320674-56DA-4CE6-9C4E-3B38032B7498}" destId="{56683C64-E0D8-4054-8507-8E911311AF1D}" srcOrd="0" destOrd="0" presId="urn:microsoft.com/office/officeart/2005/8/layout/cycle8"/>
    <dgm:cxn modelId="{D8CE29DC-661B-476E-9AF9-ACDF516B8B93}" type="presParOf" srcId="{01320674-56DA-4CE6-9C4E-3B38032B7498}" destId="{BAD690FB-6309-40DF-A648-CC367AA9B80A}" srcOrd="1" destOrd="0" presId="urn:microsoft.com/office/officeart/2005/8/layout/cycle8"/>
    <dgm:cxn modelId="{5CD43975-601F-4243-8984-9262575062DA}" type="presParOf" srcId="{01320674-56DA-4CE6-9C4E-3B38032B7498}" destId="{001A57E7-5550-4BE6-8C8E-92F9160FD689}" srcOrd="2" destOrd="0" presId="urn:microsoft.com/office/officeart/2005/8/layout/cycle8"/>
    <dgm:cxn modelId="{C8F7A75B-BA90-4C2D-AA15-B25351B045D1}" type="presParOf" srcId="{01320674-56DA-4CE6-9C4E-3B38032B7498}" destId="{F34D0773-D3F4-49A9-A9A5-89BD56A08F29}" srcOrd="3" destOrd="0" presId="urn:microsoft.com/office/officeart/2005/8/layout/cycle8"/>
    <dgm:cxn modelId="{3A9933FB-A22D-4DBD-9EED-360B1AC7ED81}" type="presParOf" srcId="{01320674-56DA-4CE6-9C4E-3B38032B7498}" destId="{4ACB47B5-289A-4CF6-AFB0-85B73E7B2E3D}" srcOrd="4" destOrd="0" presId="urn:microsoft.com/office/officeart/2005/8/layout/cycle8"/>
    <dgm:cxn modelId="{699442D0-C5EC-4729-8D26-66CB7EA1B241}" type="presParOf" srcId="{01320674-56DA-4CE6-9C4E-3B38032B7498}" destId="{C74D9CAF-F49D-4C1C-B256-66DC36255A22}" srcOrd="5" destOrd="0" presId="urn:microsoft.com/office/officeart/2005/8/layout/cycle8"/>
    <dgm:cxn modelId="{1D6B1C2B-E22B-4867-AF20-ECCCCF53644B}" type="presParOf" srcId="{01320674-56DA-4CE6-9C4E-3B38032B7498}" destId="{B30E7967-1D18-45D0-8A1D-E43427533ABF}" srcOrd="6" destOrd="0" presId="urn:microsoft.com/office/officeart/2005/8/layout/cycle8"/>
    <dgm:cxn modelId="{8000020E-2E7F-4F96-8107-A3FD73FD3AEB}" type="presParOf" srcId="{01320674-56DA-4CE6-9C4E-3B38032B7498}" destId="{7A1A6D91-AB04-4CE4-9068-8E46BE969733}" srcOrd="7" destOrd="0" presId="urn:microsoft.com/office/officeart/2005/8/layout/cycle8"/>
    <dgm:cxn modelId="{F182BEAB-B938-452C-A3E9-F622D1ACA315}" type="presParOf" srcId="{01320674-56DA-4CE6-9C4E-3B38032B7498}" destId="{238206F0-EA0A-4580-A362-FCD4FA3F0A2C}" srcOrd="8" destOrd="0" presId="urn:microsoft.com/office/officeart/2005/8/layout/cycle8"/>
    <dgm:cxn modelId="{AE677A29-7551-4E29-A627-099D94F1FE66}" type="presParOf" srcId="{01320674-56DA-4CE6-9C4E-3B38032B7498}" destId="{D5F16D59-9FCD-475B-A590-8D943F2716E4}" srcOrd="9" destOrd="0" presId="urn:microsoft.com/office/officeart/2005/8/layout/cycle8"/>
    <dgm:cxn modelId="{D85CE5D9-262A-4BAC-A62E-D907C5FCB772}" type="presParOf" srcId="{01320674-56DA-4CE6-9C4E-3B38032B7498}" destId="{B3329543-429C-4028-901C-C842D1A7CDCD}" srcOrd="10" destOrd="0" presId="urn:microsoft.com/office/officeart/2005/8/layout/cycle8"/>
    <dgm:cxn modelId="{E66ED26D-9167-460E-9CC6-9747E4FB4079}" type="presParOf" srcId="{01320674-56DA-4CE6-9C4E-3B38032B7498}" destId="{833E3992-A057-455C-BD1D-7F4AFD85FF90}" srcOrd="11" destOrd="0" presId="urn:microsoft.com/office/officeart/2005/8/layout/cycle8"/>
    <dgm:cxn modelId="{EDC2ED23-7C1E-4E6E-9AD2-1C2B2DE334E2}" type="presParOf" srcId="{01320674-56DA-4CE6-9C4E-3B38032B7498}" destId="{5E524574-BD70-480B-BBAC-C27B436AF957}" srcOrd="12" destOrd="0" presId="urn:microsoft.com/office/officeart/2005/8/layout/cycle8"/>
    <dgm:cxn modelId="{C46B6C4E-81AC-460A-84CC-A6A3C2D00FA7}" type="presParOf" srcId="{01320674-56DA-4CE6-9C4E-3B38032B7498}" destId="{7FDEA90E-ED87-42E2-BFA7-CD6199BDF668}" srcOrd="13" destOrd="0" presId="urn:microsoft.com/office/officeart/2005/8/layout/cycle8"/>
    <dgm:cxn modelId="{C1E233F4-DEB4-48CA-BB70-1E0DDC909470}" type="presParOf" srcId="{01320674-56DA-4CE6-9C4E-3B38032B7498}" destId="{7FFBCF21-C3A3-4D5F-8E39-DF8F97F9B384}" srcOrd="14" destOrd="0" presId="urn:microsoft.com/office/officeart/2005/8/layout/cycle8"/>
    <dgm:cxn modelId="{0C580F81-986D-4709-A32A-16C733099929}" type="presParOf" srcId="{01320674-56DA-4CE6-9C4E-3B38032B7498}" destId="{B5CE138A-F0A4-4D9E-AB9F-EE2B0B8E26C8}" srcOrd="15" destOrd="0" presId="urn:microsoft.com/office/officeart/2005/8/layout/cycle8"/>
    <dgm:cxn modelId="{93996BD6-841B-4CEC-9908-4F738BAE7657}" type="presParOf" srcId="{01320674-56DA-4CE6-9C4E-3B38032B7498}" destId="{7A7BBE48-38B0-4598-A0CC-D2313BA9512E}" srcOrd="16" destOrd="0" presId="urn:microsoft.com/office/officeart/2005/8/layout/cycle8"/>
    <dgm:cxn modelId="{D64E6631-3DB8-4770-BE03-727D08372171}" type="presParOf" srcId="{01320674-56DA-4CE6-9C4E-3B38032B7498}" destId="{636F57AF-7CD2-41DA-B569-0671D3A0FB50}" srcOrd="17" destOrd="0" presId="urn:microsoft.com/office/officeart/2005/8/layout/cycle8"/>
    <dgm:cxn modelId="{DD112653-CBFB-4B65-B3D0-93B4C2BBDE9B}" type="presParOf" srcId="{01320674-56DA-4CE6-9C4E-3B38032B7498}" destId="{BFD15FC2-A797-4ABD-892A-ABAEE39CA19C}" srcOrd="18" destOrd="0" presId="urn:microsoft.com/office/officeart/2005/8/layout/cycle8"/>
    <dgm:cxn modelId="{1D87FDD3-5D6A-4C17-9EB2-91A2C2B47A21}" type="presParOf" srcId="{01320674-56DA-4CE6-9C4E-3B38032B7498}" destId="{E5587D52-15EC-4A85-AF07-D6A2FB38C33E}" srcOrd="1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9992B1-93C3-4AC9-BD10-49AD476FF41F}"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n-US"/>
        </a:p>
      </dgm:t>
    </dgm:pt>
    <dgm:pt modelId="{8E379E1F-AD0A-4460-A953-7B6C69271BD4}">
      <dgm:prSet phldrT="[Text]" custT="1"/>
      <dgm:spPr>
        <a:solidFill>
          <a:schemeClr val="bg2">
            <a:lumMod val="60000"/>
            <a:lumOff val="40000"/>
            <a:alpha val="50000"/>
          </a:schemeClr>
        </a:solidFill>
      </dgm:spPr>
      <dgm:t>
        <a:bodyPr/>
        <a:lstStyle/>
        <a:p>
          <a:r>
            <a:rPr lang="fr-FR" sz="1600" b="1" kern="1200">
              <a:solidFill>
                <a:srgbClr val="A66318">
                  <a:lumMod val="75000"/>
                </a:srgbClr>
              </a:solidFill>
              <a:latin typeface="Century Gothic" panose="020B0502020202020204" pitchFamily="34" charset="0"/>
              <a:ea typeface="+mn-ea"/>
              <a:cs typeface="Calibri" panose="020F0502020204030204" pitchFamily="34" charset="0"/>
            </a:rPr>
            <a:t>Programme de santé et de sécurité au travail</a:t>
          </a:r>
          <a:endParaRPr lang="en-US" sz="1600" b="1" kern="1200">
            <a:solidFill>
              <a:srgbClr val="A66318">
                <a:lumMod val="75000"/>
              </a:srgbClr>
            </a:solidFill>
            <a:latin typeface="Century Gothic" panose="020B0502020202020204" pitchFamily="34" charset="0"/>
            <a:ea typeface="+mn-ea"/>
            <a:cs typeface="Calibri" panose="020F0502020204030204" pitchFamily="34" charset="0"/>
          </a:endParaRPr>
        </a:p>
      </dgm:t>
    </dgm:pt>
    <dgm:pt modelId="{3111D09C-ADED-440C-9E9B-AB53668F0299}" type="parTrans" cxnId="{17D7C170-9085-4024-9B9F-2E98483CA34C}">
      <dgm:prSet/>
      <dgm:spPr/>
      <dgm:t>
        <a:bodyPr/>
        <a:lstStyle/>
        <a:p>
          <a:endParaRPr lang="en-US" sz="1600">
            <a:solidFill>
              <a:schemeClr val="tx2"/>
            </a:solidFill>
            <a:latin typeface="+mj-lt"/>
          </a:endParaRPr>
        </a:p>
      </dgm:t>
    </dgm:pt>
    <dgm:pt modelId="{0F991E6A-D7FD-48E1-B908-E7E04314A45F}" type="sibTrans" cxnId="{17D7C170-9085-4024-9B9F-2E98483CA34C}">
      <dgm:prSet/>
      <dgm:spPr/>
      <dgm:t>
        <a:bodyPr/>
        <a:lstStyle/>
        <a:p>
          <a:endParaRPr lang="en-US" sz="1600">
            <a:solidFill>
              <a:schemeClr val="tx2"/>
            </a:solidFill>
            <a:latin typeface="+mj-lt"/>
          </a:endParaRPr>
        </a:p>
      </dgm:t>
    </dgm:pt>
    <dgm:pt modelId="{69EA8879-2802-466C-996E-8593CA1A8098}">
      <dgm:prSet phldrT="[Text]" custT="1"/>
      <dgm:spPr/>
      <dgm:t>
        <a:bodyPr/>
        <a:lstStyle/>
        <a:p>
          <a:pPr algn="ctr"/>
          <a:r>
            <a:rPr lang="fr-FR" sz="1400" b="1">
              <a:solidFill>
                <a:schemeClr val="tx2">
                  <a:lumMod val="50000"/>
                </a:schemeClr>
              </a:solidFill>
              <a:latin typeface="+mj-lt"/>
            </a:rPr>
            <a:t>Programme de prévention des risques</a:t>
          </a:r>
          <a:endParaRPr lang="en-US" sz="1400" b="1">
            <a:solidFill>
              <a:schemeClr val="tx2">
                <a:lumMod val="50000"/>
              </a:schemeClr>
            </a:solidFill>
            <a:latin typeface="+mj-lt"/>
          </a:endParaRPr>
        </a:p>
      </dgm:t>
    </dgm:pt>
    <dgm:pt modelId="{79D904FA-6CA3-4E4C-98D0-8F3E9259B876}" type="parTrans" cxnId="{8D807232-91C6-467F-A293-0EA7F0B05E48}">
      <dgm:prSet/>
      <dgm:spPr/>
      <dgm:t>
        <a:bodyPr/>
        <a:lstStyle/>
        <a:p>
          <a:endParaRPr lang="en-US" sz="1600">
            <a:solidFill>
              <a:schemeClr val="tx2"/>
            </a:solidFill>
            <a:latin typeface="+mj-lt"/>
          </a:endParaRPr>
        </a:p>
      </dgm:t>
    </dgm:pt>
    <dgm:pt modelId="{FB2F5003-27DE-4B79-9694-43BA822795E3}" type="sibTrans" cxnId="{8D807232-91C6-467F-A293-0EA7F0B05E48}">
      <dgm:prSet/>
      <dgm:spPr/>
      <dgm:t>
        <a:bodyPr/>
        <a:lstStyle/>
        <a:p>
          <a:endParaRPr lang="en-US" sz="1600">
            <a:solidFill>
              <a:schemeClr val="tx2"/>
            </a:solidFill>
            <a:latin typeface="+mj-lt"/>
          </a:endParaRPr>
        </a:p>
      </dgm:t>
    </dgm:pt>
    <dgm:pt modelId="{B4B1CD0A-AC80-42FB-8D76-460230B40227}">
      <dgm:prSet phldrT="[Text]" custT="1"/>
      <dgm:spPr/>
      <dgm:t>
        <a:bodyPr/>
        <a:lstStyle/>
        <a:p>
          <a:pPr algn="ctr"/>
          <a:r>
            <a:rPr lang="en-US" sz="1200" b="1">
              <a:solidFill>
                <a:schemeClr val="tx2">
                  <a:lumMod val="50000"/>
                </a:schemeClr>
              </a:solidFill>
              <a:latin typeface="+mj-lt"/>
            </a:rPr>
            <a:t>Formation et sensibilisation</a:t>
          </a:r>
        </a:p>
      </dgm:t>
    </dgm:pt>
    <dgm:pt modelId="{DFAAEE19-EDA9-4DBA-A7A2-31781F870084}" type="parTrans" cxnId="{80EE9C80-4A9F-4E4D-8412-B5F2E4B8257C}">
      <dgm:prSet/>
      <dgm:spPr/>
      <dgm:t>
        <a:bodyPr/>
        <a:lstStyle/>
        <a:p>
          <a:endParaRPr lang="en-US" sz="1600">
            <a:solidFill>
              <a:schemeClr val="tx2"/>
            </a:solidFill>
            <a:latin typeface="+mj-lt"/>
          </a:endParaRPr>
        </a:p>
      </dgm:t>
    </dgm:pt>
    <dgm:pt modelId="{137445FC-EFF8-4689-901D-00E65EFBEF6A}" type="sibTrans" cxnId="{80EE9C80-4A9F-4E4D-8412-B5F2E4B8257C}">
      <dgm:prSet/>
      <dgm:spPr/>
      <dgm:t>
        <a:bodyPr/>
        <a:lstStyle/>
        <a:p>
          <a:endParaRPr lang="en-US" sz="1600">
            <a:solidFill>
              <a:schemeClr val="tx2"/>
            </a:solidFill>
            <a:latin typeface="+mj-lt"/>
          </a:endParaRPr>
        </a:p>
      </dgm:t>
    </dgm:pt>
    <dgm:pt modelId="{F64CEB72-5720-40E8-A88D-4011F0A575E2}">
      <dgm:prSet phldrT="[Text]" custT="1"/>
      <dgm:spPr/>
      <dgm:t>
        <a:bodyPr/>
        <a:lstStyle/>
        <a:p>
          <a:pPr algn="ctr"/>
          <a:r>
            <a:rPr lang="en-US" sz="1400" b="1">
              <a:solidFill>
                <a:schemeClr val="tx2">
                  <a:lumMod val="50000"/>
                </a:schemeClr>
              </a:solidFill>
              <a:latin typeface="+mj-lt"/>
            </a:rPr>
            <a:t>Lois et politiques</a:t>
          </a:r>
        </a:p>
      </dgm:t>
    </dgm:pt>
    <dgm:pt modelId="{19F88CF2-EB45-464B-98CE-4BE9376B291B}" type="parTrans" cxnId="{2A152468-3348-4345-8B8C-22EB042A7428}">
      <dgm:prSet/>
      <dgm:spPr/>
      <dgm:t>
        <a:bodyPr/>
        <a:lstStyle/>
        <a:p>
          <a:endParaRPr lang="en-US" sz="1600">
            <a:solidFill>
              <a:schemeClr val="tx2"/>
            </a:solidFill>
            <a:latin typeface="+mj-lt"/>
          </a:endParaRPr>
        </a:p>
      </dgm:t>
    </dgm:pt>
    <dgm:pt modelId="{19AB5073-399E-4CCD-82E0-266751B21D94}" type="sibTrans" cxnId="{2A152468-3348-4345-8B8C-22EB042A7428}">
      <dgm:prSet/>
      <dgm:spPr/>
      <dgm:t>
        <a:bodyPr/>
        <a:lstStyle/>
        <a:p>
          <a:endParaRPr lang="en-US" sz="1600">
            <a:solidFill>
              <a:schemeClr val="tx2"/>
            </a:solidFill>
            <a:latin typeface="+mj-lt"/>
          </a:endParaRPr>
        </a:p>
      </dgm:t>
    </dgm:pt>
    <dgm:pt modelId="{C0EBEE13-E5EB-4142-823C-B2FD8214EE19}">
      <dgm:prSet phldrT="[Text]" custT="1"/>
      <dgm:spPr>
        <a:solidFill>
          <a:srgbClr val="823273">
            <a:alpha val="49804"/>
          </a:srgbClr>
        </a:solidFill>
      </dgm:spPr>
      <dgm:t>
        <a:bodyPr/>
        <a:lstStyle/>
        <a:p>
          <a:pPr algn="ctr"/>
          <a:r>
            <a:rPr lang="en-US" sz="1400" b="1">
              <a:solidFill>
                <a:schemeClr val="tx2">
                  <a:lumMod val="50000"/>
                </a:schemeClr>
              </a:solidFill>
              <a:latin typeface="+mj-lt"/>
            </a:rPr>
            <a:t>CNOSS / CSS</a:t>
          </a:r>
        </a:p>
      </dgm:t>
    </dgm:pt>
    <dgm:pt modelId="{7A05DF9A-068B-4D4F-8103-9742A39202E3}" type="parTrans" cxnId="{E066F7D0-8C0F-4ECB-8DD1-BE315366B4BF}">
      <dgm:prSet/>
      <dgm:spPr/>
      <dgm:t>
        <a:bodyPr/>
        <a:lstStyle/>
        <a:p>
          <a:endParaRPr lang="en-US" sz="1600">
            <a:solidFill>
              <a:schemeClr val="tx2"/>
            </a:solidFill>
            <a:latin typeface="+mj-lt"/>
          </a:endParaRPr>
        </a:p>
      </dgm:t>
    </dgm:pt>
    <dgm:pt modelId="{5E85270E-A613-4B71-A868-EC517840E98E}" type="sibTrans" cxnId="{E066F7D0-8C0F-4ECB-8DD1-BE315366B4BF}">
      <dgm:prSet/>
      <dgm:spPr/>
      <dgm:t>
        <a:bodyPr/>
        <a:lstStyle/>
        <a:p>
          <a:endParaRPr lang="en-US" sz="1600">
            <a:solidFill>
              <a:schemeClr val="tx2"/>
            </a:solidFill>
            <a:latin typeface="+mj-lt"/>
          </a:endParaRPr>
        </a:p>
      </dgm:t>
    </dgm:pt>
    <dgm:pt modelId="{0575F85B-DAD9-4156-BD74-586D2EE89BCB}">
      <dgm:prSet phldrT="[Text]" custT="1"/>
      <dgm:spPr/>
      <dgm:t>
        <a:bodyPr/>
        <a:lstStyle/>
        <a:p>
          <a:pPr algn="ctr"/>
          <a:r>
            <a:rPr lang="en-US" sz="1400" b="1">
              <a:solidFill>
                <a:schemeClr val="tx2">
                  <a:lumMod val="50000"/>
                </a:schemeClr>
              </a:solidFill>
              <a:latin typeface="+mj-lt"/>
            </a:rPr>
            <a:t>Rapports et surveillances</a:t>
          </a:r>
        </a:p>
      </dgm:t>
    </dgm:pt>
    <dgm:pt modelId="{FB050FCF-2295-447E-9660-C8F68A2B7F57}" type="parTrans" cxnId="{617119FC-4E9B-4B72-BC22-4F9D0BFA5133}">
      <dgm:prSet/>
      <dgm:spPr/>
      <dgm:t>
        <a:bodyPr/>
        <a:lstStyle/>
        <a:p>
          <a:endParaRPr lang="en-US" sz="1600">
            <a:solidFill>
              <a:schemeClr val="tx2"/>
            </a:solidFill>
            <a:latin typeface="+mj-lt"/>
          </a:endParaRPr>
        </a:p>
      </dgm:t>
    </dgm:pt>
    <dgm:pt modelId="{9EAE41DC-3FC7-4996-95F1-74887DD72C51}" type="sibTrans" cxnId="{617119FC-4E9B-4B72-BC22-4F9D0BFA5133}">
      <dgm:prSet/>
      <dgm:spPr/>
      <dgm:t>
        <a:bodyPr/>
        <a:lstStyle/>
        <a:p>
          <a:endParaRPr lang="en-US" sz="1600">
            <a:solidFill>
              <a:schemeClr val="tx2"/>
            </a:solidFill>
            <a:latin typeface="+mj-lt"/>
          </a:endParaRPr>
        </a:p>
      </dgm:t>
    </dgm:pt>
    <dgm:pt modelId="{20D7A6CD-5DAF-4F12-B000-1D64DBCB5A1C}" type="pres">
      <dgm:prSet presAssocID="{529992B1-93C3-4AC9-BD10-49AD476FF41F}" presName="composite" presStyleCnt="0">
        <dgm:presLayoutVars>
          <dgm:chMax val="1"/>
          <dgm:dir/>
          <dgm:resizeHandles val="exact"/>
        </dgm:presLayoutVars>
      </dgm:prSet>
      <dgm:spPr/>
    </dgm:pt>
    <dgm:pt modelId="{6428E899-9399-449A-9A0C-08477C829870}" type="pres">
      <dgm:prSet presAssocID="{529992B1-93C3-4AC9-BD10-49AD476FF41F}" presName="radial" presStyleCnt="0">
        <dgm:presLayoutVars>
          <dgm:animLvl val="ctr"/>
        </dgm:presLayoutVars>
      </dgm:prSet>
      <dgm:spPr/>
    </dgm:pt>
    <dgm:pt modelId="{2198307C-984F-4C08-B07B-BBB47E546970}" type="pres">
      <dgm:prSet presAssocID="{8E379E1F-AD0A-4460-A953-7B6C69271BD4}" presName="centerShape" presStyleLbl="vennNode1" presStyleIdx="0" presStyleCnt="6"/>
      <dgm:spPr/>
    </dgm:pt>
    <dgm:pt modelId="{B78F3C16-32C0-4079-A267-31638B13FB8B}" type="pres">
      <dgm:prSet presAssocID="{69EA8879-2802-466C-996E-8593CA1A8098}" presName="node" presStyleLbl="vennNode1" presStyleIdx="1" presStyleCnt="6" custScaleX="121356" custScaleY="125314">
        <dgm:presLayoutVars>
          <dgm:bulletEnabled val="1"/>
        </dgm:presLayoutVars>
      </dgm:prSet>
      <dgm:spPr/>
    </dgm:pt>
    <dgm:pt modelId="{8A7B3222-27FB-49B2-A522-77907E455E1D}" type="pres">
      <dgm:prSet presAssocID="{B4B1CD0A-AC80-42FB-8D76-460230B40227}" presName="node" presStyleLbl="vennNode1" presStyleIdx="2" presStyleCnt="6" custScaleX="121356" custScaleY="125314">
        <dgm:presLayoutVars>
          <dgm:bulletEnabled val="1"/>
        </dgm:presLayoutVars>
      </dgm:prSet>
      <dgm:spPr/>
    </dgm:pt>
    <dgm:pt modelId="{1AABACF9-4BBA-4444-960A-582D1D0974C1}" type="pres">
      <dgm:prSet presAssocID="{F64CEB72-5720-40E8-A88D-4011F0A575E2}" presName="node" presStyleLbl="vennNode1" presStyleIdx="3" presStyleCnt="6" custScaleX="121356" custScaleY="125314">
        <dgm:presLayoutVars>
          <dgm:bulletEnabled val="1"/>
        </dgm:presLayoutVars>
      </dgm:prSet>
      <dgm:spPr/>
    </dgm:pt>
    <dgm:pt modelId="{C336EA5F-2F37-4101-BE32-F3A489809353}" type="pres">
      <dgm:prSet presAssocID="{C0EBEE13-E5EB-4142-823C-B2FD8214EE19}" presName="node" presStyleLbl="vennNode1" presStyleIdx="4" presStyleCnt="6" custScaleX="121356" custScaleY="125314">
        <dgm:presLayoutVars>
          <dgm:bulletEnabled val="1"/>
        </dgm:presLayoutVars>
      </dgm:prSet>
      <dgm:spPr/>
    </dgm:pt>
    <dgm:pt modelId="{64954E81-77F2-43DF-9C3D-7A385171F0CC}" type="pres">
      <dgm:prSet presAssocID="{0575F85B-DAD9-4156-BD74-586D2EE89BCB}" presName="node" presStyleLbl="vennNode1" presStyleIdx="5" presStyleCnt="6" custScaleX="121356" custScaleY="125314">
        <dgm:presLayoutVars>
          <dgm:bulletEnabled val="1"/>
        </dgm:presLayoutVars>
      </dgm:prSet>
      <dgm:spPr/>
    </dgm:pt>
  </dgm:ptLst>
  <dgm:cxnLst>
    <dgm:cxn modelId="{23530E06-C7B1-4D17-B5CC-CCFF6DA9AC0A}" type="presOf" srcId="{529992B1-93C3-4AC9-BD10-49AD476FF41F}" destId="{20D7A6CD-5DAF-4F12-B000-1D64DBCB5A1C}" srcOrd="0" destOrd="0" presId="urn:microsoft.com/office/officeart/2005/8/layout/radial3"/>
    <dgm:cxn modelId="{9950580A-F12B-434D-84C1-1F29439DE7EA}" type="presOf" srcId="{8E379E1F-AD0A-4460-A953-7B6C69271BD4}" destId="{2198307C-984F-4C08-B07B-BBB47E546970}" srcOrd="0" destOrd="0" presId="urn:microsoft.com/office/officeart/2005/8/layout/radial3"/>
    <dgm:cxn modelId="{8D807232-91C6-467F-A293-0EA7F0B05E48}" srcId="{8E379E1F-AD0A-4460-A953-7B6C69271BD4}" destId="{69EA8879-2802-466C-996E-8593CA1A8098}" srcOrd="0" destOrd="0" parTransId="{79D904FA-6CA3-4E4C-98D0-8F3E9259B876}" sibTransId="{FB2F5003-27DE-4B79-9694-43BA822795E3}"/>
    <dgm:cxn modelId="{477F0867-12AA-4726-BC68-91B832F3989E}" type="presOf" srcId="{F64CEB72-5720-40E8-A88D-4011F0A575E2}" destId="{1AABACF9-4BBA-4444-960A-582D1D0974C1}" srcOrd="0" destOrd="0" presId="urn:microsoft.com/office/officeart/2005/8/layout/radial3"/>
    <dgm:cxn modelId="{2A152468-3348-4345-8B8C-22EB042A7428}" srcId="{8E379E1F-AD0A-4460-A953-7B6C69271BD4}" destId="{F64CEB72-5720-40E8-A88D-4011F0A575E2}" srcOrd="2" destOrd="0" parTransId="{19F88CF2-EB45-464B-98CE-4BE9376B291B}" sibTransId="{19AB5073-399E-4CCD-82E0-266751B21D94}"/>
    <dgm:cxn modelId="{ECBDE44D-0FCC-4300-94A1-48CED0269932}" type="presOf" srcId="{0575F85B-DAD9-4156-BD74-586D2EE89BCB}" destId="{64954E81-77F2-43DF-9C3D-7A385171F0CC}" srcOrd="0" destOrd="0" presId="urn:microsoft.com/office/officeart/2005/8/layout/radial3"/>
    <dgm:cxn modelId="{17D7C170-9085-4024-9B9F-2E98483CA34C}" srcId="{529992B1-93C3-4AC9-BD10-49AD476FF41F}" destId="{8E379E1F-AD0A-4460-A953-7B6C69271BD4}" srcOrd="0" destOrd="0" parTransId="{3111D09C-ADED-440C-9E9B-AB53668F0299}" sibTransId="{0F991E6A-D7FD-48E1-B908-E7E04314A45F}"/>
    <dgm:cxn modelId="{5A7B2F58-BA3F-42F4-85CB-A505E11A58D2}" type="presOf" srcId="{B4B1CD0A-AC80-42FB-8D76-460230B40227}" destId="{8A7B3222-27FB-49B2-A522-77907E455E1D}" srcOrd="0" destOrd="0" presId="urn:microsoft.com/office/officeart/2005/8/layout/radial3"/>
    <dgm:cxn modelId="{80EE9C80-4A9F-4E4D-8412-B5F2E4B8257C}" srcId="{8E379E1F-AD0A-4460-A953-7B6C69271BD4}" destId="{B4B1CD0A-AC80-42FB-8D76-460230B40227}" srcOrd="1" destOrd="0" parTransId="{DFAAEE19-EDA9-4DBA-A7A2-31781F870084}" sibTransId="{137445FC-EFF8-4689-901D-00E65EFBEF6A}"/>
    <dgm:cxn modelId="{FCB2D4B6-F15E-4C60-B68D-B964EACCF34A}" type="presOf" srcId="{C0EBEE13-E5EB-4142-823C-B2FD8214EE19}" destId="{C336EA5F-2F37-4101-BE32-F3A489809353}" srcOrd="0" destOrd="0" presId="urn:microsoft.com/office/officeart/2005/8/layout/radial3"/>
    <dgm:cxn modelId="{B78208B7-7E62-4C8B-A231-DAA8DDE65F89}" type="presOf" srcId="{69EA8879-2802-466C-996E-8593CA1A8098}" destId="{B78F3C16-32C0-4079-A267-31638B13FB8B}" srcOrd="0" destOrd="0" presId="urn:microsoft.com/office/officeart/2005/8/layout/radial3"/>
    <dgm:cxn modelId="{E066F7D0-8C0F-4ECB-8DD1-BE315366B4BF}" srcId="{8E379E1F-AD0A-4460-A953-7B6C69271BD4}" destId="{C0EBEE13-E5EB-4142-823C-B2FD8214EE19}" srcOrd="3" destOrd="0" parTransId="{7A05DF9A-068B-4D4F-8103-9742A39202E3}" sibTransId="{5E85270E-A613-4B71-A868-EC517840E98E}"/>
    <dgm:cxn modelId="{617119FC-4E9B-4B72-BC22-4F9D0BFA5133}" srcId="{8E379E1F-AD0A-4460-A953-7B6C69271BD4}" destId="{0575F85B-DAD9-4156-BD74-586D2EE89BCB}" srcOrd="4" destOrd="0" parTransId="{FB050FCF-2295-447E-9660-C8F68A2B7F57}" sibTransId="{9EAE41DC-3FC7-4996-95F1-74887DD72C51}"/>
    <dgm:cxn modelId="{B83F954C-DC36-4883-99E1-F36450DE7F75}" type="presParOf" srcId="{20D7A6CD-5DAF-4F12-B000-1D64DBCB5A1C}" destId="{6428E899-9399-449A-9A0C-08477C829870}" srcOrd="0" destOrd="0" presId="urn:microsoft.com/office/officeart/2005/8/layout/radial3"/>
    <dgm:cxn modelId="{A5E6F3AC-96AA-4009-B3F3-C8960E639BD9}" type="presParOf" srcId="{6428E899-9399-449A-9A0C-08477C829870}" destId="{2198307C-984F-4C08-B07B-BBB47E546970}" srcOrd="0" destOrd="0" presId="urn:microsoft.com/office/officeart/2005/8/layout/radial3"/>
    <dgm:cxn modelId="{10E310C9-9CE8-4C39-B16D-0C3CB209D508}" type="presParOf" srcId="{6428E899-9399-449A-9A0C-08477C829870}" destId="{B78F3C16-32C0-4079-A267-31638B13FB8B}" srcOrd="1" destOrd="0" presId="urn:microsoft.com/office/officeart/2005/8/layout/radial3"/>
    <dgm:cxn modelId="{4F6BEFBC-E4AE-4405-B102-C4DD51A41A34}" type="presParOf" srcId="{6428E899-9399-449A-9A0C-08477C829870}" destId="{8A7B3222-27FB-49B2-A522-77907E455E1D}" srcOrd="2" destOrd="0" presId="urn:microsoft.com/office/officeart/2005/8/layout/radial3"/>
    <dgm:cxn modelId="{2F485774-0D2B-4CAB-BAEF-112B69808498}" type="presParOf" srcId="{6428E899-9399-449A-9A0C-08477C829870}" destId="{1AABACF9-4BBA-4444-960A-582D1D0974C1}" srcOrd="3" destOrd="0" presId="urn:microsoft.com/office/officeart/2005/8/layout/radial3"/>
    <dgm:cxn modelId="{0B3C5147-FEF7-42A8-BF0E-95E2FBDEEBD3}" type="presParOf" srcId="{6428E899-9399-449A-9A0C-08477C829870}" destId="{C336EA5F-2F37-4101-BE32-F3A489809353}" srcOrd="4" destOrd="0" presId="urn:microsoft.com/office/officeart/2005/8/layout/radial3"/>
    <dgm:cxn modelId="{EEBF9B12-5EFA-449D-AFFF-A8931771779E}" type="presParOf" srcId="{6428E899-9399-449A-9A0C-08477C829870}" destId="{64954E81-77F2-43DF-9C3D-7A385171F0CC}"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5C4731-C7B3-4FDB-96FF-2C9368C48557}" type="doc">
      <dgm:prSet loTypeId="urn:microsoft.com/office/officeart/2005/8/layout/arrow6" loCatId="relationship" qsTypeId="urn:microsoft.com/office/officeart/2005/8/quickstyle/simple1" qsCatId="simple" csTypeId="urn:microsoft.com/office/officeart/2005/8/colors/colorful5" csCatId="colorful" phldr="1"/>
      <dgm:spPr/>
    </dgm:pt>
    <dgm:pt modelId="{531AD59B-AAA8-4B13-B6C6-79F526A6BEBF}">
      <dgm:prSet phldrT="[Text]"/>
      <dgm:spPr/>
      <dgm:t>
        <a:bodyPr/>
        <a:lstStyle/>
        <a:p>
          <a:r>
            <a:rPr lang="fr-FR"/>
            <a:t>Amélioration continue</a:t>
          </a:r>
          <a:endParaRPr lang="en-US"/>
        </a:p>
      </dgm:t>
    </dgm:pt>
    <dgm:pt modelId="{8162CC00-7AAA-4C6C-9D12-DA45A7D2DAC7}" type="parTrans" cxnId="{B9427DEC-F8FB-4B10-A9B7-1CD5B667DE4D}">
      <dgm:prSet/>
      <dgm:spPr/>
      <dgm:t>
        <a:bodyPr/>
        <a:lstStyle/>
        <a:p>
          <a:endParaRPr lang="en-US"/>
        </a:p>
      </dgm:t>
    </dgm:pt>
    <dgm:pt modelId="{1C7495EE-891F-4C0E-874E-DF119CD473B2}" type="sibTrans" cxnId="{B9427DEC-F8FB-4B10-A9B7-1CD5B667DE4D}">
      <dgm:prSet/>
      <dgm:spPr/>
      <dgm:t>
        <a:bodyPr/>
        <a:lstStyle/>
        <a:p>
          <a:endParaRPr lang="en-US"/>
        </a:p>
      </dgm:t>
    </dgm:pt>
    <dgm:pt modelId="{73C847C2-9F97-4809-8A09-C28A915EE006}">
      <dgm:prSet phldrT="[Text]"/>
      <dgm:spPr/>
      <dgm:t>
        <a:bodyPr/>
        <a:lstStyle/>
        <a:p>
          <a:r>
            <a:rPr lang="en-US" dirty="0">
              <a:latin typeface="+mn-lt"/>
            </a:rPr>
            <a:t>Gestion des </a:t>
          </a:r>
          <a:r>
            <a:rPr lang="en-US" dirty="0" err="1">
              <a:latin typeface="+mn-lt"/>
            </a:rPr>
            <a:t>changements</a:t>
          </a:r>
          <a:endParaRPr lang="en-US" dirty="0">
            <a:latin typeface="+mn-lt"/>
          </a:endParaRPr>
        </a:p>
      </dgm:t>
    </dgm:pt>
    <dgm:pt modelId="{5520613F-9BDF-4886-A610-FD8EE802818C}" type="parTrans" cxnId="{18D14E3E-5E8A-4304-BC5A-C1E3EC629597}">
      <dgm:prSet/>
      <dgm:spPr/>
      <dgm:t>
        <a:bodyPr/>
        <a:lstStyle/>
        <a:p>
          <a:endParaRPr lang="en-US"/>
        </a:p>
      </dgm:t>
    </dgm:pt>
    <dgm:pt modelId="{1EC72EF7-3037-4CBA-9425-A729E6B13DE0}" type="sibTrans" cxnId="{18D14E3E-5E8A-4304-BC5A-C1E3EC629597}">
      <dgm:prSet/>
      <dgm:spPr/>
      <dgm:t>
        <a:bodyPr/>
        <a:lstStyle/>
        <a:p>
          <a:endParaRPr lang="en-US"/>
        </a:p>
      </dgm:t>
    </dgm:pt>
    <dgm:pt modelId="{EBF949D3-8D45-4E83-B98A-D6AE300121AF}" type="pres">
      <dgm:prSet presAssocID="{F25C4731-C7B3-4FDB-96FF-2C9368C48557}" presName="compositeShape" presStyleCnt="0">
        <dgm:presLayoutVars>
          <dgm:chMax val="2"/>
          <dgm:dir/>
          <dgm:resizeHandles val="exact"/>
        </dgm:presLayoutVars>
      </dgm:prSet>
      <dgm:spPr/>
    </dgm:pt>
    <dgm:pt modelId="{1F91B59E-7D93-4364-8D19-9A9026BCEEE0}" type="pres">
      <dgm:prSet presAssocID="{F25C4731-C7B3-4FDB-96FF-2C9368C48557}" presName="ribbon" presStyleLbl="node1" presStyleIdx="0" presStyleCnt="1"/>
      <dgm:spPr/>
    </dgm:pt>
    <dgm:pt modelId="{0F883C24-E798-4301-8A32-5D62D87802BA}" type="pres">
      <dgm:prSet presAssocID="{F25C4731-C7B3-4FDB-96FF-2C9368C48557}" presName="leftArrowText" presStyleLbl="node1" presStyleIdx="0" presStyleCnt="1">
        <dgm:presLayoutVars>
          <dgm:chMax val="0"/>
          <dgm:bulletEnabled val="1"/>
        </dgm:presLayoutVars>
      </dgm:prSet>
      <dgm:spPr/>
    </dgm:pt>
    <dgm:pt modelId="{E07CED57-D07A-4AC3-99FC-120AB54BF10D}" type="pres">
      <dgm:prSet presAssocID="{F25C4731-C7B3-4FDB-96FF-2C9368C48557}" presName="rightArrowText" presStyleLbl="node1" presStyleIdx="0" presStyleCnt="1">
        <dgm:presLayoutVars>
          <dgm:chMax val="0"/>
          <dgm:bulletEnabled val="1"/>
        </dgm:presLayoutVars>
      </dgm:prSet>
      <dgm:spPr/>
    </dgm:pt>
  </dgm:ptLst>
  <dgm:cxnLst>
    <dgm:cxn modelId="{0D6E0307-24F7-49E5-AA50-2FD2D4ED4F9F}" type="presOf" srcId="{73C847C2-9F97-4809-8A09-C28A915EE006}" destId="{E07CED57-D07A-4AC3-99FC-120AB54BF10D}" srcOrd="0" destOrd="0" presId="urn:microsoft.com/office/officeart/2005/8/layout/arrow6"/>
    <dgm:cxn modelId="{E70D0D21-9132-43D4-B300-BCEBB88D8ABB}" type="presOf" srcId="{531AD59B-AAA8-4B13-B6C6-79F526A6BEBF}" destId="{0F883C24-E798-4301-8A32-5D62D87802BA}" srcOrd="0" destOrd="0" presId="urn:microsoft.com/office/officeart/2005/8/layout/arrow6"/>
    <dgm:cxn modelId="{18D14E3E-5E8A-4304-BC5A-C1E3EC629597}" srcId="{F25C4731-C7B3-4FDB-96FF-2C9368C48557}" destId="{73C847C2-9F97-4809-8A09-C28A915EE006}" srcOrd="1" destOrd="0" parTransId="{5520613F-9BDF-4886-A610-FD8EE802818C}" sibTransId="{1EC72EF7-3037-4CBA-9425-A729E6B13DE0}"/>
    <dgm:cxn modelId="{B9427DEC-F8FB-4B10-A9B7-1CD5B667DE4D}" srcId="{F25C4731-C7B3-4FDB-96FF-2C9368C48557}" destId="{531AD59B-AAA8-4B13-B6C6-79F526A6BEBF}" srcOrd="0" destOrd="0" parTransId="{8162CC00-7AAA-4C6C-9D12-DA45A7D2DAC7}" sibTransId="{1C7495EE-891F-4C0E-874E-DF119CD473B2}"/>
    <dgm:cxn modelId="{5990DDF6-8342-4B73-814F-7E681D71BB09}" type="presOf" srcId="{F25C4731-C7B3-4FDB-96FF-2C9368C48557}" destId="{EBF949D3-8D45-4E83-B98A-D6AE300121AF}" srcOrd="0" destOrd="0" presId="urn:microsoft.com/office/officeart/2005/8/layout/arrow6"/>
    <dgm:cxn modelId="{76902AB0-A6A0-46F3-86E6-35254E51A18C}" type="presParOf" srcId="{EBF949D3-8D45-4E83-B98A-D6AE300121AF}" destId="{1F91B59E-7D93-4364-8D19-9A9026BCEEE0}" srcOrd="0" destOrd="0" presId="urn:microsoft.com/office/officeart/2005/8/layout/arrow6"/>
    <dgm:cxn modelId="{7763CE6C-1BDF-45B2-985C-32997D5C5562}" type="presParOf" srcId="{EBF949D3-8D45-4E83-B98A-D6AE300121AF}" destId="{0F883C24-E798-4301-8A32-5D62D87802BA}" srcOrd="1" destOrd="0" presId="urn:microsoft.com/office/officeart/2005/8/layout/arrow6"/>
    <dgm:cxn modelId="{3762CEAA-0991-45E2-9641-E0D403A35615}" type="presParOf" srcId="{EBF949D3-8D45-4E83-B98A-D6AE300121AF}" destId="{E07CED57-D07A-4AC3-99FC-120AB54BF10D}" srcOrd="2" destOrd="0" presId="urn:microsoft.com/office/officeart/2005/8/layout/arrow6"/>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E19CA192-5519-4D94-A970-7275D5F05E3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64EF88C-C14C-4013-BE20-9ED0B3D3D340}">
      <dgm:prSet/>
      <dgm:spPr/>
      <dgm:t>
        <a:bodyPr/>
        <a:lstStyle/>
        <a:p>
          <a:pPr>
            <a:lnSpc>
              <a:spcPct val="100000"/>
            </a:lnSpc>
          </a:pPr>
          <a:r>
            <a:rPr lang="fr-FR">
              <a:solidFill>
                <a:schemeClr val="tx2"/>
              </a:solidFill>
              <a:latin typeface="+mj-lt"/>
            </a:rPr>
            <a:t>Le PPR est un outil qui englobe tous les efforts entrepris en matière de santé et de sécurité au travail en milieu de travail ; détermine comment les dangers et les risques seraient atténués.</a:t>
          </a:r>
          <a:endParaRPr lang="en-US">
            <a:solidFill>
              <a:schemeClr val="tx2"/>
            </a:solidFill>
            <a:latin typeface="+mj-lt"/>
          </a:endParaRPr>
        </a:p>
      </dgm:t>
    </dgm:pt>
    <dgm:pt modelId="{5F4FFA1B-4B1E-42DF-9C05-AFC81B62D38E}" type="parTrans" cxnId="{98DC6E06-E9A3-4164-8A44-3E4F3F699FFD}">
      <dgm:prSet/>
      <dgm:spPr/>
      <dgm:t>
        <a:bodyPr/>
        <a:lstStyle/>
        <a:p>
          <a:endParaRPr lang="en-US">
            <a:latin typeface="+mj-lt"/>
          </a:endParaRPr>
        </a:p>
      </dgm:t>
    </dgm:pt>
    <dgm:pt modelId="{8452F3BA-CB28-4398-AB54-BCDCF09A2B2E}" type="sibTrans" cxnId="{98DC6E06-E9A3-4164-8A44-3E4F3F699FFD}">
      <dgm:prSet/>
      <dgm:spPr/>
      <dgm:t>
        <a:bodyPr/>
        <a:lstStyle/>
        <a:p>
          <a:endParaRPr lang="en-US">
            <a:latin typeface="+mj-lt"/>
          </a:endParaRPr>
        </a:p>
      </dgm:t>
    </dgm:pt>
    <dgm:pt modelId="{44CA2751-C29F-4B9C-8057-B327F40C913D}">
      <dgm:prSet/>
      <dgm:spPr/>
      <dgm:t>
        <a:bodyPr/>
        <a:lstStyle/>
        <a:p>
          <a:pPr>
            <a:lnSpc>
              <a:spcPct val="100000"/>
            </a:lnSpc>
          </a:pPr>
          <a:r>
            <a:rPr lang="fr-FR">
              <a:solidFill>
                <a:schemeClr val="tx2"/>
              </a:solidFill>
              <a:latin typeface="+mj-lt"/>
            </a:rPr>
            <a:t>L’objectif du PPR est de prévenir les accidents et les blessures dans le cadre de l’emploi à l’ARC.</a:t>
          </a:r>
          <a:endParaRPr lang="en-US">
            <a:solidFill>
              <a:schemeClr val="tx2"/>
            </a:solidFill>
            <a:latin typeface="+mj-lt"/>
          </a:endParaRPr>
        </a:p>
      </dgm:t>
    </dgm:pt>
    <dgm:pt modelId="{9FEF09FC-051F-47DD-9B56-ACD2A4BEBA2A}" type="parTrans" cxnId="{5A196270-4AB2-45F2-9B52-39FF6EF39510}">
      <dgm:prSet/>
      <dgm:spPr/>
      <dgm:t>
        <a:bodyPr/>
        <a:lstStyle/>
        <a:p>
          <a:endParaRPr lang="en-US">
            <a:latin typeface="+mj-lt"/>
          </a:endParaRPr>
        </a:p>
      </dgm:t>
    </dgm:pt>
    <dgm:pt modelId="{E5B93298-C415-40A3-91E6-C21B97EA82C3}" type="sibTrans" cxnId="{5A196270-4AB2-45F2-9B52-39FF6EF39510}">
      <dgm:prSet/>
      <dgm:spPr/>
      <dgm:t>
        <a:bodyPr/>
        <a:lstStyle/>
        <a:p>
          <a:endParaRPr lang="en-US">
            <a:latin typeface="+mj-lt"/>
          </a:endParaRPr>
        </a:p>
      </dgm:t>
    </dgm:pt>
    <dgm:pt modelId="{9483CDF9-3D79-4F81-B9C1-A76446814A2A}" type="pres">
      <dgm:prSet presAssocID="{E19CA192-5519-4D94-A970-7275D5F05E3F}" presName="root" presStyleCnt="0">
        <dgm:presLayoutVars>
          <dgm:dir/>
          <dgm:resizeHandles val="exact"/>
        </dgm:presLayoutVars>
      </dgm:prSet>
      <dgm:spPr/>
    </dgm:pt>
    <dgm:pt modelId="{11D18587-334C-47BA-AAFB-1E561F4C941F}" type="pres">
      <dgm:prSet presAssocID="{264EF88C-C14C-4013-BE20-9ED0B3D3D340}" presName="compNode" presStyleCnt="0"/>
      <dgm:spPr/>
    </dgm:pt>
    <dgm:pt modelId="{78C8AEF9-C5EE-4653-BDAD-5444F27CDFCF}" type="pres">
      <dgm:prSet presAssocID="{264EF88C-C14C-4013-BE20-9ED0B3D3D340}" presName="bgRect" presStyleLbl="bgShp" presStyleIdx="0" presStyleCnt="2"/>
      <dgm:spPr>
        <a:xfrm>
          <a:off x="0" y="707092"/>
          <a:ext cx="10515600" cy="1305401"/>
        </a:xfrm>
        <a:prstGeom prst="roundRect">
          <a:avLst>
            <a:gd name="adj" fmla="val 10000"/>
          </a:avLst>
        </a:prstGeom>
        <a:solidFill>
          <a:srgbClr val="FFB549">
            <a:alpha val="20000"/>
          </a:srgbClr>
        </a:solidFill>
      </dgm:spPr>
    </dgm:pt>
    <dgm:pt modelId="{97586218-5B2E-442D-8C51-1E641E34B4AE}" type="pres">
      <dgm:prSet presAssocID="{264EF88C-C14C-4013-BE20-9ED0B3D3D34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F3B72D66-A2C8-4231-9ED4-A8E1689FEED5}" type="pres">
      <dgm:prSet presAssocID="{264EF88C-C14C-4013-BE20-9ED0B3D3D340}" presName="spaceRect" presStyleCnt="0"/>
      <dgm:spPr/>
    </dgm:pt>
    <dgm:pt modelId="{6746E479-A0DA-406E-984C-E99C5BA6CA74}" type="pres">
      <dgm:prSet presAssocID="{264EF88C-C14C-4013-BE20-9ED0B3D3D340}" presName="parTx" presStyleLbl="revTx" presStyleIdx="0" presStyleCnt="2">
        <dgm:presLayoutVars>
          <dgm:chMax val="0"/>
          <dgm:chPref val="0"/>
        </dgm:presLayoutVars>
      </dgm:prSet>
      <dgm:spPr/>
    </dgm:pt>
    <dgm:pt modelId="{75E84DF4-C2A8-4DBA-ADF3-8AB3042BF87F}" type="pres">
      <dgm:prSet presAssocID="{8452F3BA-CB28-4398-AB54-BCDCF09A2B2E}" presName="sibTrans" presStyleCnt="0"/>
      <dgm:spPr/>
    </dgm:pt>
    <dgm:pt modelId="{E5DA6060-2B68-4FBC-B055-4C2669C8028D}" type="pres">
      <dgm:prSet presAssocID="{44CA2751-C29F-4B9C-8057-B327F40C913D}" presName="compNode" presStyleCnt="0"/>
      <dgm:spPr/>
    </dgm:pt>
    <dgm:pt modelId="{46D70247-BD41-4193-AE2F-D3D9F38CFD58}" type="pres">
      <dgm:prSet presAssocID="{44CA2751-C29F-4B9C-8057-B327F40C913D}" presName="bgRect" presStyleLbl="bgShp" presStyleIdx="1" presStyleCnt="2"/>
      <dgm:spPr>
        <a:xfrm>
          <a:off x="0" y="2338844"/>
          <a:ext cx="10515600" cy="1305401"/>
        </a:xfrm>
        <a:prstGeom prst="roundRect">
          <a:avLst>
            <a:gd name="adj" fmla="val 10000"/>
          </a:avLst>
        </a:prstGeom>
        <a:solidFill>
          <a:srgbClr val="FFB549">
            <a:alpha val="20000"/>
          </a:srgbClr>
        </a:solidFill>
        <a:ln>
          <a:noFill/>
        </a:ln>
        <a:effectLst/>
      </dgm:spPr>
    </dgm:pt>
    <dgm:pt modelId="{17BE96C6-0313-4C8B-BA72-77F95DE51A89}" type="pres">
      <dgm:prSet presAssocID="{44CA2751-C29F-4B9C-8057-B327F40C913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9B2783FA-9C61-44CB-8BEF-6F15F83E788E}" type="pres">
      <dgm:prSet presAssocID="{44CA2751-C29F-4B9C-8057-B327F40C913D}" presName="spaceRect" presStyleCnt="0"/>
      <dgm:spPr/>
    </dgm:pt>
    <dgm:pt modelId="{E38AB06A-E68A-4DA2-93EA-97A09E330367}" type="pres">
      <dgm:prSet presAssocID="{44CA2751-C29F-4B9C-8057-B327F40C913D}" presName="parTx" presStyleLbl="revTx" presStyleIdx="1" presStyleCnt="2">
        <dgm:presLayoutVars>
          <dgm:chMax val="0"/>
          <dgm:chPref val="0"/>
        </dgm:presLayoutVars>
      </dgm:prSet>
      <dgm:spPr/>
    </dgm:pt>
  </dgm:ptLst>
  <dgm:cxnLst>
    <dgm:cxn modelId="{A4C11601-FCEB-4B55-9C9C-85891FA6DEB4}" type="presOf" srcId="{E19CA192-5519-4D94-A970-7275D5F05E3F}" destId="{9483CDF9-3D79-4F81-B9C1-A76446814A2A}" srcOrd="0" destOrd="0" presId="urn:microsoft.com/office/officeart/2018/2/layout/IconVerticalSolidList"/>
    <dgm:cxn modelId="{98DC6E06-E9A3-4164-8A44-3E4F3F699FFD}" srcId="{E19CA192-5519-4D94-A970-7275D5F05E3F}" destId="{264EF88C-C14C-4013-BE20-9ED0B3D3D340}" srcOrd="0" destOrd="0" parTransId="{5F4FFA1B-4B1E-42DF-9C05-AFC81B62D38E}" sibTransId="{8452F3BA-CB28-4398-AB54-BCDCF09A2B2E}"/>
    <dgm:cxn modelId="{5A196270-4AB2-45F2-9B52-39FF6EF39510}" srcId="{E19CA192-5519-4D94-A970-7275D5F05E3F}" destId="{44CA2751-C29F-4B9C-8057-B327F40C913D}" srcOrd="1" destOrd="0" parTransId="{9FEF09FC-051F-47DD-9B56-ACD2A4BEBA2A}" sibTransId="{E5B93298-C415-40A3-91E6-C21B97EA82C3}"/>
    <dgm:cxn modelId="{420D7995-39DF-4671-B584-18BA30BFDDF2}" type="presOf" srcId="{264EF88C-C14C-4013-BE20-9ED0B3D3D340}" destId="{6746E479-A0DA-406E-984C-E99C5BA6CA74}" srcOrd="0" destOrd="0" presId="urn:microsoft.com/office/officeart/2018/2/layout/IconVerticalSolidList"/>
    <dgm:cxn modelId="{EEA8D4A3-AAB2-4930-AAAE-32BA56245A85}" type="presOf" srcId="{44CA2751-C29F-4B9C-8057-B327F40C913D}" destId="{E38AB06A-E68A-4DA2-93EA-97A09E330367}" srcOrd="0" destOrd="0" presId="urn:microsoft.com/office/officeart/2018/2/layout/IconVerticalSolidList"/>
    <dgm:cxn modelId="{743758D0-4121-437E-84AF-217507EA20EB}" type="presParOf" srcId="{9483CDF9-3D79-4F81-B9C1-A76446814A2A}" destId="{11D18587-334C-47BA-AAFB-1E561F4C941F}" srcOrd="0" destOrd="0" presId="urn:microsoft.com/office/officeart/2018/2/layout/IconVerticalSolidList"/>
    <dgm:cxn modelId="{D37210FF-0F4C-4EA7-8220-908E47B3F5EC}" type="presParOf" srcId="{11D18587-334C-47BA-AAFB-1E561F4C941F}" destId="{78C8AEF9-C5EE-4653-BDAD-5444F27CDFCF}" srcOrd="0" destOrd="0" presId="urn:microsoft.com/office/officeart/2018/2/layout/IconVerticalSolidList"/>
    <dgm:cxn modelId="{0E5E0801-B1F2-4AFB-9E13-29860C651E7E}" type="presParOf" srcId="{11D18587-334C-47BA-AAFB-1E561F4C941F}" destId="{97586218-5B2E-442D-8C51-1E641E34B4AE}" srcOrd="1" destOrd="0" presId="urn:microsoft.com/office/officeart/2018/2/layout/IconVerticalSolidList"/>
    <dgm:cxn modelId="{0130A84A-6F4F-4537-8BC1-30868EC02AC1}" type="presParOf" srcId="{11D18587-334C-47BA-AAFB-1E561F4C941F}" destId="{F3B72D66-A2C8-4231-9ED4-A8E1689FEED5}" srcOrd="2" destOrd="0" presId="urn:microsoft.com/office/officeart/2018/2/layout/IconVerticalSolidList"/>
    <dgm:cxn modelId="{67DA0E64-D172-413E-A6B3-D13EAD009DF1}" type="presParOf" srcId="{11D18587-334C-47BA-AAFB-1E561F4C941F}" destId="{6746E479-A0DA-406E-984C-E99C5BA6CA74}" srcOrd="3" destOrd="0" presId="urn:microsoft.com/office/officeart/2018/2/layout/IconVerticalSolidList"/>
    <dgm:cxn modelId="{24B17A44-B96B-4E73-93C9-523A21952FC1}" type="presParOf" srcId="{9483CDF9-3D79-4F81-B9C1-A76446814A2A}" destId="{75E84DF4-C2A8-4DBA-ADF3-8AB3042BF87F}" srcOrd="1" destOrd="0" presId="urn:microsoft.com/office/officeart/2018/2/layout/IconVerticalSolidList"/>
    <dgm:cxn modelId="{98197B9A-A755-43A9-8B90-9C296AD8AFD0}" type="presParOf" srcId="{9483CDF9-3D79-4F81-B9C1-A76446814A2A}" destId="{E5DA6060-2B68-4FBC-B055-4C2669C8028D}" srcOrd="2" destOrd="0" presId="urn:microsoft.com/office/officeart/2018/2/layout/IconVerticalSolidList"/>
    <dgm:cxn modelId="{5DE1A363-D210-4E6B-8B74-5B70D9A5547B}" type="presParOf" srcId="{E5DA6060-2B68-4FBC-B055-4C2669C8028D}" destId="{46D70247-BD41-4193-AE2F-D3D9F38CFD58}" srcOrd="0" destOrd="0" presId="urn:microsoft.com/office/officeart/2018/2/layout/IconVerticalSolidList"/>
    <dgm:cxn modelId="{A9DD9BE8-13BD-4E0F-9597-BEA16D81A29B}" type="presParOf" srcId="{E5DA6060-2B68-4FBC-B055-4C2669C8028D}" destId="{17BE96C6-0313-4C8B-BA72-77F95DE51A89}" srcOrd="1" destOrd="0" presId="urn:microsoft.com/office/officeart/2018/2/layout/IconVerticalSolidList"/>
    <dgm:cxn modelId="{FA9CD03A-3FE3-4FBD-B0E2-E0E38505A7A2}" type="presParOf" srcId="{E5DA6060-2B68-4FBC-B055-4C2669C8028D}" destId="{9B2783FA-9C61-44CB-8BEF-6F15F83E788E}" srcOrd="2" destOrd="0" presId="urn:microsoft.com/office/officeart/2018/2/layout/IconVerticalSolidList"/>
    <dgm:cxn modelId="{CBD48EB3-CE5E-4601-BB44-550A5FEDB1BF}" type="presParOf" srcId="{E5DA6060-2B68-4FBC-B055-4C2669C8028D}" destId="{E38AB06A-E68A-4DA2-93EA-97A09E33036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5E83D55-706D-4865-91AF-C6B73AF10673}" type="doc">
      <dgm:prSet loTypeId="urn:microsoft.com/office/officeart/2008/layout/TitledPictureBlocks" loCatId="picture" qsTypeId="urn:microsoft.com/office/officeart/2005/8/quickstyle/simple4" qsCatId="simple" csTypeId="urn:microsoft.com/office/officeart/2005/8/colors/accent0_1" csCatId="mainScheme" phldr="1"/>
      <dgm:spPr/>
    </dgm:pt>
    <dgm:pt modelId="{1CE02703-0F99-4B89-B1EC-86EFAA6B0786}">
      <dgm:prSet phldrT="[Text]" custT="1"/>
      <dgm:spPr>
        <a:noFill/>
      </dgm:spPr>
      <dgm:t>
        <a:bodyPr/>
        <a:lstStyle/>
        <a:p>
          <a:r>
            <a:rPr lang="fr-CA" sz="1800" b="1">
              <a:solidFill>
                <a:schemeClr val="accent5">
                  <a:lumMod val="50000"/>
                </a:schemeClr>
              </a:solidFill>
              <a:latin typeface="Century Gothic"/>
              <a:cs typeface="Calibri"/>
            </a:rPr>
            <a:t>Produits de formation en SST</a:t>
          </a:r>
        </a:p>
      </dgm:t>
    </dgm:pt>
    <dgm:pt modelId="{CC54D752-D0DE-4727-B0D5-E4DB395E769A}" type="parTrans" cxnId="{981FEDA3-22A3-4B8F-A5B0-32FAD3A64E58}">
      <dgm:prSet/>
      <dgm:spPr/>
      <dgm:t>
        <a:bodyPr/>
        <a:lstStyle/>
        <a:p>
          <a:endParaRPr lang="en-CA" sz="1400">
            <a:latin typeface="Century Gothic" panose="020B0502020202020204" pitchFamily="34" charset="0"/>
            <a:cs typeface="Calibri" panose="020F0502020204030204" pitchFamily="34" charset="0"/>
          </a:endParaRPr>
        </a:p>
      </dgm:t>
    </dgm:pt>
    <dgm:pt modelId="{2AC8D7A0-B690-4E7C-826A-2870C6A234F4}" type="sibTrans" cxnId="{981FEDA3-22A3-4B8F-A5B0-32FAD3A64E58}">
      <dgm:prSet/>
      <dgm:spPr/>
      <dgm:t>
        <a:bodyPr/>
        <a:lstStyle/>
        <a:p>
          <a:endParaRPr lang="en-CA" sz="1400">
            <a:latin typeface="Century Gothic" panose="020B0502020202020204" pitchFamily="34" charset="0"/>
            <a:cs typeface="Calibri" panose="020F0502020204030204" pitchFamily="34" charset="0"/>
          </a:endParaRPr>
        </a:p>
      </dgm:t>
    </dgm:pt>
    <dgm:pt modelId="{C9FEFAC3-A957-4D0E-9AF0-5A8FA2402F2C}">
      <dgm:prSet phldrT="[Text]" custT="1"/>
      <dgm:spPr>
        <a:noFill/>
      </dgm:spPr>
      <dgm:t>
        <a:bodyPr/>
        <a:lstStyle/>
        <a:p>
          <a:r>
            <a:rPr lang="fr-CA" sz="1800" b="1">
              <a:solidFill>
                <a:schemeClr val="accent5">
                  <a:lumMod val="50000"/>
                </a:schemeClr>
              </a:solidFill>
              <a:latin typeface="Century Gothic"/>
              <a:cs typeface="Calibri"/>
            </a:rPr>
            <a:t>Groupes de consultation</a:t>
          </a:r>
        </a:p>
      </dgm:t>
    </dgm:pt>
    <dgm:pt modelId="{852FB5AD-AD96-4344-A48E-25240C35EF22}" type="parTrans" cxnId="{C4F82485-17F2-466D-985E-933F3A9E0B69}">
      <dgm:prSet/>
      <dgm:spPr/>
      <dgm:t>
        <a:bodyPr/>
        <a:lstStyle/>
        <a:p>
          <a:endParaRPr lang="en-CA" sz="1400">
            <a:latin typeface="Century Gothic" panose="020B0502020202020204" pitchFamily="34" charset="0"/>
            <a:cs typeface="Calibri" panose="020F0502020204030204" pitchFamily="34" charset="0"/>
          </a:endParaRPr>
        </a:p>
      </dgm:t>
    </dgm:pt>
    <dgm:pt modelId="{8359D93F-CF36-4603-A3EA-FCD613AFF5C8}" type="sibTrans" cxnId="{C4F82485-17F2-466D-985E-933F3A9E0B69}">
      <dgm:prSet/>
      <dgm:spPr/>
      <dgm:t>
        <a:bodyPr/>
        <a:lstStyle/>
        <a:p>
          <a:endParaRPr lang="en-CA" sz="1400">
            <a:latin typeface="Century Gothic" panose="020B0502020202020204" pitchFamily="34" charset="0"/>
            <a:cs typeface="Calibri" panose="020F0502020204030204" pitchFamily="34" charset="0"/>
          </a:endParaRPr>
        </a:p>
      </dgm:t>
    </dgm:pt>
    <dgm:pt modelId="{00E9DD0F-BEF2-4C25-AB49-30D8ABD50667}">
      <dgm:prSet phldrT="[Text]" custT="1"/>
      <dgm:spPr>
        <a:noFill/>
      </dgm:spPr>
      <dgm:t>
        <a:bodyPr/>
        <a:lstStyle/>
        <a:p>
          <a:r>
            <a:rPr lang="fr-CA" sz="1800" b="1">
              <a:solidFill>
                <a:schemeClr val="accent5">
                  <a:lumMod val="50000"/>
                </a:schemeClr>
              </a:solidFill>
              <a:latin typeface="Century Gothic"/>
              <a:cs typeface="Calibri"/>
            </a:rPr>
            <a:t>Systèmes technologiques</a:t>
          </a:r>
          <a:endParaRPr lang="fr-CA" sz="1800" b="1" u="none">
            <a:solidFill>
              <a:schemeClr val="accent5">
                <a:lumMod val="50000"/>
              </a:schemeClr>
            </a:solidFill>
            <a:latin typeface="Century Gothic"/>
            <a:cs typeface="Calibri"/>
          </a:endParaRPr>
        </a:p>
      </dgm:t>
    </dgm:pt>
    <dgm:pt modelId="{AE646BAB-2A38-439A-8CBC-7EBE1F191068}" type="sibTrans" cxnId="{5FD63191-DF1A-4B41-9E90-189410293107}">
      <dgm:prSet/>
      <dgm:spPr/>
      <dgm:t>
        <a:bodyPr/>
        <a:lstStyle/>
        <a:p>
          <a:endParaRPr lang="en-CA" sz="1400">
            <a:latin typeface="Century Gothic" panose="020B0502020202020204" pitchFamily="34" charset="0"/>
            <a:cs typeface="Calibri" panose="020F0502020204030204" pitchFamily="34" charset="0"/>
          </a:endParaRPr>
        </a:p>
      </dgm:t>
    </dgm:pt>
    <dgm:pt modelId="{5AFEF399-3249-4202-A00C-263A5B6017F9}" type="parTrans" cxnId="{5FD63191-DF1A-4B41-9E90-189410293107}">
      <dgm:prSet/>
      <dgm:spPr/>
      <dgm:t>
        <a:bodyPr/>
        <a:lstStyle/>
        <a:p>
          <a:endParaRPr lang="en-CA" sz="1400">
            <a:latin typeface="Century Gothic" panose="020B0502020202020204" pitchFamily="34" charset="0"/>
            <a:cs typeface="Calibri" panose="020F0502020204030204" pitchFamily="34" charset="0"/>
          </a:endParaRPr>
        </a:p>
      </dgm:t>
    </dgm:pt>
    <dgm:pt modelId="{D134BFA7-2939-404C-82DD-BB48391A1673}">
      <dgm:prSet phldrT="[Text]" custT="1"/>
      <dgm:spPr>
        <a:noFill/>
      </dgm:spPr>
      <dgm:t>
        <a:bodyPr/>
        <a:lstStyle/>
        <a:p>
          <a:r>
            <a:rPr lang="fr-CA" sz="1800" b="1" u="none">
              <a:solidFill>
                <a:schemeClr val="accent5">
                  <a:lumMod val="50000"/>
                </a:schemeClr>
              </a:solidFill>
              <a:latin typeface="Century Gothic"/>
              <a:cs typeface="Calibri"/>
            </a:rPr>
            <a:t>Instruments de politique</a:t>
          </a:r>
        </a:p>
      </dgm:t>
    </dgm:pt>
    <dgm:pt modelId="{98364B56-4CAF-4BF9-8B6E-8A2B909B6500}" type="parTrans" cxnId="{4E5DBC56-5591-4C95-AF8E-AE13120D6E84}">
      <dgm:prSet/>
      <dgm:spPr/>
      <dgm:t>
        <a:bodyPr/>
        <a:lstStyle/>
        <a:p>
          <a:endParaRPr lang="en-CA" sz="1400">
            <a:latin typeface="Century Gothic" panose="020B0502020202020204" pitchFamily="34" charset="0"/>
            <a:cs typeface="Calibri" panose="020F0502020204030204" pitchFamily="34" charset="0"/>
          </a:endParaRPr>
        </a:p>
      </dgm:t>
    </dgm:pt>
    <dgm:pt modelId="{04865DF3-56BB-42BF-AD68-F9FC34A22163}" type="sibTrans" cxnId="{4E5DBC56-5591-4C95-AF8E-AE13120D6E84}">
      <dgm:prSet/>
      <dgm:spPr/>
      <dgm:t>
        <a:bodyPr/>
        <a:lstStyle/>
        <a:p>
          <a:endParaRPr lang="en-CA" sz="1400">
            <a:latin typeface="Century Gothic" panose="020B0502020202020204" pitchFamily="34" charset="0"/>
            <a:cs typeface="Calibri" panose="020F0502020204030204" pitchFamily="34" charset="0"/>
          </a:endParaRPr>
        </a:p>
      </dgm:t>
    </dgm:pt>
    <dgm:pt modelId="{3A232CA0-A02E-4CD2-994C-E8AC6FD31144}">
      <dgm:prSet phldrT="[Text]" custT="1"/>
      <dgm:spPr>
        <a:noFill/>
      </dgm:spPr>
      <dgm:t>
        <a:bodyPr/>
        <a:lstStyle/>
        <a:p>
          <a:r>
            <a:rPr lang="fr-CA" sz="1800" b="1">
              <a:solidFill>
                <a:schemeClr val="accent5">
                  <a:lumMod val="50000"/>
                </a:schemeClr>
              </a:solidFill>
              <a:latin typeface="Century Gothic"/>
              <a:cs typeface="Calibri"/>
            </a:rPr>
            <a:t>Activités bénévoles</a:t>
          </a:r>
        </a:p>
      </dgm:t>
    </dgm:pt>
    <dgm:pt modelId="{AD8B555A-C4DA-4561-B69B-0129BF8ADA4A}" type="parTrans" cxnId="{6AF2F882-80E1-471B-B454-F7A6DBDEA7BD}">
      <dgm:prSet/>
      <dgm:spPr/>
      <dgm:t>
        <a:bodyPr/>
        <a:lstStyle/>
        <a:p>
          <a:endParaRPr lang="en-CA" sz="1400">
            <a:latin typeface="Century Gothic" panose="020B0502020202020204" pitchFamily="34" charset="0"/>
            <a:cs typeface="Calibri" panose="020F0502020204030204" pitchFamily="34" charset="0"/>
          </a:endParaRPr>
        </a:p>
      </dgm:t>
    </dgm:pt>
    <dgm:pt modelId="{E499CBF0-CD0B-411B-9FC4-6AA1B5BCE3B7}" type="sibTrans" cxnId="{6AF2F882-80E1-471B-B454-F7A6DBDEA7BD}">
      <dgm:prSet/>
      <dgm:spPr/>
      <dgm:t>
        <a:bodyPr/>
        <a:lstStyle/>
        <a:p>
          <a:endParaRPr lang="en-CA" sz="1400">
            <a:latin typeface="Century Gothic" panose="020B0502020202020204" pitchFamily="34" charset="0"/>
            <a:cs typeface="Calibri" panose="020F0502020204030204" pitchFamily="34" charset="0"/>
          </a:endParaRPr>
        </a:p>
      </dgm:t>
    </dgm:pt>
    <dgm:pt modelId="{F3AD6B9D-5C2D-49E7-B8C5-C99CC9D0DE95}">
      <dgm:prSet phldrT="[Text]" custT="1"/>
      <dgm:spPr>
        <a:noFill/>
      </dgm:spPr>
      <dgm:t>
        <a:bodyPr/>
        <a:lstStyle/>
        <a:p>
          <a:r>
            <a:rPr lang="fr-CA" sz="1800" b="1">
              <a:solidFill>
                <a:schemeClr val="accent5">
                  <a:lumMod val="50000"/>
                </a:schemeClr>
              </a:solidFill>
              <a:latin typeface="Century Gothic"/>
              <a:cs typeface="Calibri"/>
            </a:rPr>
            <a:t>Contrats</a:t>
          </a:r>
        </a:p>
      </dgm:t>
    </dgm:pt>
    <dgm:pt modelId="{D0A6AB68-875B-4C6D-B666-F343B7DF64AC}" type="parTrans" cxnId="{80F9014D-6607-461D-9392-14848860535B}">
      <dgm:prSet/>
      <dgm:spPr/>
      <dgm:t>
        <a:bodyPr/>
        <a:lstStyle/>
        <a:p>
          <a:endParaRPr lang="en-CA" sz="1400">
            <a:latin typeface="Century Gothic" panose="020B0502020202020204" pitchFamily="34" charset="0"/>
            <a:cs typeface="Calibri" panose="020F0502020204030204" pitchFamily="34" charset="0"/>
          </a:endParaRPr>
        </a:p>
      </dgm:t>
    </dgm:pt>
    <dgm:pt modelId="{035F127D-7C32-4ACE-B59A-DCEEE2828D46}" type="sibTrans" cxnId="{80F9014D-6607-461D-9392-14848860535B}">
      <dgm:prSet/>
      <dgm:spPr/>
      <dgm:t>
        <a:bodyPr/>
        <a:lstStyle/>
        <a:p>
          <a:endParaRPr lang="en-CA" sz="1400">
            <a:latin typeface="Century Gothic" panose="020B0502020202020204" pitchFamily="34" charset="0"/>
            <a:cs typeface="Calibri" panose="020F0502020204030204" pitchFamily="34" charset="0"/>
          </a:endParaRPr>
        </a:p>
      </dgm:t>
    </dgm:pt>
    <dgm:pt modelId="{0F0F87DC-A6F1-45A5-82EA-1CD506901300}" type="pres">
      <dgm:prSet presAssocID="{C5E83D55-706D-4865-91AF-C6B73AF10673}" presName="rootNode" presStyleCnt="0">
        <dgm:presLayoutVars>
          <dgm:chMax/>
          <dgm:chPref/>
          <dgm:dir/>
          <dgm:animLvl val="lvl"/>
        </dgm:presLayoutVars>
      </dgm:prSet>
      <dgm:spPr/>
    </dgm:pt>
    <dgm:pt modelId="{31E34655-ACC2-47B7-8A84-539C009E799C}" type="pres">
      <dgm:prSet presAssocID="{D134BFA7-2939-404C-82DD-BB48391A1673}" presName="composite" presStyleCnt="0"/>
      <dgm:spPr/>
    </dgm:pt>
    <dgm:pt modelId="{9C07DBC5-82C6-4B8F-9493-D89BCFE62946}" type="pres">
      <dgm:prSet presAssocID="{D134BFA7-2939-404C-82DD-BB48391A1673}" presName="ParentText" presStyleLbl="node1" presStyleIdx="0" presStyleCnt="6" custScaleY="218647">
        <dgm:presLayoutVars>
          <dgm:chMax val="1"/>
          <dgm:chPref val="1"/>
          <dgm:bulletEnabled val="1"/>
        </dgm:presLayoutVars>
      </dgm:prSet>
      <dgm:spPr/>
    </dgm:pt>
    <dgm:pt modelId="{1E9EFA0F-E090-45A1-B351-DD6205CBA5C0}" type="pres">
      <dgm:prSet presAssocID="{D134BFA7-2939-404C-82DD-BB48391A1673}" presName="Image" presStyleLbl="bgImgPlace1" presStyleIdx="0" presStyleCnt="6"/>
      <dgm:spPr>
        <a:blipFill rotWithShape="1">
          <a:blip xmlns:r="http://schemas.openxmlformats.org/officeDocument/2006/relationships" r:embed="rId1">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4000" r="-4000"/>
          </a:stretch>
        </a:blipFill>
      </dgm:spPr>
    </dgm:pt>
    <dgm:pt modelId="{4C63E3EE-0D8A-44F4-8402-62476E3D565C}" type="pres">
      <dgm:prSet presAssocID="{D134BFA7-2939-404C-82DD-BB48391A1673}" presName="ChildText" presStyleLbl="fgAcc1" presStyleIdx="0" presStyleCnt="0">
        <dgm:presLayoutVars>
          <dgm:chMax val="0"/>
          <dgm:chPref val="0"/>
          <dgm:bulletEnabled val="1"/>
        </dgm:presLayoutVars>
      </dgm:prSet>
      <dgm:spPr/>
    </dgm:pt>
    <dgm:pt modelId="{F9C5C6E4-C658-47F6-BDB4-1539DA114904}" type="pres">
      <dgm:prSet presAssocID="{04865DF3-56BB-42BF-AD68-F9FC34A22163}" presName="sibTrans" presStyleCnt="0"/>
      <dgm:spPr/>
    </dgm:pt>
    <dgm:pt modelId="{7396CBE4-1F91-46BF-A843-97C84CCF969A}" type="pres">
      <dgm:prSet presAssocID="{3A232CA0-A02E-4CD2-994C-E8AC6FD31144}" presName="composite" presStyleCnt="0"/>
      <dgm:spPr/>
    </dgm:pt>
    <dgm:pt modelId="{5DE9D1BF-89A1-4EC0-B293-4ACA0B2C5457}" type="pres">
      <dgm:prSet presAssocID="{3A232CA0-A02E-4CD2-994C-E8AC6FD31144}" presName="ParentText" presStyleLbl="node1" presStyleIdx="1" presStyleCnt="6" custScaleY="227091">
        <dgm:presLayoutVars>
          <dgm:chMax val="1"/>
          <dgm:chPref val="1"/>
          <dgm:bulletEnabled val="1"/>
        </dgm:presLayoutVars>
      </dgm:prSet>
      <dgm:spPr/>
    </dgm:pt>
    <dgm:pt modelId="{0301C382-BDF7-4540-A4D0-67F42D2E5F0B}" type="pres">
      <dgm:prSet presAssocID="{3A232CA0-A02E-4CD2-994C-E8AC6FD31144}" presName="Image" presStyleLbl="bgImgPlace1" presStyleIdx="1" presStyleCnt="6"/>
      <dgm:spPr>
        <a:blipFill rotWithShape="1">
          <a:blip xmlns:r="http://schemas.openxmlformats.org/officeDocument/2006/relationships" r:embed="rId3">
            <a:duotone>
              <a:schemeClr val="bg2">
                <a:shade val="45000"/>
                <a:satMod val="135000"/>
              </a:schemeClr>
              <a:prstClr val="white"/>
            </a:duotone>
          </a:blip>
          <a:srcRect/>
          <a:stretch>
            <a:fillRect/>
          </a:stretch>
        </a:blipFill>
      </dgm:spPr>
    </dgm:pt>
    <dgm:pt modelId="{74519EA0-54D7-4C4C-8C49-CC20903BF3CE}" type="pres">
      <dgm:prSet presAssocID="{3A232CA0-A02E-4CD2-994C-E8AC6FD31144}" presName="ChildText" presStyleLbl="fgAcc1" presStyleIdx="0" presStyleCnt="0">
        <dgm:presLayoutVars>
          <dgm:chMax val="0"/>
          <dgm:chPref val="0"/>
          <dgm:bulletEnabled val="1"/>
        </dgm:presLayoutVars>
      </dgm:prSet>
      <dgm:spPr/>
    </dgm:pt>
    <dgm:pt modelId="{27ACF197-5029-4AEF-A20D-78CCDF6F3D35}" type="pres">
      <dgm:prSet presAssocID="{E499CBF0-CD0B-411B-9FC4-6AA1B5BCE3B7}" presName="sibTrans" presStyleCnt="0"/>
      <dgm:spPr/>
    </dgm:pt>
    <dgm:pt modelId="{AA9B6A94-DA98-4393-BB76-0A9629F3ED70}" type="pres">
      <dgm:prSet presAssocID="{F3AD6B9D-5C2D-49E7-B8C5-C99CC9D0DE95}" presName="composite" presStyleCnt="0"/>
      <dgm:spPr/>
    </dgm:pt>
    <dgm:pt modelId="{8093129B-CE7C-46DB-88F2-1427EEF8AC4B}" type="pres">
      <dgm:prSet presAssocID="{F3AD6B9D-5C2D-49E7-B8C5-C99CC9D0DE95}" presName="ParentText" presStyleLbl="node1" presStyleIdx="2" presStyleCnt="6" custScaleY="218647">
        <dgm:presLayoutVars>
          <dgm:chMax val="1"/>
          <dgm:chPref val="1"/>
          <dgm:bulletEnabled val="1"/>
        </dgm:presLayoutVars>
      </dgm:prSet>
      <dgm:spPr/>
    </dgm:pt>
    <dgm:pt modelId="{61AB37DD-AD7B-4F28-A178-375A17F16E50}" type="pres">
      <dgm:prSet presAssocID="{F3AD6B9D-5C2D-49E7-B8C5-C99CC9D0DE95}" presName="Image" presStyleLbl="bgImgPlace1" presStyleIdx="2" presStyleCnt="6"/>
      <dgm:spPr>
        <a:blipFill rotWithShape="1">
          <a:blip xmlns:r="http://schemas.openxmlformats.org/officeDocument/2006/relationships" r:embed="rId4">
            <a:duotone>
              <a:schemeClr val="bg2">
                <a:shade val="45000"/>
                <a:satMod val="135000"/>
              </a:schemeClr>
              <a:prstClr val="white"/>
            </a:duotone>
          </a:blip>
          <a:srcRect/>
          <a:stretch>
            <a:fillRect/>
          </a:stretch>
        </a:blipFill>
      </dgm:spPr>
    </dgm:pt>
    <dgm:pt modelId="{1CF0D694-2B00-4869-B657-65C0FC6D72B2}" type="pres">
      <dgm:prSet presAssocID="{F3AD6B9D-5C2D-49E7-B8C5-C99CC9D0DE95}" presName="ChildText" presStyleLbl="fgAcc1" presStyleIdx="0" presStyleCnt="0">
        <dgm:presLayoutVars>
          <dgm:chMax val="0"/>
          <dgm:chPref val="0"/>
          <dgm:bulletEnabled val="1"/>
        </dgm:presLayoutVars>
      </dgm:prSet>
      <dgm:spPr/>
    </dgm:pt>
    <dgm:pt modelId="{E62A4107-F254-4864-A111-BEDC99818BE9}" type="pres">
      <dgm:prSet presAssocID="{035F127D-7C32-4ACE-B59A-DCEEE2828D46}" presName="sibTrans" presStyleCnt="0"/>
      <dgm:spPr/>
    </dgm:pt>
    <dgm:pt modelId="{CC9E0C8B-6332-4D0C-A6DA-5617F3DDCD5E}" type="pres">
      <dgm:prSet presAssocID="{00E9DD0F-BEF2-4C25-AB49-30D8ABD50667}" presName="composite" presStyleCnt="0"/>
      <dgm:spPr/>
    </dgm:pt>
    <dgm:pt modelId="{447D3129-49DD-45CB-BD2A-7B6E9FBF307E}" type="pres">
      <dgm:prSet presAssocID="{00E9DD0F-BEF2-4C25-AB49-30D8ABD50667}" presName="ParentText" presStyleLbl="node1" presStyleIdx="3" presStyleCnt="6" custScaleX="117862" custScaleY="202607">
        <dgm:presLayoutVars>
          <dgm:chMax val="1"/>
          <dgm:chPref val="1"/>
          <dgm:bulletEnabled val="1"/>
        </dgm:presLayoutVars>
      </dgm:prSet>
      <dgm:spPr/>
    </dgm:pt>
    <dgm:pt modelId="{80FD4893-CCBE-4C0A-A0C0-760B8D036128}" type="pres">
      <dgm:prSet presAssocID="{00E9DD0F-BEF2-4C25-AB49-30D8ABD50667}" presName="Image" presStyleLbl="bgImgPlace1" presStyleIdx="3" presStyleCnt="6"/>
      <dgm:spPr>
        <a:blipFill rotWithShape="1">
          <a:blip xmlns:r="http://schemas.openxmlformats.org/officeDocument/2006/relationships" r:embed="rId5">
            <a:duotone>
              <a:schemeClr val="bg2">
                <a:shade val="45000"/>
                <a:satMod val="135000"/>
              </a:schemeClr>
              <a:prstClr val="white"/>
            </a:duotone>
          </a:blip>
          <a:srcRect/>
          <a:stretch>
            <a:fillRect l="-16000" r="-16000"/>
          </a:stretch>
        </a:blipFill>
      </dgm:spPr>
    </dgm:pt>
    <dgm:pt modelId="{194041B2-EE24-4055-BB06-E7C8FED14771}" type="pres">
      <dgm:prSet presAssocID="{00E9DD0F-BEF2-4C25-AB49-30D8ABD50667}" presName="ChildText" presStyleLbl="fgAcc1" presStyleIdx="0" presStyleCnt="0">
        <dgm:presLayoutVars>
          <dgm:chMax val="0"/>
          <dgm:chPref val="0"/>
          <dgm:bulletEnabled val="1"/>
        </dgm:presLayoutVars>
      </dgm:prSet>
      <dgm:spPr/>
    </dgm:pt>
    <dgm:pt modelId="{F1DFAE19-577E-4A21-9E07-1046A18B21AD}" type="pres">
      <dgm:prSet presAssocID="{AE646BAB-2A38-439A-8CBC-7EBE1F191068}" presName="sibTrans" presStyleCnt="0"/>
      <dgm:spPr/>
    </dgm:pt>
    <dgm:pt modelId="{003C56AA-E480-4483-8208-54C77EDDDDB8}" type="pres">
      <dgm:prSet presAssocID="{1CE02703-0F99-4B89-B1EC-86EFAA6B0786}" presName="composite" presStyleCnt="0"/>
      <dgm:spPr/>
    </dgm:pt>
    <dgm:pt modelId="{4DAF1115-CBF8-4FB9-A889-80CC3F3D9843}" type="pres">
      <dgm:prSet presAssocID="{1CE02703-0F99-4B89-B1EC-86EFAA6B0786}" presName="ParentText" presStyleLbl="node1" presStyleIdx="4" presStyleCnt="6" custScaleY="208377">
        <dgm:presLayoutVars>
          <dgm:chMax val="1"/>
          <dgm:chPref val="1"/>
          <dgm:bulletEnabled val="1"/>
        </dgm:presLayoutVars>
      </dgm:prSet>
      <dgm:spPr/>
    </dgm:pt>
    <dgm:pt modelId="{0BE7F2CE-4FE6-46BE-9920-2ACA2D7AD7D9}" type="pres">
      <dgm:prSet presAssocID="{1CE02703-0F99-4B89-B1EC-86EFAA6B0786}" presName="Image" presStyleLbl="bgImgPlace1" presStyleIdx="4" presStyleCnt="6"/>
      <dgm:spPr>
        <a:blipFill rotWithShape="1">
          <a:blip xmlns:r="http://schemas.openxmlformats.org/officeDocument/2006/relationships" r:embed="rId6"/>
          <a:srcRect/>
          <a:stretch>
            <a:fillRect l="-7000" r="-7000"/>
          </a:stretch>
        </a:blipFill>
      </dgm:spPr>
    </dgm:pt>
    <dgm:pt modelId="{383DF750-D3EF-4419-AFC8-72DC161914DA}" type="pres">
      <dgm:prSet presAssocID="{1CE02703-0F99-4B89-B1EC-86EFAA6B0786}" presName="ChildText" presStyleLbl="fgAcc1" presStyleIdx="0" presStyleCnt="0">
        <dgm:presLayoutVars>
          <dgm:chMax val="0"/>
          <dgm:chPref val="0"/>
          <dgm:bulletEnabled val="1"/>
        </dgm:presLayoutVars>
      </dgm:prSet>
      <dgm:spPr/>
    </dgm:pt>
    <dgm:pt modelId="{ED49DD47-922B-4750-B984-4157945DF88D}" type="pres">
      <dgm:prSet presAssocID="{2AC8D7A0-B690-4E7C-826A-2870C6A234F4}" presName="sibTrans" presStyleCnt="0"/>
      <dgm:spPr/>
    </dgm:pt>
    <dgm:pt modelId="{5DED849B-E384-486E-BA54-8209944E8257}" type="pres">
      <dgm:prSet presAssocID="{C9FEFAC3-A957-4D0E-9AF0-5A8FA2402F2C}" presName="composite" presStyleCnt="0"/>
      <dgm:spPr/>
    </dgm:pt>
    <dgm:pt modelId="{CDBB9B64-BABF-4FF7-B047-967DFDA244F2}" type="pres">
      <dgm:prSet presAssocID="{C9FEFAC3-A957-4D0E-9AF0-5A8FA2402F2C}" presName="ParentText" presStyleLbl="node1" presStyleIdx="5" presStyleCnt="6" custScaleY="183945">
        <dgm:presLayoutVars>
          <dgm:chMax val="1"/>
          <dgm:chPref val="1"/>
          <dgm:bulletEnabled val="1"/>
        </dgm:presLayoutVars>
      </dgm:prSet>
      <dgm:spPr/>
    </dgm:pt>
    <dgm:pt modelId="{C1B2359E-BD5E-40E7-8B4C-E4447651507F}" type="pres">
      <dgm:prSet presAssocID="{C9FEFAC3-A957-4D0E-9AF0-5A8FA2402F2C}" presName="Image" presStyleLbl="bgImgPlace1" presStyleIdx="5" presStyleCnt="6"/>
      <dgm:spPr>
        <a:blipFill rotWithShape="1">
          <a:blip xmlns:r="http://schemas.openxmlformats.org/officeDocument/2006/relationships" r:embed="rId7"/>
          <a:srcRect/>
          <a:stretch>
            <a:fillRect l="-7000" r="-7000"/>
          </a:stretch>
        </a:blipFill>
      </dgm:spPr>
    </dgm:pt>
    <dgm:pt modelId="{71959704-0FEC-44B8-82B4-BE6A5CDB5213}" type="pres">
      <dgm:prSet presAssocID="{C9FEFAC3-A957-4D0E-9AF0-5A8FA2402F2C}" presName="ChildText" presStyleLbl="fgAcc1" presStyleIdx="0" presStyleCnt="0">
        <dgm:presLayoutVars>
          <dgm:chMax val="0"/>
          <dgm:chPref val="0"/>
          <dgm:bulletEnabled val="1"/>
        </dgm:presLayoutVars>
      </dgm:prSet>
      <dgm:spPr/>
    </dgm:pt>
  </dgm:ptLst>
  <dgm:cxnLst>
    <dgm:cxn modelId="{9377D223-345B-4FB2-BFBD-67894370CBC2}" type="presOf" srcId="{F3AD6B9D-5C2D-49E7-B8C5-C99CC9D0DE95}" destId="{8093129B-CE7C-46DB-88F2-1427EEF8AC4B}" srcOrd="0" destOrd="0" presId="urn:microsoft.com/office/officeart/2008/layout/TitledPictureBlocks"/>
    <dgm:cxn modelId="{28772E39-9474-4FCC-B5BE-8956FFFDBCAE}" type="presOf" srcId="{C9FEFAC3-A957-4D0E-9AF0-5A8FA2402F2C}" destId="{CDBB9B64-BABF-4FF7-B047-967DFDA244F2}" srcOrd="0" destOrd="0" presId="urn:microsoft.com/office/officeart/2008/layout/TitledPictureBlocks"/>
    <dgm:cxn modelId="{AE27CA5B-A20A-4EFD-89F0-21F01F60C064}" type="presOf" srcId="{3A232CA0-A02E-4CD2-994C-E8AC6FD31144}" destId="{5DE9D1BF-89A1-4EC0-B293-4ACA0B2C5457}" srcOrd="0" destOrd="0" presId="urn:microsoft.com/office/officeart/2008/layout/TitledPictureBlocks"/>
    <dgm:cxn modelId="{2C6F755C-6B41-4528-8088-7882132FA6EF}" type="presOf" srcId="{D134BFA7-2939-404C-82DD-BB48391A1673}" destId="{9C07DBC5-82C6-4B8F-9493-D89BCFE62946}" srcOrd="0" destOrd="0" presId="urn:microsoft.com/office/officeart/2008/layout/TitledPictureBlocks"/>
    <dgm:cxn modelId="{DC0C2443-13D8-405E-9C41-F223F1EA749A}" type="presOf" srcId="{1CE02703-0F99-4B89-B1EC-86EFAA6B0786}" destId="{4DAF1115-CBF8-4FB9-A889-80CC3F3D9843}" srcOrd="0" destOrd="0" presId="urn:microsoft.com/office/officeart/2008/layout/TitledPictureBlocks"/>
    <dgm:cxn modelId="{80F9014D-6607-461D-9392-14848860535B}" srcId="{C5E83D55-706D-4865-91AF-C6B73AF10673}" destId="{F3AD6B9D-5C2D-49E7-B8C5-C99CC9D0DE95}" srcOrd="2" destOrd="0" parTransId="{D0A6AB68-875B-4C6D-B666-F343B7DF64AC}" sibTransId="{035F127D-7C32-4ACE-B59A-DCEEE2828D46}"/>
    <dgm:cxn modelId="{4E5DBC56-5591-4C95-AF8E-AE13120D6E84}" srcId="{C5E83D55-706D-4865-91AF-C6B73AF10673}" destId="{D134BFA7-2939-404C-82DD-BB48391A1673}" srcOrd="0" destOrd="0" parTransId="{98364B56-4CAF-4BF9-8B6E-8A2B909B6500}" sibTransId="{04865DF3-56BB-42BF-AD68-F9FC34A22163}"/>
    <dgm:cxn modelId="{861E9C7D-BBA2-44D6-A00E-FA74C6D5684B}" type="presOf" srcId="{C5E83D55-706D-4865-91AF-C6B73AF10673}" destId="{0F0F87DC-A6F1-45A5-82EA-1CD506901300}" srcOrd="0" destOrd="0" presId="urn:microsoft.com/office/officeart/2008/layout/TitledPictureBlocks"/>
    <dgm:cxn modelId="{6AF2F882-80E1-471B-B454-F7A6DBDEA7BD}" srcId="{C5E83D55-706D-4865-91AF-C6B73AF10673}" destId="{3A232CA0-A02E-4CD2-994C-E8AC6FD31144}" srcOrd="1" destOrd="0" parTransId="{AD8B555A-C4DA-4561-B69B-0129BF8ADA4A}" sibTransId="{E499CBF0-CD0B-411B-9FC4-6AA1B5BCE3B7}"/>
    <dgm:cxn modelId="{C4F82485-17F2-466D-985E-933F3A9E0B69}" srcId="{C5E83D55-706D-4865-91AF-C6B73AF10673}" destId="{C9FEFAC3-A957-4D0E-9AF0-5A8FA2402F2C}" srcOrd="5" destOrd="0" parTransId="{852FB5AD-AD96-4344-A48E-25240C35EF22}" sibTransId="{8359D93F-CF36-4603-A3EA-FCD613AFF5C8}"/>
    <dgm:cxn modelId="{5FD63191-DF1A-4B41-9E90-189410293107}" srcId="{C5E83D55-706D-4865-91AF-C6B73AF10673}" destId="{00E9DD0F-BEF2-4C25-AB49-30D8ABD50667}" srcOrd="3" destOrd="0" parTransId="{5AFEF399-3249-4202-A00C-263A5B6017F9}" sibTransId="{AE646BAB-2A38-439A-8CBC-7EBE1F191068}"/>
    <dgm:cxn modelId="{981FEDA3-22A3-4B8F-A5B0-32FAD3A64E58}" srcId="{C5E83D55-706D-4865-91AF-C6B73AF10673}" destId="{1CE02703-0F99-4B89-B1EC-86EFAA6B0786}" srcOrd="4" destOrd="0" parTransId="{CC54D752-D0DE-4727-B0D5-E4DB395E769A}" sibTransId="{2AC8D7A0-B690-4E7C-826A-2870C6A234F4}"/>
    <dgm:cxn modelId="{215F29F0-F303-4A7D-A551-70AF10734D43}" type="presOf" srcId="{00E9DD0F-BEF2-4C25-AB49-30D8ABD50667}" destId="{447D3129-49DD-45CB-BD2A-7B6E9FBF307E}" srcOrd="0" destOrd="0" presId="urn:microsoft.com/office/officeart/2008/layout/TitledPictureBlocks"/>
    <dgm:cxn modelId="{02B37C01-84DC-456A-A9A2-E091E28A2142}" type="presParOf" srcId="{0F0F87DC-A6F1-45A5-82EA-1CD506901300}" destId="{31E34655-ACC2-47B7-8A84-539C009E799C}" srcOrd="0" destOrd="0" presId="urn:microsoft.com/office/officeart/2008/layout/TitledPictureBlocks"/>
    <dgm:cxn modelId="{BE7F8FD6-0892-4F4C-9144-BF606E6D7F6C}" type="presParOf" srcId="{31E34655-ACC2-47B7-8A84-539C009E799C}" destId="{9C07DBC5-82C6-4B8F-9493-D89BCFE62946}" srcOrd="0" destOrd="0" presId="urn:microsoft.com/office/officeart/2008/layout/TitledPictureBlocks"/>
    <dgm:cxn modelId="{DD7F95AA-42C1-426E-8CA9-5D9B444CC2F5}" type="presParOf" srcId="{31E34655-ACC2-47B7-8A84-539C009E799C}" destId="{1E9EFA0F-E090-45A1-B351-DD6205CBA5C0}" srcOrd="1" destOrd="0" presId="urn:microsoft.com/office/officeart/2008/layout/TitledPictureBlocks"/>
    <dgm:cxn modelId="{352F3B01-E14A-4C08-BCF9-EC415E850DEC}" type="presParOf" srcId="{31E34655-ACC2-47B7-8A84-539C009E799C}" destId="{4C63E3EE-0D8A-44F4-8402-62476E3D565C}" srcOrd="2" destOrd="0" presId="urn:microsoft.com/office/officeart/2008/layout/TitledPictureBlocks"/>
    <dgm:cxn modelId="{15DD7CED-99A2-415E-86EA-B4608B2D6A76}" type="presParOf" srcId="{0F0F87DC-A6F1-45A5-82EA-1CD506901300}" destId="{F9C5C6E4-C658-47F6-BDB4-1539DA114904}" srcOrd="1" destOrd="0" presId="urn:microsoft.com/office/officeart/2008/layout/TitledPictureBlocks"/>
    <dgm:cxn modelId="{2EC6DF1D-A9B8-4D68-9442-5AECC851B96A}" type="presParOf" srcId="{0F0F87DC-A6F1-45A5-82EA-1CD506901300}" destId="{7396CBE4-1F91-46BF-A843-97C84CCF969A}" srcOrd="2" destOrd="0" presId="urn:microsoft.com/office/officeart/2008/layout/TitledPictureBlocks"/>
    <dgm:cxn modelId="{4CEB7392-99BC-48E4-B976-9245605F3F55}" type="presParOf" srcId="{7396CBE4-1F91-46BF-A843-97C84CCF969A}" destId="{5DE9D1BF-89A1-4EC0-B293-4ACA0B2C5457}" srcOrd="0" destOrd="0" presId="urn:microsoft.com/office/officeart/2008/layout/TitledPictureBlocks"/>
    <dgm:cxn modelId="{1E2CDC5A-7B65-46A7-994B-7A0435D5C9EA}" type="presParOf" srcId="{7396CBE4-1F91-46BF-A843-97C84CCF969A}" destId="{0301C382-BDF7-4540-A4D0-67F42D2E5F0B}" srcOrd="1" destOrd="0" presId="urn:microsoft.com/office/officeart/2008/layout/TitledPictureBlocks"/>
    <dgm:cxn modelId="{8ACF55F0-767A-486B-B9A5-D3A2C271CDDD}" type="presParOf" srcId="{7396CBE4-1F91-46BF-A843-97C84CCF969A}" destId="{74519EA0-54D7-4C4C-8C49-CC20903BF3CE}" srcOrd="2" destOrd="0" presId="urn:microsoft.com/office/officeart/2008/layout/TitledPictureBlocks"/>
    <dgm:cxn modelId="{337C0B99-762E-420C-B565-E41D34DA1399}" type="presParOf" srcId="{0F0F87DC-A6F1-45A5-82EA-1CD506901300}" destId="{27ACF197-5029-4AEF-A20D-78CCDF6F3D35}" srcOrd="3" destOrd="0" presId="urn:microsoft.com/office/officeart/2008/layout/TitledPictureBlocks"/>
    <dgm:cxn modelId="{AE49F1FE-6DC2-4A3F-B601-749F1C882A04}" type="presParOf" srcId="{0F0F87DC-A6F1-45A5-82EA-1CD506901300}" destId="{AA9B6A94-DA98-4393-BB76-0A9629F3ED70}" srcOrd="4" destOrd="0" presId="urn:microsoft.com/office/officeart/2008/layout/TitledPictureBlocks"/>
    <dgm:cxn modelId="{BE4742B0-C496-4C07-AFE3-642D6B6BD207}" type="presParOf" srcId="{AA9B6A94-DA98-4393-BB76-0A9629F3ED70}" destId="{8093129B-CE7C-46DB-88F2-1427EEF8AC4B}" srcOrd="0" destOrd="0" presId="urn:microsoft.com/office/officeart/2008/layout/TitledPictureBlocks"/>
    <dgm:cxn modelId="{8849F8B3-15AC-444E-B223-D6BBC7C8D525}" type="presParOf" srcId="{AA9B6A94-DA98-4393-BB76-0A9629F3ED70}" destId="{61AB37DD-AD7B-4F28-A178-375A17F16E50}" srcOrd="1" destOrd="0" presId="urn:microsoft.com/office/officeart/2008/layout/TitledPictureBlocks"/>
    <dgm:cxn modelId="{298540F7-CD1D-48E0-8392-76FAD1C4E866}" type="presParOf" srcId="{AA9B6A94-DA98-4393-BB76-0A9629F3ED70}" destId="{1CF0D694-2B00-4869-B657-65C0FC6D72B2}" srcOrd="2" destOrd="0" presId="urn:microsoft.com/office/officeart/2008/layout/TitledPictureBlocks"/>
    <dgm:cxn modelId="{909F13F1-EB94-40CD-BBAA-5FE248F90799}" type="presParOf" srcId="{0F0F87DC-A6F1-45A5-82EA-1CD506901300}" destId="{E62A4107-F254-4864-A111-BEDC99818BE9}" srcOrd="5" destOrd="0" presId="urn:microsoft.com/office/officeart/2008/layout/TitledPictureBlocks"/>
    <dgm:cxn modelId="{5846A038-9F90-49CA-A13C-22EDEDBFE9C0}" type="presParOf" srcId="{0F0F87DC-A6F1-45A5-82EA-1CD506901300}" destId="{CC9E0C8B-6332-4D0C-A6DA-5617F3DDCD5E}" srcOrd="6" destOrd="0" presId="urn:microsoft.com/office/officeart/2008/layout/TitledPictureBlocks"/>
    <dgm:cxn modelId="{545071C1-DF4C-445F-91F4-A9F78BFC9A6C}" type="presParOf" srcId="{CC9E0C8B-6332-4D0C-A6DA-5617F3DDCD5E}" destId="{447D3129-49DD-45CB-BD2A-7B6E9FBF307E}" srcOrd="0" destOrd="0" presId="urn:microsoft.com/office/officeart/2008/layout/TitledPictureBlocks"/>
    <dgm:cxn modelId="{B2FB6C68-62B8-43BD-B83B-ECB231662F04}" type="presParOf" srcId="{CC9E0C8B-6332-4D0C-A6DA-5617F3DDCD5E}" destId="{80FD4893-CCBE-4C0A-A0C0-760B8D036128}" srcOrd="1" destOrd="0" presId="urn:microsoft.com/office/officeart/2008/layout/TitledPictureBlocks"/>
    <dgm:cxn modelId="{F47F8435-8798-4ADF-88F6-55765E5F061A}" type="presParOf" srcId="{CC9E0C8B-6332-4D0C-A6DA-5617F3DDCD5E}" destId="{194041B2-EE24-4055-BB06-E7C8FED14771}" srcOrd="2" destOrd="0" presId="urn:microsoft.com/office/officeart/2008/layout/TitledPictureBlocks"/>
    <dgm:cxn modelId="{F14EAEAC-D249-4522-B986-758273FC743D}" type="presParOf" srcId="{0F0F87DC-A6F1-45A5-82EA-1CD506901300}" destId="{F1DFAE19-577E-4A21-9E07-1046A18B21AD}" srcOrd="7" destOrd="0" presId="urn:microsoft.com/office/officeart/2008/layout/TitledPictureBlocks"/>
    <dgm:cxn modelId="{56850C95-7631-4334-8E0B-23F3CD2C3FA8}" type="presParOf" srcId="{0F0F87DC-A6F1-45A5-82EA-1CD506901300}" destId="{003C56AA-E480-4483-8208-54C77EDDDDB8}" srcOrd="8" destOrd="0" presId="urn:microsoft.com/office/officeart/2008/layout/TitledPictureBlocks"/>
    <dgm:cxn modelId="{BD4B7DE4-55E0-4993-9BBA-A8D08B9E3D60}" type="presParOf" srcId="{003C56AA-E480-4483-8208-54C77EDDDDB8}" destId="{4DAF1115-CBF8-4FB9-A889-80CC3F3D9843}" srcOrd="0" destOrd="0" presId="urn:microsoft.com/office/officeart/2008/layout/TitledPictureBlocks"/>
    <dgm:cxn modelId="{EC0A0928-B220-4E30-9BB7-E2C52232DFB8}" type="presParOf" srcId="{003C56AA-E480-4483-8208-54C77EDDDDB8}" destId="{0BE7F2CE-4FE6-46BE-9920-2ACA2D7AD7D9}" srcOrd="1" destOrd="0" presId="urn:microsoft.com/office/officeart/2008/layout/TitledPictureBlocks"/>
    <dgm:cxn modelId="{A7FD0BD1-3E55-450B-B310-748C5334B293}" type="presParOf" srcId="{003C56AA-E480-4483-8208-54C77EDDDDB8}" destId="{383DF750-D3EF-4419-AFC8-72DC161914DA}" srcOrd="2" destOrd="0" presId="urn:microsoft.com/office/officeart/2008/layout/TitledPictureBlocks"/>
    <dgm:cxn modelId="{E84665A8-9C69-43A5-BFA9-95AB63A73BE8}" type="presParOf" srcId="{0F0F87DC-A6F1-45A5-82EA-1CD506901300}" destId="{ED49DD47-922B-4750-B984-4157945DF88D}" srcOrd="9" destOrd="0" presId="urn:microsoft.com/office/officeart/2008/layout/TitledPictureBlocks"/>
    <dgm:cxn modelId="{4322E629-3C40-44CB-A62F-1A6A884F11FA}" type="presParOf" srcId="{0F0F87DC-A6F1-45A5-82EA-1CD506901300}" destId="{5DED849B-E384-486E-BA54-8209944E8257}" srcOrd="10" destOrd="0" presId="urn:microsoft.com/office/officeart/2008/layout/TitledPictureBlocks"/>
    <dgm:cxn modelId="{A8C3D18F-F84A-4841-930B-93B76C03C7F1}" type="presParOf" srcId="{5DED849B-E384-486E-BA54-8209944E8257}" destId="{CDBB9B64-BABF-4FF7-B047-967DFDA244F2}" srcOrd="0" destOrd="0" presId="urn:microsoft.com/office/officeart/2008/layout/TitledPictureBlocks"/>
    <dgm:cxn modelId="{F863D9B3-6C41-4806-AC3B-27237BCDE3F2}" type="presParOf" srcId="{5DED849B-E384-486E-BA54-8209944E8257}" destId="{C1B2359E-BD5E-40E7-8B4C-E4447651507F}" srcOrd="1" destOrd="0" presId="urn:microsoft.com/office/officeart/2008/layout/TitledPictureBlocks"/>
    <dgm:cxn modelId="{374FF9B4-F307-40EF-89D5-C118AA31631C}" type="presParOf" srcId="{5DED849B-E384-486E-BA54-8209944E8257}" destId="{71959704-0FEC-44B8-82B4-BE6A5CDB5213}" srcOrd="2" destOrd="0" presId="urn:microsoft.com/office/officeart/2008/layout/Titled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78441D-9C14-4C92-B819-9AD2D6BD6FD9}"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CA"/>
        </a:p>
      </dgm:t>
    </dgm:pt>
    <dgm:pt modelId="{A249891E-F9C6-4C39-8975-C67A87DE7AD6}">
      <dgm:prSet phldrT="[Text]"/>
      <dgm:spPr>
        <a:ln>
          <a:noFill/>
        </a:ln>
      </dgm:spPr>
      <dgm:t>
        <a:bodyPr/>
        <a:lstStyle/>
        <a:p>
          <a:r>
            <a:rPr lang="fr-CA"/>
            <a:t>Section nationale de la SST</a:t>
          </a:r>
        </a:p>
      </dgm:t>
    </dgm:pt>
    <dgm:pt modelId="{3379B318-17F2-4AC1-81ED-919200145A4D}" type="parTrans" cxnId="{A2C52AF0-C005-49FA-9116-E06B20D53B80}">
      <dgm:prSet/>
      <dgm:spPr/>
      <dgm:t>
        <a:bodyPr/>
        <a:lstStyle/>
        <a:p>
          <a:endParaRPr lang="en-CA"/>
        </a:p>
      </dgm:t>
    </dgm:pt>
    <dgm:pt modelId="{A6E8D4EB-CE9C-4F94-9F7B-D6DEC61BE02A}" type="sibTrans" cxnId="{A2C52AF0-C005-49FA-9116-E06B20D53B80}">
      <dgm:prSet/>
      <dgm:spPr/>
      <dgm:t>
        <a:bodyPr/>
        <a:lstStyle/>
        <a:p>
          <a:endParaRPr lang="en-CA"/>
        </a:p>
      </dgm:t>
    </dgm:pt>
    <dgm:pt modelId="{E49D1D31-B9EA-431C-869B-98232C51EFA0}">
      <dgm:prSet phldrT="[Text]"/>
      <dgm:spPr>
        <a:ln>
          <a:noFill/>
        </a:ln>
      </dgm:spPr>
      <dgm:t>
        <a:bodyPr/>
        <a:lstStyle/>
        <a:p>
          <a:r>
            <a:rPr lang="fr-CA"/>
            <a:t>Comité national d’orientation de santé et de sécurité</a:t>
          </a:r>
        </a:p>
      </dgm:t>
    </dgm:pt>
    <dgm:pt modelId="{C8122746-98EB-4663-B9D9-128C1D885EB1}" type="parTrans" cxnId="{AECA08C8-0707-4635-BFE0-F9ABFB23340E}">
      <dgm:prSet/>
      <dgm:spPr/>
      <dgm:t>
        <a:bodyPr/>
        <a:lstStyle/>
        <a:p>
          <a:endParaRPr lang="en-CA"/>
        </a:p>
      </dgm:t>
    </dgm:pt>
    <dgm:pt modelId="{464B8E5A-BFE3-4E21-A054-38E90786444F}" type="sibTrans" cxnId="{AECA08C8-0707-4635-BFE0-F9ABFB23340E}">
      <dgm:prSet/>
      <dgm:spPr/>
      <dgm:t>
        <a:bodyPr/>
        <a:lstStyle/>
        <a:p>
          <a:endParaRPr lang="en-CA"/>
        </a:p>
      </dgm:t>
    </dgm:pt>
    <dgm:pt modelId="{60674C3C-705A-44F4-983E-994317DC3272}">
      <dgm:prSet/>
      <dgm:spPr>
        <a:solidFill>
          <a:srgbClr val="FFE9C9">
            <a:alpha val="90000"/>
          </a:srgbClr>
        </a:solidFill>
      </dgm:spPr>
      <dgm:t>
        <a:bodyPr/>
        <a:lstStyle/>
        <a:p>
          <a:r>
            <a:rPr lang="fr-CA"/>
            <a:t>Élaboration des politiques</a:t>
          </a:r>
        </a:p>
      </dgm:t>
    </dgm:pt>
    <dgm:pt modelId="{C468E8E4-F94D-4059-83C8-30A177F60D12}" type="parTrans" cxnId="{0CB0EA22-91DB-4CDE-B21B-B0C6DE48A396}">
      <dgm:prSet/>
      <dgm:spPr/>
      <dgm:t>
        <a:bodyPr/>
        <a:lstStyle/>
        <a:p>
          <a:endParaRPr lang="en-CA"/>
        </a:p>
      </dgm:t>
    </dgm:pt>
    <dgm:pt modelId="{6ED26B62-03AF-46C2-85F9-435672D2AA66}" type="sibTrans" cxnId="{0CB0EA22-91DB-4CDE-B21B-B0C6DE48A396}">
      <dgm:prSet/>
      <dgm:spPr/>
      <dgm:t>
        <a:bodyPr/>
        <a:lstStyle/>
        <a:p>
          <a:endParaRPr lang="en-CA"/>
        </a:p>
      </dgm:t>
    </dgm:pt>
    <dgm:pt modelId="{1575F80B-1C89-4F68-B1F3-5AADC56205E7}">
      <dgm:prSet/>
      <dgm:spPr>
        <a:solidFill>
          <a:srgbClr val="FFE9C9">
            <a:alpha val="90000"/>
          </a:srgbClr>
        </a:solidFill>
      </dgm:spPr>
      <dgm:t>
        <a:bodyPr/>
        <a:lstStyle/>
        <a:p>
          <a:pPr rtl="0"/>
          <a:r>
            <a:rPr lang="fr-CA"/>
            <a:t>Surveillance et établissement de rapports</a:t>
          </a:r>
          <a:r>
            <a:rPr lang="fr-CA">
              <a:latin typeface="Century Gothic"/>
            </a:rPr>
            <a:t> au niveau national</a:t>
          </a:r>
          <a:endParaRPr lang="fr-CA"/>
        </a:p>
      </dgm:t>
    </dgm:pt>
    <dgm:pt modelId="{9824DE9E-FB45-4122-A071-3FEAEF6EC240}" type="parTrans" cxnId="{2B732C58-8E30-4D64-9877-23EEC829791C}">
      <dgm:prSet/>
      <dgm:spPr/>
      <dgm:t>
        <a:bodyPr/>
        <a:lstStyle/>
        <a:p>
          <a:endParaRPr lang="en-CA"/>
        </a:p>
      </dgm:t>
    </dgm:pt>
    <dgm:pt modelId="{BDFC12AB-5DD4-47ED-A5F8-EF74FCC5F6C9}" type="sibTrans" cxnId="{2B732C58-8E30-4D64-9877-23EEC829791C}">
      <dgm:prSet/>
      <dgm:spPr/>
      <dgm:t>
        <a:bodyPr/>
        <a:lstStyle/>
        <a:p>
          <a:endParaRPr lang="en-CA"/>
        </a:p>
      </dgm:t>
    </dgm:pt>
    <dgm:pt modelId="{E66EF287-6D7C-4F12-8C48-D1C220419379}">
      <dgm:prSet/>
      <dgm:spPr>
        <a:solidFill>
          <a:srgbClr val="FFE9C9">
            <a:alpha val="90000"/>
          </a:srgbClr>
        </a:solidFill>
      </dgm:spPr>
      <dgm:t>
        <a:bodyPr/>
        <a:lstStyle/>
        <a:p>
          <a:r>
            <a:rPr lang="fr-CA"/>
            <a:t>Gérer CNOSS</a:t>
          </a:r>
        </a:p>
      </dgm:t>
    </dgm:pt>
    <dgm:pt modelId="{48585762-759A-4FAF-A7A6-8746A5160932}" type="parTrans" cxnId="{B9B07977-C7EC-43BF-86EB-015A8C473D4B}">
      <dgm:prSet/>
      <dgm:spPr/>
      <dgm:t>
        <a:bodyPr/>
        <a:lstStyle/>
        <a:p>
          <a:endParaRPr lang="en-CA"/>
        </a:p>
      </dgm:t>
    </dgm:pt>
    <dgm:pt modelId="{70C85C33-95B8-4ECA-8D8F-B1A975798EF2}" type="sibTrans" cxnId="{B9B07977-C7EC-43BF-86EB-015A8C473D4B}">
      <dgm:prSet/>
      <dgm:spPr/>
      <dgm:t>
        <a:bodyPr/>
        <a:lstStyle/>
        <a:p>
          <a:endParaRPr lang="en-CA"/>
        </a:p>
      </dgm:t>
    </dgm:pt>
    <dgm:pt modelId="{1F9152CF-952C-4C60-AB2A-DE52AF9536A2}">
      <dgm:prSet/>
      <dgm:spPr>
        <a:solidFill>
          <a:srgbClr val="FFE9C9">
            <a:alpha val="90000"/>
          </a:srgbClr>
        </a:solidFill>
      </dgm:spPr>
      <dgm:t>
        <a:bodyPr/>
        <a:lstStyle/>
        <a:p>
          <a:r>
            <a:rPr lang="fr-CA"/>
            <a:t>Forum de consultation pour les représentants des employeurs et des employés afin de se rencontrer, d’échanger de l’information, de discuter et d’examiner les enjeux nationaux en matière de SST au sein de l’ARC</a:t>
          </a:r>
        </a:p>
      </dgm:t>
    </dgm:pt>
    <dgm:pt modelId="{7101491A-05A5-4B81-A067-09D0442101CE}" type="parTrans" cxnId="{EC071CAD-A3BE-44AC-9AE2-70B19014C723}">
      <dgm:prSet/>
      <dgm:spPr/>
      <dgm:t>
        <a:bodyPr/>
        <a:lstStyle/>
        <a:p>
          <a:endParaRPr lang="en-CA"/>
        </a:p>
      </dgm:t>
    </dgm:pt>
    <dgm:pt modelId="{57399E5C-4E39-44EC-BA65-9040390D6435}" type="sibTrans" cxnId="{EC071CAD-A3BE-44AC-9AE2-70B19014C723}">
      <dgm:prSet/>
      <dgm:spPr/>
      <dgm:t>
        <a:bodyPr/>
        <a:lstStyle/>
        <a:p>
          <a:endParaRPr lang="en-CA"/>
        </a:p>
      </dgm:t>
    </dgm:pt>
    <dgm:pt modelId="{4D3208DB-7CA4-44BD-946F-3195C91DE45E}">
      <dgm:prSet/>
      <dgm:spPr>
        <a:ln>
          <a:noFill/>
        </a:ln>
      </dgm:spPr>
      <dgm:t>
        <a:bodyPr/>
        <a:lstStyle/>
        <a:p>
          <a:r>
            <a:rPr lang="fr-CA"/>
            <a:t>Agents de santé et de sécurité au travail</a:t>
          </a:r>
        </a:p>
      </dgm:t>
    </dgm:pt>
    <dgm:pt modelId="{7685F751-26EF-4F81-902B-8CA56A9D2C37}" type="parTrans" cxnId="{E0572C6E-9993-4967-82F2-17C856714EFA}">
      <dgm:prSet/>
      <dgm:spPr/>
      <dgm:t>
        <a:bodyPr/>
        <a:lstStyle/>
        <a:p>
          <a:endParaRPr lang="en-CA"/>
        </a:p>
      </dgm:t>
    </dgm:pt>
    <dgm:pt modelId="{9C063921-680C-4909-BB8F-C0208424DE6A}" type="sibTrans" cxnId="{E0572C6E-9993-4967-82F2-17C856714EFA}">
      <dgm:prSet/>
      <dgm:spPr/>
      <dgm:t>
        <a:bodyPr/>
        <a:lstStyle/>
        <a:p>
          <a:endParaRPr lang="en-CA"/>
        </a:p>
      </dgm:t>
    </dgm:pt>
    <dgm:pt modelId="{451D11F2-F0CD-44CA-ABCC-210D30F014F0}">
      <dgm:prSet/>
      <dgm:spPr>
        <a:solidFill>
          <a:srgbClr val="FFE9C9">
            <a:alpha val="90000"/>
          </a:srgbClr>
        </a:solidFill>
      </dgm:spPr>
      <dgm:t>
        <a:bodyPr/>
        <a:lstStyle/>
        <a:p>
          <a:r>
            <a:rPr lang="fr-CA"/>
            <a:t>Surveillance régionale et production de rapports sur les politiques et les initiatives de prévention en matière de SST</a:t>
          </a:r>
        </a:p>
      </dgm:t>
    </dgm:pt>
    <dgm:pt modelId="{4EFCFB33-6504-462D-8E9D-C5805D0C30D3}" type="parTrans" cxnId="{C458D5D5-E5A5-41B8-8E06-7EE8B1F682D5}">
      <dgm:prSet/>
      <dgm:spPr/>
      <dgm:t>
        <a:bodyPr/>
        <a:lstStyle/>
        <a:p>
          <a:endParaRPr lang="en-CA"/>
        </a:p>
      </dgm:t>
    </dgm:pt>
    <dgm:pt modelId="{FDFE20E4-50D3-48F5-B457-603D7F1AEA7B}" type="sibTrans" cxnId="{C458D5D5-E5A5-41B8-8E06-7EE8B1F682D5}">
      <dgm:prSet/>
      <dgm:spPr/>
      <dgm:t>
        <a:bodyPr/>
        <a:lstStyle/>
        <a:p>
          <a:endParaRPr lang="en-CA"/>
        </a:p>
      </dgm:t>
    </dgm:pt>
    <dgm:pt modelId="{F5D7A007-7370-4AD0-9C0F-3EB9A466F0E0}">
      <dgm:prSet/>
      <dgm:spPr>
        <a:solidFill>
          <a:srgbClr val="FFE9C9">
            <a:alpha val="90000"/>
          </a:srgbClr>
        </a:solidFill>
      </dgm:spPr>
      <dgm:t>
        <a:bodyPr/>
        <a:lstStyle/>
        <a:p>
          <a:r>
            <a:rPr lang="fr-CA"/>
            <a:t>Soutien des SSC et des TSR</a:t>
          </a:r>
        </a:p>
      </dgm:t>
    </dgm:pt>
    <dgm:pt modelId="{105788EE-3685-4446-AEB3-CF56495F0A95}" type="parTrans" cxnId="{DB1404F6-1386-423C-8D12-14823E5446CE}">
      <dgm:prSet/>
      <dgm:spPr/>
      <dgm:t>
        <a:bodyPr/>
        <a:lstStyle/>
        <a:p>
          <a:endParaRPr lang="en-CA"/>
        </a:p>
      </dgm:t>
    </dgm:pt>
    <dgm:pt modelId="{D91798E9-09EB-4B68-8CC4-53E8FFD48B61}" type="sibTrans" cxnId="{DB1404F6-1386-423C-8D12-14823E5446CE}">
      <dgm:prSet/>
      <dgm:spPr/>
      <dgm:t>
        <a:bodyPr/>
        <a:lstStyle/>
        <a:p>
          <a:endParaRPr lang="en-CA"/>
        </a:p>
      </dgm:t>
    </dgm:pt>
    <dgm:pt modelId="{EB050498-3B8B-4BB6-932C-B7851941FF5A}">
      <dgm:prSet/>
      <dgm:spPr>
        <a:ln>
          <a:noFill/>
        </a:ln>
      </dgm:spPr>
      <dgm:t>
        <a:bodyPr/>
        <a:lstStyle/>
        <a:p>
          <a:r>
            <a:rPr lang="fr-CA"/>
            <a:t>Comités de santé et de sécurité</a:t>
          </a:r>
        </a:p>
      </dgm:t>
    </dgm:pt>
    <dgm:pt modelId="{44342E2A-15D3-4D22-AAE7-4A1B22D079E4}" type="parTrans" cxnId="{BBE9B69F-8D82-406B-8D8B-0D1C4247DDCB}">
      <dgm:prSet/>
      <dgm:spPr/>
      <dgm:t>
        <a:bodyPr/>
        <a:lstStyle/>
        <a:p>
          <a:endParaRPr lang="en-CA"/>
        </a:p>
      </dgm:t>
    </dgm:pt>
    <dgm:pt modelId="{658234C5-2B75-449E-AB59-8294C12F1F88}" type="sibTrans" cxnId="{BBE9B69F-8D82-406B-8D8B-0D1C4247DDCB}">
      <dgm:prSet/>
      <dgm:spPr/>
      <dgm:t>
        <a:bodyPr/>
        <a:lstStyle/>
        <a:p>
          <a:endParaRPr lang="en-CA"/>
        </a:p>
      </dgm:t>
    </dgm:pt>
    <dgm:pt modelId="{7A11E262-EC90-482A-94C7-E99B434644FF}">
      <dgm:prSet/>
      <dgm:spPr>
        <a:solidFill>
          <a:srgbClr val="FFE9C9">
            <a:alpha val="90000"/>
          </a:srgbClr>
        </a:solidFill>
      </dgm:spPr>
      <dgm:t>
        <a:bodyPr/>
        <a:lstStyle/>
        <a:p>
          <a:pPr rtl="0"/>
          <a:r>
            <a:rPr lang="fr-CA">
              <a:latin typeface="Arial"/>
              <a:cs typeface="Arial"/>
            </a:rPr>
            <a:t>Forum de consultation pour les représentants des employeurs et des employés afin de se rencontrer, d’échanger de l’information, de discuter, d’examiner et de formuler des recommandations sur les questions locales de SST</a:t>
          </a:r>
        </a:p>
      </dgm:t>
    </dgm:pt>
    <dgm:pt modelId="{4EC7DAF3-FAF0-480D-99BA-D5E5DCE35C1A}" type="parTrans" cxnId="{BEE87265-2EF6-4EA0-AB50-150C1485D19B}">
      <dgm:prSet/>
      <dgm:spPr/>
      <dgm:t>
        <a:bodyPr/>
        <a:lstStyle/>
        <a:p>
          <a:endParaRPr lang="en-CA"/>
        </a:p>
      </dgm:t>
    </dgm:pt>
    <dgm:pt modelId="{2B0B5E9B-3CB2-4F6E-883C-7ABDA0A87D17}" type="sibTrans" cxnId="{BEE87265-2EF6-4EA0-AB50-150C1485D19B}">
      <dgm:prSet/>
      <dgm:spPr/>
      <dgm:t>
        <a:bodyPr/>
        <a:lstStyle/>
        <a:p>
          <a:endParaRPr lang="en-CA"/>
        </a:p>
      </dgm:t>
    </dgm:pt>
    <dgm:pt modelId="{97C6EB0D-02DF-431D-8094-9288127CCB32}">
      <dgm:prSet/>
      <dgm:spPr>
        <a:ln>
          <a:noFill/>
        </a:ln>
      </dgm:spPr>
      <dgm:t>
        <a:bodyPr/>
        <a:lstStyle/>
        <a:p>
          <a:r>
            <a:rPr lang="fr-CA"/>
            <a:t>Représentants en matière de santé et de sécurité</a:t>
          </a:r>
        </a:p>
      </dgm:t>
    </dgm:pt>
    <dgm:pt modelId="{CB2C68A6-88E9-473B-8B81-313B9116B30A}" type="parTrans" cxnId="{0128F68D-83CE-4B12-BD2F-345E467DB5E4}">
      <dgm:prSet/>
      <dgm:spPr/>
      <dgm:t>
        <a:bodyPr/>
        <a:lstStyle/>
        <a:p>
          <a:endParaRPr lang="en-CA"/>
        </a:p>
      </dgm:t>
    </dgm:pt>
    <dgm:pt modelId="{31DB1917-A5B9-421C-9D98-F8D42D4981FA}" type="sibTrans" cxnId="{0128F68D-83CE-4B12-BD2F-345E467DB5E4}">
      <dgm:prSet/>
      <dgm:spPr/>
      <dgm:t>
        <a:bodyPr/>
        <a:lstStyle/>
        <a:p>
          <a:endParaRPr lang="en-CA"/>
        </a:p>
      </dgm:t>
    </dgm:pt>
    <dgm:pt modelId="{7C009690-ACA7-44A2-AF63-BC81DFF20266}">
      <dgm:prSet/>
      <dgm:spPr>
        <a:solidFill>
          <a:srgbClr val="FFE9C9">
            <a:alpha val="90000"/>
          </a:srgbClr>
        </a:solidFill>
      </dgm:spPr>
      <dgm:t>
        <a:bodyPr/>
        <a:lstStyle/>
        <a:p>
          <a:r>
            <a:rPr lang="fr-CA"/>
            <a:t>Évaluer et prendre en compte les problèmes locaux de SST, faire des recommandations à la direction locale et communiquer les questions et les préoccupations en matière de SST aux employés</a:t>
          </a:r>
        </a:p>
      </dgm:t>
    </dgm:pt>
    <dgm:pt modelId="{1973627F-EAC8-4F80-9EB0-DD83DD5A2DA2}" type="parTrans" cxnId="{FB8CAF1B-FA62-4474-A771-B0C90D6ED20C}">
      <dgm:prSet/>
      <dgm:spPr/>
      <dgm:t>
        <a:bodyPr/>
        <a:lstStyle/>
        <a:p>
          <a:endParaRPr lang="en-CA"/>
        </a:p>
      </dgm:t>
    </dgm:pt>
    <dgm:pt modelId="{2FF56EF3-370A-4BD2-A4BD-E58F347718DE}" type="sibTrans" cxnId="{FB8CAF1B-FA62-4474-A771-B0C90D6ED20C}">
      <dgm:prSet/>
      <dgm:spPr/>
      <dgm:t>
        <a:bodyPr/>
        <a:lstStyle/>
        <a:p>
          <a:endParaRPr lang="en-CA"/>
        </a:p>
      </dgm:t>
    </dgm:pt>
    <dgm:pt modelId="{605B997E-E619-4466-B68B-9728C8A3C6FA}">
      <dgm:prSet/>
      <dgm:spPr>
        <a:solidFill>
          <a:srgbClr val="FFE9C9">
            <a:alpha val="90000"/>
          </a:srgbClr>
        </a:solidFill>
      </dgm:spPr>
      <dgm:t>
        <a:bodyPr/>
        <a:lstStyle/>
        <a:p>
          <a:r>
            <a:rPr lang="fr-CA"/>
            <a:t>Expertise régionale en SST</a:t>
          </a:r>
        </a:p>
      </dgm:t>
    </dgm:pt>
    <dgm:pt modelId="{3B71B442-FA69-43FE-90C8-C01DA6E2DC24}" type="parTrans" cxnId="{5B67E110-D348-4948-A1DE-31DB24D90F13}">
      <dgm:prSet/>
      <dgm:spPr/>
      <dgm:t>
        <a:bodyPr/>
        <a:lstStyle/>
        <a:p>
          <a:endParaRPr lang="en-CA"/>
        </a:p>
      </dgm:t>
    </dgm:pt>
    <dgm:pt modelId="{5EF6D348-E72B-4E31-9019-4F127A3CC1EF}" type="sibTrans" cxnId="{5B67E110-D348-4948-A1DE-31DB24D90F13}">
      <dgm:prSet/>
      <dgm:spPr/>
      <dgm:t>
        <a:bodyPr/>
        <a:lstStyle/>
        <a:p>
          <a:endParaRPr lang="en-CA"/>
        </a:p>
      </dgm:t>
    </dgm:pt>
    <dgm:pt modelId="{0822EAD1-BCCA-41F3-B5EA-87263E300703}" type="pres">
      <dgm:prSet presAssocID="{6078441D-9C14-4C92-B819-9AD2D6BD6FD9}" presName="Name0" presStyleCnt="0">
        <dgm:presLayoutVars>
          <dgm:dir/>
          <dgm:animLvl val="lvl"/>
          <dgm:resizeHandles val="exact"/>
        </dgm:presLayoutVars>
      </dgm:prSet>
      <dgm:spPr/>
    </dgm:pt>
    <dgm:pt modelId="{9F2E1410-AED6-4EFA-9BF6-14A6BADF17F4}" type="pres">
      <dgm:prSet presAssocID="{A249891E-F9C6-4C39-8975-C67A87DE7AD6}" presName="linNode" presStyleCnt="0"/>
      <dgm:spPr/>
    </dgm:pt>
    <dgm:pt modelId="{B9A2061D-0B04-413D-9009-43BB7E940A7C}" type="pres">
      <dgm:prSet presAssocID="{A249891E-F9C6-4C39-8975-C67A87DE7AD6}" presName="parentText" presStyleLbl="node1" presStyleIdx="0" presStyleCnt="5">
        <dgm:presLayoutVars>
          <dgm:chMax val="1"/>
          <dgm:bulletEnabled val="1"/>
        </dgm:presLayoutVars>
      </dgm:prSet>
      <dgm:spPr/>
    </dgm:pt>
    <dgm:pt modelId="{213599AE-A541-4A87-A481-6798820F22CC}" type="pres">
      <dgm:prSet presAssocID="{A249891E-F9C6-4C39-8975-C67A87DE7AD6}" presName="descendantText" presStyleLbl="alignAccFollowNode1" presStyleIdx="0" presStyleCnt="5">
        <dgm:presLayoutVars>
          <dgm:bulletEnabled val="1"/>
        </dgm:presLayoutVars>
      </dgm:prSet>
      <dgm:spPr/>
    </dgm:pt>
    <dgm:pt modelId="{8377E6DE-B2C2-4F06-BB2C-10BA7AE1B839}" type="pres">
      <dgm:prSet presAssocID="{A6E8D4EB-CE9C-4F94-9F7B-D6DEC61BE02A}" presName="sp" presStyleCnt="0"/>
      <dgm:spPr/>
    </dgm:pt>
    <dgm:pt modelId="{69EEE446-34D5-4E6D-8C21-51CCB65C0D88}" type="pres">
      <dgm:prSet presAssocID="{E49D1D31-B9EA-431C-869B-98232C51EFA0}" presName="linNode" presStyleCnt="0"/>
      <dgm:spPr/>
    </dgm:pt>
    <dgm:pt modelId="{659B18EC-2D71-4A99-9244-C47ADC274CC5}" type="pres">
      <dgm:prSet presAssocID="{E49D1D31-B9EA-431C-869B-98232C51EFA0}" presName="parentText" presStyleLbl="node1" presStyleIdx="1" presStyleCnt="5">
        <dgm:presLayoutVars>
          <dgm:chMax val="1"/>
          <dgm:bulletEnabled val="1"/>
        </dgm:presLayoutVars>
      </dgm:prSet>
      <dgm:spPr/>
    </dgm:pt>
    <dgm:pt modelId="{9CF0912E-C038-41DD-BB34-1ACB4E044C87}" type="pres">
      <dgm:prSet presAssocID="{E49D1D31-B9EA-431C-869B-98232C51EFA0}" presName="descendantText" presStyleLbl="alignAccFollowNode1" presStyleIdx="1" presStyleCnt="5">
        <dgm:presLayoutVars>
          <dgm:bulletEnabled val="1"/>
        </dgm:presLayoutVars>
      </dgm:prSet>
      <dgm:spPr/>
    </dgm:pt>
    <dgm:pt modelId="{8D659A24-CEA0-4CB1-A4B2-51B9D8B74BEB}" type="pres">
      <dgm:prSet presAssocID="{464B8E5A-BFE3-4E21-A054-38E90786444F}" presName="sp" presStyleCnt="0"/>
      <dgm:spPr/>
    </dgm:pt>
    <dgm:pt modelId="{54096B98-483F-4753-BA60-C1491804B433}" type="pres">
      <dgm:prSet presAssocID="{4D3208DB-7CA4-44BD-946F-3195C91DE45E}" presName="linNode" presStyleCnt="0"/>
      <dgm:spPr/>
    </dgm:pt>
    <dgm:pt modelId="{C9F5F209-B9DC-4199-BA67-C79B86CC5A97}" type="pres">
      <dgm:prSet presAssocID="{4D3208DB-7CA4-44BD-946F-3195C91DE45E}" presName="parentText" presStyleLbl="node1" presStyleIdx="2" presStyleCnt="5">
        <dgm:presLayoutVars>
          <dgm:chMax val="1"/>
          <dgm:bulletEnabled val="1"/>
        </dgm:presLayoutVars>
      </dgm:prSet>
      <dgm:spPr/>
    </dgm:pt>
    <dgm:pt modelId="{039CA45C-028C-48F7-859A-55965EEC34DF}" type="pres">
      <dgm:prSet presAssocID="{4D3208DB-7CA4-44BD-946F-3195C91DE45E}" presName="descendantText" presStyleLbl="alignAccFollowNode1" presStyleIdx="2" presStyleCnt="5">
        <dgm:presLayoutVars>
          <dgm:bulletEnabled val="1"/>
        </dgm:presLayoutVars>
      </dgm:prSet>
      <dgm:spPr/>
    </dgm:pt>
    <dgm:pt modelId="{CD5D5CBC-DBB6-46CE-BB22-8ECC2A26EDB3}" type="pres">
      <dgm:prSet presAssocID="{9C063921-680C-4909-BB8F-C0208424DE6A}" presName="sp" presStyleCnt="0"/>
      <dgm:spPr/>
    </dgm:pt>
    <dgm:pt modelId="{D6205DA2-75DB-40CE-BC58-4FF987F35A8D}" type="pres">
      <dgm:prSet presAssocID="{EB050498-3B8B-4BB6-932C-B7851941FF5A}" presName="linNode" presStyleCnt="0"/>
      <dgm:spPr/>
    </dgm:pt>
    <dgm:pt modelId="{25BB7543-1CB7-45BA-A5FF-5E32C7EBF4FC}" type="pres">
      <dgm:prSet presAssocID="{EB050498-3B8B-4BB6-932C-B7851941FF5A}" presName="parentText" presStyleLbl="node1" presStyleIdx="3" presStyleCnt="5">
        <dgm:presLayoutVars>
          <dgm:chMax val="1"/>
          <dgm:bulletEnabled val="1"/>
        </dgm:presLayoutVars>
      </dgm:prSet>
      <dgm:spPr/>
    </dgm:pt>
    <dgm:pt modelId="{80253802-ABF2-45D1-BED9-BA0FD1A997CC}" type="pres">
      <dgm:prSet presAssocID="{EB050498-3B8B-4BB6-932C-B7851941FF5A}" presName="descendantText" presStyleLbl="alignAccFollowNode1" presStyleIdx="3" presStyleCnt="5">
        <dgm:presLayoutVars>
          <dgm:bulletEnabled val="1"/>
        </dgm:presLayoutVars>
      </dgm:prSet>
      <dgm:spPr/>
    </dgm:pt>
    <dgm:pt modelId="{966B7DA9-400A-4DC7-8019-EC5F43E99FF3}" type="pres">
      <dgm:prSet presAssocID="{658234C5-2B75-449E-AB59-8294C12F1F88}" presName="sp" presStyleCnt="0"/>
      <dgm:spPr/>
    </dgm:pt>
    <dgm:pt modelId="{ADBE6DDE-58C4-47B3-A460-226A5EFAC2D7}" type="pres">
      <dgm:prSet presAssocID="{97C6EB0D-02DF-431D-8094-9288127CCB32}" presName="linNode" presStyleCnt="0"/>
      <dgm:spPr/>
    </dgm:pt>
    <dgm:pt modelId="{E3D9CDCB-82CA-4394-9FA3-5F47B09F39DA}" type="pres">
      <dgm:prSet presAssocID="{97C6EB0D-02DF-431D-8094-9288127CCB32}" presName="parentText" presStyleLbl="node1" presStyleIdx="4" presStyleCnt="5">
        <dgm:presLayoutVars>
          <dgm:chMax val="1"/>
          <dgm:bulletEnabled val="1"/>
        </dgm:presLayoutVars>
      </dgm:prSet>
      <dgm:spPr/>
    </dgm:pt>
    <dgm:pt modelId="{A6D683A3-5A83-43EB-85A0-7DFF676402A7}" type="pres">
      <dgm:prSet presAssocID="{97C6EB0D-02DF-431D-8094-9288127CCB32}" presName="descendantText" presStyleLbl="alignAccFollowNode1" presStyleIdx="4" presStyleCnt="5">
        <dgm:presLayoutVars>
          <dgm:bulletEnabled val="1"/>
        </dgm:presLayoutVars>
      </dgm:prSet>
      <dgm:spPr/>
    </dgm:pt>
  </dgm:ptLst>
  <dgm:cxnLst>
    <dgm:cxn modelId="{5B67E110-D348-4948-A1DE-31DB24D90F13}" srcId="{4D3208DB-7CA4-44BD-946F-3195C91DE45E}" destId="{605B997E-E619-4466-B68B-9728C8A3C6FA}" srcOrd="2" destOrd="0" parTransId="{3B71B442-FA69-43FE-90C8-C01DA6E2DC24}" sibTransId="{5EF6D348-E72B-4E31-9019-4F127A3CC1EF}"/>
    <dgm:cxn modelId="{9AA18912-1F7D-4FCE-997C-91A11634098A}" type="presOf" srcId="{60674C3C-705A-44F4-983E-994317DC3272}" destId="{213599AE-A541-4A87-A481-6798820F22CC}" srcOrd="0" destOrd="0" presId="urn:microsoft.com/office/officeart/2005/8/layout/vList5"/>
    <dgm:cxn modelId="{FB8CAF1B-FA62-4474-A771-B0C90D6ED20C}" srcId="{97C6EB0D-02DF-431D-8094-9288127CCB32}" destId="{7C009690-ACA7-44A2-AF63-BC81DFF20266}" srcOrd="0" destOrd="0" parTransId="{1973627F-EAC8-4F80-9EB0-DD83DD5A2DA2}" sibTransId="{2FF56EF3-370A-4BD2-A4BD-E58F347718DE}"/>
    <dgm:cxn modelId="{0CB0EA22-91DB-4CDE-B21B-B0C6DE48A396}" srcId="{A249891E-F9C6-4C39-8975-C67A87DE7AD6}" destId="{60674C3C-705A-44F4-983E-994317DC3272}" srcOrd="0" destOrd="0" parTransId="{C468E8E4-F94D-4059-83C8-30A177F60D12}" sibTransId="{6ED26B62-03AF-46C2-85F9-435672D2AA66}"/>
    <dgm:cxn modelId="{4BCCCB42-7092-45A9-8E8A-1DF8551B758F}" type="presOf" srcId="{605B997E-E619-4466-B68B-9728C8A3C6FA}" destId="{039CA45C-028C-48F7-859A-55965EEC34DF}" srcOrd="0" destOrd="2" presId="urn:microsoft.com/office/officeart/2005/8/layout/vList5"/>
    <dgm:cxn modelId="{BEE87265-2EF6-4EA0-AB50-150C1485D19B}" srcId="{EB050498-3B8B-4BB6-932C-B7851941FF5A}" destId="{7A11E262-EC90-482A-94C7-E99B434644FF}" srcOrd="0" destOrd="0" parTransId="{4EC7DAF3-FAF0-480D-99BA-D5E5DCE35C1A}" sibTransId="{2B0B5E9B-3CB2-4F6E-883C-7ABDA0A87D17}"/>
    <dgm:cxn modelId="{DD31176D-FEFC-40B7-8E38-099015981394}" type="presOf" srcId="{4D3208DB-7CA4-44BD-946F-3195C91DE45E}" destId="{C9F5F209-B9DC-4199-BA67-C79B86CC5A97}" srcOrd="0" destOrd="0" presId="urn:microsoft.com/office/officeart/2005/8/layout/vList5"/>
    <dgm:cxn modelId="{E0572C6E-9993-4967-82F2-17C856714EFA}" srcId="{6078441D-9C14-4C92-B819-9AD2D6BD6FD9}" destId="{4D3208DB-7CA4-44BD-946F-3195C91DE45E}" srcOrd="2" destOrd="0" parTransId="{7685F751-26EF-4F81-902B-8CA56A9D2C37}" sibTransId="{9C063921-680C-4909-BB8F-C0208424DE6A}"/>
    <dgm:cxn modelId="{9D943550-12BD-4021-A480-57C836F19B71}" type="presOf" srcId="{1575F80B-1C89-4F68-B1F3-5AADC56205E7}" destId="{213599AE-A541-4A87-A481-6798820F22CC}" srcOrd="0" destOrd="1" presId="urn:microsoft.com/office/officeart/2005/8/layout/vList5"/>
    <dgm:cxn modelId="{720B5A70-0B53-4E1B-A686-C710CD7BAF68}" type="presOf" srcId="{EB050498-3B8B-4BB6-932C-B7851941FF5A}" destId="{25BB7543-1CB7-45BA-A5FF-5E32C7EBF4FC}" srcOrd="0" destOrd="0" presId="urn:microsoft.com/office/officeart/2005/8/layout/vList5"/>
    <dgm:cxn modelId="{CE45FE50-D13D-47E8-A71D-C63FA4731AB7}" type="presOf" srcId="{6078441D-9C14-4C92-B819-9AD2D6BD6FD9}" destId="{0822EAD1-BCCA-41F3-B5EA-87263E300703}" srcOrd="0" destOrd="0" presId="urn:microsoft.com/office/officeart/2005/8/layout/vList5"/>
    <dgm:cxn modelId="{F4E1BB56-7FCA-4FAF-9F00-D54E73F3849B}" type="presOf" srcId="{7A11E262-EC90-482A-94C7-E99B434644FF}" destId="{80253802-ABF2-45D1-BED9-BA0FD1A997CC}" srcOrd="0" destOrd="0" presId="urn:microsoft.com/office/officeart/2005/8/layout/vList5"/>
    <dgm:cxn modelId="{B9B07977-C7EC-43BF-86EB-015A8C473D4B}" srcId="{A249891E-F9C6-4C39-8975-C67A87DE7AD6}" destId="{E66EF287-6D7C-4F12-8C48-D1C220419379}" srcOrd="2" destOrd="0" parTransId="{48585762-759A-4FAF-A7A6-8746A5160932}" sibTransId="{70C85C33-95B8-4ECA-8D8F-B1A975798EF2}"/>
    <dgm:cxn modelId="{2B732C58-8E30-4D64-9877-23EEC829791C}" srcId="{A249891E-F9C6-4C39-8975-C67A87DE7AD6}" destId="{1575F80B-1C89-4F68-B1F3-5AADC56205E7}" srcOrd="1" destOrd="0" parTransId="{9824DE9E-FB45-4122-A071-3FEAEF6EC240}" sibTransId="{BDFC12AB-5DD4-47ED-A5F8-EF74FCC5F6C9}"/>
    <dgm:cxn modelId="{0128F68D-83CE-4B12-BD2F-345E467DB5E4}" srcId="{6078441D-9C14-4C92-B819-9AD2D6BD6FD9}" destId="{97C6EB0D-02DF-431D-8094-9288127CCB32}" srcOrd="4" destOrd="0" parTransId="{CB2C68A6-88E9-473B-8B81-313B9116B30A}" sibTransId="{31DB1917-A5B9-421C-9D98-F8D42D4981FA}"/>
    <dgm:cxn modelId="{BBE9B69F-8D82-406B-8D8B-0D1C4247DDCB}" srcId="{6078441D-9C14-4C92-B819-9AD2D6BD6FD9}" destId="{EB050498-3B8B-4BB6-932C-B7851941FF5A}" srcOrd="3" destOrd="0" parTransId="{44342E2A-15D3-4D22-AAE7-4A1B22D079E4}" sibTransId="{658234C5-2B75-449E-AB59-8294C12F1F88}"/>
    <dgm:cxn modelId="{3C2F10A3-4B37-4AD9-8079-846BA2849F66}" type="presOf" srcId="{F5D7A007-7370-4AD0-9C0F-3EB9A466F0E0}" destId="{039CA45C-028C-48F7-859A-55965EEC34DF}" srcOrd="0" destOrd="1" presId="urn:microsoft.com/office/officeart/2005/8/layout/vList5"/>
    <dgm:cxn modelId="{12F058AC-7190-40C3-A800-5B0383881961}" type="presOf" srcId="{E66EF287-6D7C-4F12-8C48-D1C220419379}" destId="{213599AE-A541-4A87-A481-6798820F22CC}" srcOrd="0" destOrd="2" presId="urn:microsoft.com/office/officeart/2005/8/layout/vList5"/>
    <dgm:cxn modelId="{EC071CAD-A3BE-44AC-9AE2-70B19014C723}" srcId="{E49D1D31-B9EA-431C-869B-98232C51EFA0}" destId="{1F9152CF-952C-4C60-AB2A-DE52AF9536A2}" srcOrd="0" destOrd="0" parTransId="{7101491A-05A5-4B81-A067-09D0442101CE}" sibTransId="{57399E5C-4E39-44EC-BA65-9040390D6435}"/>
    <dgm:cxn modelId="{F2313AAF-A7BE-4164-BF9F-A1B872D97E00}" type="presOf" srcId="{A249891E-F9C6-4C39-8975-C67A87DE7AD6}" destId="{B9A2061D-0B04-413D-9009-43BB7E940A7C}" srcOrd="0" destOrd="0" presId="urn:microsoft.com/office/officeart/2005/8/layout/vList5"/>
    <dgm:cxn modelId="{145407C3-3F3E-443F-8DBA-3869AD262773}" type="presOf" srcId="{7C009690-ACA7-44A2-AF63-BC81DFF20266}" destId="{A6D683A3-5A83-43EB-85A0-7DFF676402A7}" srcOrd="0" destOrd="0" presId="urn:microsoft.com/office/officeart/2005/8/layout/vList5"/>
    <dgm:cxn modelId="{AECA08C8-0707-4635-BFE0-F9ABFB23340E}" srcId="{6078441D-9C14-4C92-B819-9AD2D6BD6FD9}" destId="{E49D1D31-B9EA-431C-869B-98232C51EFA0}" srcOrd="1" destOrd="0" parTransId="{C8122746-98EB-4663-B9D9-128C1D885EB1}" sibTransId="{464B8E5A-BFE3-4E21-A054-38E90786444F}"/>
    <dgm:cxn modelId="{4B7680CA-91A7-4264-BF56-6D5AC80957B6}" type="presOf" srcId="{97C6EB0D-02DF-431D-8094-9288127CCB32}" destId="{E3D9CDCB-82CA-4394-9FA3-5F47B09F39DA}" srcOrd="0" destOrd="0" presId="urn:microsoft.com/office/officeart/2005/8/layout/vList5"/>
    <dgm:cxn modelId="{106EA4CF-DCD9-4E03-A25C-23A740D82235}" type="presOf" srcId="{E49D1D31-B9EA-431C-869B-98232C51EFA0}" destId="{659B18EC-2D71-4A99-9244-C47ADC274CC5}" srcOrd="0" destOrd="0" presId="urn:microsoft.com/office/officeart/2005/8/layout/vList5"/>
    <dgm:cxn modelId="{C458D5D5-E5A5-41B8-8E06-7EE8B1F682D5}" srcId="{4D3208DB-7CA4-44BD-946F-3195C91DE45E}" destId="{451D11F2-F0CD-44CA-ABCC-210D30F014F0}" srcOrd="0" destOrd="0" parTransId="{4EFCFB33-6504-462D-8E9D-C5805D0C30D3}" sibTransId="{FDFE20E4-50D3-48F5-B457-603D7F1AEA7B}"/>
    <dgm:cxn modelId="{0704E5D6-3494-4086-8D7B-1EC37F2D67F7}" type="presOf" srcId="{1F9152CF-952C-4C60-AB2A-DE52AF9536A2}" destId="{9CF0912E-C038-41DD-BB34-1ACB4E044C87}" srcOrd="0" destOrd="0" presId="urn:microsoft.com/office/officeart/2005/8/layout/vList5"/>
    <dgm:cxn modelId="{A2C52AF0-C005-49FA-9116-E06B20D53B80}" srcId="{6078441D-9C14-4C92-B819-9AD2D6BD6FD9}" destId="{A249891E-F9C6-4C39-8975-C67A87DE7AD6}" srcOrd="0" destOrd="0" parTransId="{3379B318-17F2-4AC1-81ED-919200145A4D}" sibTransId="{A6E8D4EB-CE9C-4F94-9F7B-D6DEC61BE02A}"/>
    <dgm:cxn modelId="{1C2139F0-6ED0-4360-8E49-CFD253D6AA65}" type="presOf" srcId="{451D11F2-F0CD-44CA-ABCC-210D30F014F0}" destId="{039CA45C-028C-48F7-859A-55965EEC34DF}" srcOrd="0" destOrd="0" presId="urn:microsoft.com/office/officeart/2005/8/layout/vList5"/>
    <dgm:cxn modelId="{DB1404F6-1386-423C-8D12-14823E5446CE}" srcId="{4D3208DB-7CA4-44BD-946F-3195C91DE45E}" destId="{F5D7A007-7370-4AD0-9C0F-3EB9A466F0E0}" srcOrd="1" destOrd="0" parTransId="{105788EE-3685-4446-AEB3-CF56495F0A95}" sibTransId="{D91798E9-09EB-4B68-8CC4-53E8FFD48B61}"/>
    <dgm:cxn modelId="{94F29A6F-CD41-458A-B4EE-C14AE61B5507}" type="presParOf" srcId="{0822EAD1-BCCA-41F3-B5EA-87263E300703}" destId="{9F2E1410-AED6-4EFA-9BF6-14A6BADF17F4}" srcOrd="0" destOrd="0" presId="urn:microsoft.com/office/officeart/2005/8/layout/vList5"/>
    <dgm:cxn modelId="{F5E44558-127F-4E13-A7A1-04BF877168B7}" type="presParOf" srcId="{9F2E1410-AED6-4EFA-9BF6-14A6BADF17F4}" destId="{B9A2061D-0B04-413D-9009-43BB7E940A7C}" srcOrd="0" destOrd="0" presId="urn:microsoft.com/office/officeart/2005/8/layout/vList5"/>
    <dgm:cxn modelId="{922825A0-9107-4DF7-B7DF-A41C6FA70BE5}" type="presParOf" srcId="{9F2E1410-AED6-4EFA-9BF6-14A6BADF17F4}" destId="{213599AE-A541-4A87-A481-6798820F22CC}" srcOrd="1" destOrd="0" presId="urn:microsoft.com/office/officeart/2005/8/layout/vList5"/>
    <dgm:cxn modelId="{729722E9-CA3E-4373-B723-705B0B134BE7}" type="presParOf" srcId="{0822EAD1-BCCA-41F3-B5EA-87263E300703}" destId="{8377E6DE-B2C2-4F06-BB2C-10BA7AE1B839}" srcOrd="1" destOrd="0" presId="urn:microsoft.com/office/officeart/2005/8/layout/vList5"/>
    <dgm:cxn modelId="{B3996B46-4C7C-4DA0-85CC-DE44143257E2}" type="presParOf" srcId="{0822EAD1-BCCA-41F3-B5EA-87263E300703}" destId="{69EEE446-34D5-4E6D-8C21-51CCB65C0D88}" srcOrd="2" destOrd="0" presId="urn:microsoft.com/office/officeart/2005/8/layout/vList5"/>
    <dgm:cxn modelId="{D22C7D84-DD0E-45F0-99D9-FB8E315A0493}" type="presParOf" srcId="{69EEE446-34D5-4E6D-8C21-51CCB65C0D88}" destId="{659B18EC-2D71-4A99-9244-C47ADC274CC5}" srcOrd="0" destOrd="0" presId="urn:microsoft.com/office/officeart/2005/8/layout/vList5"/>
    <dgm:cxn modelId="{03EFD100-C9CB-4461-B871-86624C845E98}" type="presParOf" srcId="{69EEE446-34D5-4E6D-8C21-51CCB65C0D88}" destId="{9CF0912E-C038-41DD-BB34-1ACB4E044C87}" srcOrd="1" destOrd="0" presId="urn:microsoft.com/office/officeart/2005/8/layout/vList5"/>
    <dgm:cxn modelId="{11DAFE2A-64E4-4761-AA19-E9C58637E558}" type="presParOf" srcId="{0822EAD1-BCCA-41F3-B5EA-87263E300703}" destId="{8D659A24-CEA0-4CB1-A4B2-51B9D8B74BEB}" srcOrd="3" destOrd="0" presId="urn:microsoft.com/office/officeart/2005/8/layout/vList5"/>
    <dgm:cxn modelId="{A9F2536D-9FA1-4480-964A-AA8FB2755FFB}" type="presParOf" srcId="{0822EAD1-BCCA-41F3-B5EA-87263E300703}" destId="{54096B98-483F-4753-BA60-C1491804B433}" srcOrd="4" destOrd="0" presId="urn:microsoft.com/office/officeart/2005/8/layout/vList5"/>
    <dgm:cxn modelId="{43E1547F-4A6F-4E36-B651-74E65F023AEA}" type="presParOf" srcId="{54096B98-483F-4753-BA60-C1491804B433}" destId="{C9F5F209-B9DC-4199-BA67-C79B86CC5A97}" srcOrd="0" destOrd="0" presId="urn:microsoft.com/office/officeart/2005/8/layout/vList5"/>
    <dgm:cxn modelId="{1FA5CF1B-389B-4491-BC57-D0A4542C749A}" type="presParOf" srcId="{54096B98-483F-4753-BA60-C1491804B433}" destId="{039CA45C-028C-48F7-859A-55965EEC34DF}" srcOrd="1" destOrd="0" presId="urn:microsoft.com/office/officeart/2005/8/layout/vList5"/>
    <dgm:cxn modelId="{6D2C8298-70A9-4AD7-B62E-0E1C9C3C8DF2}" type="presParOf" srcId="{0822EAD1-BCCA-41F3-B5EA-87263E300703}" destId="{CD5D5CBC-DBB6-46CE-BB22-8ECC2A26EDB3}" srcOrd="5" destOrd="0" presId="urn:microsoft.com/office/officeart/2005/8/layout/vList5"/>
    <dgm:cxn modelId="{B263004D-A251-438D-BFC1-29D8C21005DF}" type="presParOf" srcId="{0822EAD1-BCCA-41F3-B5EA-87263E300703}" destId="{D6205DA2-75DB-40CE-BC58-4FF987F35A8D}" srcOrd="6" destOrd="0" presId="urn:microsoft.com/office/officeart/2005/8/layout/vList5"/>
    <dgm:cxn modelId="{6DC6E24A-5749-481C-BB55-9F9E69485208}" type="presParOf" srcId="{D6205DA2-75DB-40CE-BC58-4FF987F35A8D}" destId="{25BB7543-1CB7-45BA-A5FF-5E32C7EBF4FC}" srcOrd="0" destOrd="0" presId="urn:microsoft.com/office/officeart/2005/8/layout/vList5"/>
    <dgm:cxn modelId="{7E34A060-51EA-4231-B4FD-14C11B1593B3}" type="presParOf" srcId="{D6205DA2-75DB-40CE-BC58-4FF987F35A8D}" destId="{80253802-ABF2-45D1-BED9-BA0FD1A997CC}" srcOrd="1" destOrd="0" presId="urn:microsoft.com/office/officeart/2005/8/layout/vList5"/>
    <dgm:cxn modelId="{2B59BD50-0313-4E00-9076-F196DA5DAD68}" type="presParOf" srcId="{0822EAD1-BCCA-41F3-B5EA-87263E300703}" destId="{966B7DA9-400A-4DC7-8019-EC5F43E99FF3}" srcOrd="7" destOrd="0" presId="urn:microsoft.com/office/officeart/2005/8/layout/vList5"/>
    <dgm:cxn modelId="{10698894-B949-4F40-B599-22A70B40F1DF}" type="presParOf" srcId="{0822EAD1-BCCA-41F3-B5EA-87263E300703}" destId="{ADBE6DDE-58C4-47B3-A460-226A5EFAC2D7}" srcOrd="8" destOrd="0" presId="urn:microsoft.com/office/officeart/2005/8/layout/vList5"/>
    <dgm:cxn modelId="{E55E37D1-F956-4C69-956A-DF69490699B4}" type="presParOf" srcId="{ADBE6DDE-58C4-47B3-A460-226A5EFAC2D7}" destId="{E3D9CDCB-82CA-4394-9FA3-5F47B09F39DA}" srcOrd="0" destOrd="0" presId="urn:microsoft.com/office/officeart/2005/8/layout/vList5"/>
    <dgm:cxn modelId="{2C30F93D-AE6F-45AC-AB87-60A440222135}" type="presParOf" srcId="{ADBE6DDE-58C4-47B3-A460-226A5EFAC2D7}" destId="{A6D683A3-5A83-43EB-85A0-7DFF676402A7}"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E6A1FAF-DA62-41D7-91C9-0CA03A2EB9A7}" type="doc">
      <dgm:prSet loTypeId="urn:microsoft.com/office/officeart/2005/8/layout/venn3" loCatId="relationship" qsTypeId="urn:microsoft.com/office/officeart/2005/8/quickstyle/simple1" qsCatId="simple" csTypeId="urn:microsoft.com/office/officeart/2005/8/colors/accent0_3" csCatId="mainScheme" phldr="1"/>
      <dgm:spPr/>
      <dgm:t>
        <a:bodyPr/>
        <a:lstStyle/>
        <a:p>
          <a:endParaRPr lang="en-CA"/>
        </a:p>
      </dgm:t>
    </dgm:pt>
    <dgm:pt modelId="{82CFE478-5F46-478E-AE1E-63EE69196981}">
      <dgm:prSet phldrT="[Text]"/>
      <dgm:spPr>
        <a:solidFill>
          <a:schemeClr val="bg2">
            <a:lumMod val="60000"/>
            <a:lumOff val="40000"/>
            <a:alpha val="50000"/>
          </a:schemeClr>
        </a:solidFill>
        <a:ln>
          <a:noFill/>
        </a:ln>
      </dgm:spPr>
      <dgm:t>
        <a:bodyPr/>
        <a:lstStyle/>
        <a:p>
          <a:r>
            <a:rPr lang="fr-CA">
              <a:solidFill>
                <a:schemeClr val="tx2">
                  <a:lumMod val="75000"/>
                </a:schemeClr>
              </a:solidFill>
            </a:rPr>
            <a:t>Nouvel employé</a:t>
          </a:r>
        </a:p>
      </dgm:t>
    </dgm:pt>
    <dgm:pt modelId="{34977BA7-0D88-42C6-8A2E-C3E7671DD144}" type="parTrans" cxnId="{F70F73F6-6C30-4804-B28E-04B1122793D7}">
      <dgm:prSet/>
      <dgm:spPr/>
      <dgm:t>
        <a:bodyPr/>
        <a:lstStyle/>
        <a:p>
          <a:endParaRPr lang="en-CA"/>
        </a:p>
      </dgm:t>
    </dgm:pt>
    <dgm:pt modelId="{42377C93-E4D3-4BC9-B8BD-4DE6D9E7C624}" type="sibTrans" cxnId="{F70F73F6-6C30-4804-B28E-04B1122793D7}">
      <dgm:prSet/>
      <dgm:spPr/>
      <dgm:t>
        <a:bodyPr/>
        <a:lstStyle/>
        <a:p>
          <a:endParaRPr lang="en-CA"/>
        </a:p>
      </dgm:t>
    </dgm:pt>
    <dgm:pt modelId="{8F578A59-AD02-425C-8C73-FC177355EA5B}">
      <dgm:prSet phldrT="[Text]"/>
      <dgm:spPr>
        <a:solidFill>
          <a:schemeClr val="bg2">
            <a:lumMod val="60000"/>
            <a:lumOff val="40000"/>
            <a:alpha val="50000"/>
          </a:schemeClr>
        </a:solidFill>
        <a:ln>
          <a:noFill/>
        </a:ln>
      </dgm:spPr>
      <dgm:t>
        <a:bodyPr/>
        <a:lstStyle/>
        <a:p>
          <a:r>
            <a:rPr lang="fr-CA">
              <a:solidFill>
                <a:schemeClr val="tx2">
                  <a:lumMod val="75000"/>
                </a:schemeClr>
              </a:solidFill>
            </a:rPr>
            <a:t>Léger inconfort</a:t>
          </a:r>
        </a:p>
      </dgm:t>
    </dgm:pt>
    <dgm:pt modelId="{EA39BB75-9E8F-4BEA-A811-54EE86618392}" type="parTrans" cxnId="{B3A9DBBB-FECB-423C-AC3C-5AE77CCE9CCA}">
      <dgm:prSet/>
      <dgm:spPr/>
      <dgm:t>
        <a:bodyPr/>
        <a:lstStyle/>
        <a:p>
          <a:endParaRPr lang="en-CA"/>
        </a:p>
      </dgm:t>
    </dgm:pt>
    <dgm:pt modelId="{64B49431-45BE-43A8-B1A8-4306DBA6E067}" type="sibTrans" cxnId="{B3A9DBBB-FECB-423C-AC3C-5AE77CCE9CCA}">
      <dgm:prSet/>
      <dgm:spPr/>
      <dgm:t>
        <a:bodyPr/>
        <a:lstStyle/>
        <a:p>
          <a:endParaRPr lang="en-CA"/>
        </a:p>
      </dgm:t>
    </dgm:pt>
    <dgm:pt modelId="{C6885415-8E56-40F2-B573-0945D726F273}">
      <dgm:prSet phldrT="[Text]"/>
      <dgm:spPr>
        <a:solidFill>
          <a:schemeClr val="bg2">
            <a:lumMod val="60000"/>
            <a:lumOff val="40000"/>
            <a:alpha val="50000"/>
          </a:schemeClr>
        </a:solidFill>
        <a:ln>
          <a:noFill/>
        </a:ln>
      </dgm:spPr>
      <dgm:t>
        <a:bodyPr/>
        <a:lstStyle/>
        <a:p>
          <a:r>
            <a:rPr lang="fr-CA">
              <a:solidFill>
                <a:schemeClr val="tx2">
                  <a:lumMod val="75000"/>
                </a:schemeClr>
              </a:solidFill>
            </a:rPr>
            <a:t>Changements dans le travail</a:t>
          </a:r>
        </a:p>
      </dgm:t>
    </dgm:pt>
    <dgm:pt modelId="{1C6C8B64-B0C3-49EB-92D2-FFA0EBA326FF}" type="parTrans" cxnId="{2477E6D6-7823-485E-B7B4-2490A52FE5A5}">
      <dgm:prSet/>
      <dgm:spPr/>
      <dgm:t>
        <a:bodyPr/>
        <a:lstStyle/>
        <a:p>
          <a:endParaRPr lang="en-CA"/>
        </a:p>
      </dgm:t>
    </dgm:pt>
    <dgm:pt modelId="{A9FD99CA-8149-465E-964C-3E31CD9A688D}" type="sibTrans" cxnId="{2477E6D6-7823-485E-B7B4-2490A52FE5A5}">
      <dgm:prSet/>
      <dgm:spPr/>
      <dgm:t>
        <a:bodyPr/>
        <a:lstStyle/>
        <a:p>
          <a:endParaRPr lang="en-CA"/>
        </a:p>
      </dgm:t>
    </dgm:pt>
    <dgm:pt modelId="{187DE78A-D2C2-4977-AB6D-B8429057BD91}">
      <dgm:prSet phldrT="[Text]"/>
      <dgm:spPr>
        <a:solidFill>
          <a:schemeClr val="bg2">
            <a:lumMod val="60000"/>
            <a:lumOff val="40000"/>
            <a:alpha val="50000"/>
          </a:schemeClr>
        </a:solidFill>
        <a:ln>
          <a:noFill/>
        </a:ln>
      </dgm:spPr>
      <dgm:t>
        <a:bodyPr/>
        <a:lstStyle/>
        <a:p>
          <a:r>
            <a:rPr lang="fr-CA">
              <a:solidFill>
                <a:schemeClr val="tx2">
                  <a:lumMod val="75000"/>
                </a:schemeClr>
              </a:solidFill>
            </a:rPr>
            <a:t>Nouveau poste de travail</a:t>
          </a:r>
        </a:p>
      </dgm:t>
    </dgm:pt>
    <dgm:pt modelId="{80A3BD9B-D3A5-48C0-962A-61FF75EA946D}" type="parTrans" cxnId="{701C3476-1516-47EE-8DCB-5197564D628B}">
      <dgm:prSet/>
      <dgm:spPr/>
      <dgm:t>
        <a:bodyPr/>
        <a:lstStyle/>
        <a:p>
          <a:endParaRPr lang="en-CA"/>
        </a:p>
      </dgm:t>
    </dgm:pt>
    <dgm:pt modelId="{05504154-13BF-4A3A-A5CD-4AB36C6C98E1}" type="sibTrans" cxnId="{701C3476-1516-47EE-8DCB-5197564D628B}">
      <dgm:prSet/>
      <dgm:spPr/>
      <dgm:t>
        <a:bodyPr/>
        <a:lstStyle/>
        <a:p>
          <a:endParaRPr lang="en-CA"/>
        </a:p>
      </dgm:t>
    </dgm:pt>
    <dgm:pt modelId="{1ADF3D44-3DD9-40AB-8FB0-769D72BD618C}">
      <dgm:prSet phldr="0" custT="1"/>
      <dgm:spPr>
        <a:solidFill>
          <a:srgbClr val="FFB549">
            <a:lumMod val="60000"/>
            <a:lumOff val="40000"/>
            <a:alpha val="50000"/>
          </a:srgbClr>
        </a:solidFill>
        <a:ln w="12700" cap="flat" cmpd="sng" algn="ctr">
          <a:noFill/>
          <a:prstDash val="solid"/>
          <a:miter lim="800000"/>
        </a:ln>
        <a:effectLst/>
      </dgm:spPr>
      <dgm:t>
        <a:bodyPr spcFirstLastPara="0" vert="horz" wrap="square" lIns="145807" tIns="27940" rIns="145807" bIns="27940" numCol="1" spcCol="1270" anchor="ctr" anchorCtr="0"/>
        <a:lstStyle/>
        <a:p>
          <a:pPr marL="0" lvl="0" indent="0" algn="ctr" defTabSz="977900" rtl="0">
            <a:lnSpc>
              <a:spcPct val="90000"/>
            </a:lnSpc>
            <a:spcBef>
              <a:spcPct val="0"/>
            </a:spcBef>
            <a:spcAft>
              <a:spcPct val="35000"/>
            </a:spcAft>
            <a:buNone/>
          </a:pPr>
          <a:r>
            <a:rPr lang="fr-CA" sz="2200" kern="1200">
              <a:solidFill>
                <a:srgbClr val="A66318">
                  <a:lumMod val="75000"/>
                </a:srgbClr>
              </a:solidFill>
              <a:latin typeface="Arial"/>
              <a:ea typeface="+mn-ea"/>
              <a:cs typeface="+mn-cs"/>
            </a:rPr>
            <a:t>Limites et restrictions connues</a:t>
          </a:r>
        </a:p>
      </dgm:t>
    </dgm:pt>
    <dgm:pt modelId="{F7D8E4E1-9110-4489-A33C-E6E743FDC038}" type="parTrans" cxnId="{29F93CC1-F6A7-4AFB-B858-8E53CD3407EC}">
      <dgm:prSet/>
      <dgm:spPr/>
      <dgm:t>
        <a:bodyPr/>
        <a:lstStyle/>
        <a:p>
          <a:endParaRPr lang="en-US"/>
        </a:p>
      </dgm:t>
    </dgm:pt>
    <dgm:pt modelId="{541BB16F-7B6F-4F73-A9D9-8E231BAE026D}" type="sibTrans" cxnId="{29F93CC1-F6A7-4AFB-B858-8E53CD3407EC}">
      <dgm:prSet/>
      <dgm:spPr/>
      <dgm:t>
        <a:bodyPr/>
        <a:lstStyle/>
        <a:p>
          <a:endParaRPr lang="en-US"/>
        </a:p>
      </dgm:t>
    </dgm:pt>
    <dgm:pt modelId="{0C4DEA4A-80F0-48EE-999F-EABCAD9329B9}" type="pres">
      <dgm:prSet presAssocID="{EE6A1FAF-DA62-41D7-91C9-0CA03A2EB9A7}" presName="Name0" presStyleCnt="0">
        <dgm:presLayoutVars>
          <dgm:dir/>
          <dgm:resizeHandles val="exact"/>
        </dgm:presLayoutVars>
      </dgm:prSet>
      <dgm:spPr/>
    </dgm:pt>
    <dgm:pt modelId="{3BABA3F6-3C11-456D-B4EA-000480289A8D}" type="pres">
      <dgm:prSet presAssocID="{82CFE478-5F46-478E-AE1E-63EE69196981}" presName="Name5" presStyleLbl="vennNode1" presStyleIdx="0" presStyleCnt="5">
        <dgm:presLayoutVars>
          <dgm:bulletEnabled val="1"/>
        </dgm:presLayoutVars>
      </dgm:prSet>
      <dgm:spPr>
        <a:prstGeom prst="cloudCallout">
          <a:avLst/>
        </a:prstGeom>
      </dgm:spPr>
    </dgm:pt>
    <dgm:pt modelId="{DC1F4E5F-8A17-4C3A-A03F-813A1C8EDDE0}" type="pres">
      <dgm:prSet presAssocID="{42377C93-E4D3-4BC9-B8BD-4DE6D9E7C624}" presName="space" presStyleCnt="0"/>
      <dgm:spPr/>
    </dgm:pt>
    <dgm:pt modelId="{451D2FE7-EC3E-4F24-BC4F-1995896CD153}" type="pres">
      <dgm:prSet presAssocID="{8F578A59-AD02-425C-8C73-FC177355EA5B}" presName="Name5" presStyleLbl="vennNode1" presStyleIdx="1" presStyleCnt="5">
        <dgm:presLayoutVars>
          <dgm:bulletEnabled val="1"/>
        </dgm:presLayoutVars>
      </dgm:prSet>
      <dgm:spPr>
        <a:prstGeom prst="cloudCallout">
          <a:avLst/>
        </a:prstGeom>
      </dgm:spPr>
    </dgm:pt>
    <dgm:pt modelId="{D0AC2026-5281-4E9D-8998-74328296EF93}" type="pres">
      <dgm:prSet presAssocID="{64B49431-45BE-43A8-B1A8-4306DBA6E067}" presName="space" presStyleCnt="0"/>
      <dgm:spPr/>
    </dgm:pt>
    <dgm:pt modelId="{D2D24C51-4AAB-4C38-BAA2-8285C1334BF9}" type="pres">
      <dgm:prSet presAssocID="{C6885415-8E56-40F2-B573-0945D726F273}" presName="Name5" presStyleLbl="vennNode1" presStyleIdx="2" presStyleCnt="5">
        <dgm:presLayoutVars>
          <dgm:bulletEnabled val="1"/>
        </dgm:presLayoutVars>
      </dgm:prSet>
      <dgm:spPr>
        <a:prstGeom prst="cloudCallout">
          <a:avLst/>
        </a:prstGeom>
      </dgm:spPr>
    </dgm:pt>
    <dgm:pt modelId="{692E94F5-E1FF-4796-A230-57DC5D876E47}" type="pres">
      <dgm:prSet presAssocID="{A9FD99CA-8149-465E-964C-3E31CD9A688D}" presName="space" presStyleCnt="0"/>
      <dgm:spPr/>
    </dgm:pt>
    <dgm:pt modelId="{1DB8249C-B50D-49E2-94F5-660A19DD7E6C}" type="pres">
      <dgm:prSet presAssocID="{187DE78A-D2C2-4977-AB6D-B8429057BD91}" presName="Name5" presStyleLbl="vennNode1" presStyleIdx="3" presStyleCnt="5">
        <dgm:presLayoutVars>
          <dgm:bulletEnabled val="1"/>
        </dgm:presLayoutVars>
      </dgm:prSet>
      <dgm:spPr>
        <a:prstGeom prst="cloudCallout">
          <a:avLst/>
        </a:prstGeom>
      </dgm:spPr>
    </dgm:pt>
    <dgm:pt modelId="{1F6D9BFF-BC2D-4E91-A178-EB278CD2018E}" type="pres">
      <dgm:prSet presAssocID="{05504154-13BF-4A3A-A5CD-4AB36C6C98E1}" presName="space" presStyleCnt="0"/>
      <dgm:spPr/>
    </dgm:pt>
    <dgm:pt modelId="{9BCB1DED-1C5C-4C13-96AB-D4BE6DE80B13}" type="pres">
      <dgm:prSet presAssocID="{1ADF3D44-3DD9-40AB-8FB0-769D72BD618C}" presName="Name5" presStyleLbl="vennNode1" presStyleIdx="4" presStyleCnt="5">
        <dgm:presLayoutVars>
          <dgm:bulletEnabled val="1"/>
        </dgm:presLayoutVars>
      </dgm:prSet>
      <dgm:spPr>
        <a:xfrm>
          <a:off x="8479532" y="1490804"/>
          <a:ext cx="2649429" cy="2649429"/>
        </a:xfrm>
        <a:prstGeom prst="cloudCallout">
          <a:avLst/>
        </a:prstGeom>
      </dgm:spPr>
    </dgm:pt>
  </dgm:ptLst>
  <dgm:cxnLst>
    <dgm:cxn modelId="{E3C39A6E-A827-466E-A733-40E9695DBC50}" type="presOf" srcId="{82CFE478-5F46-478E-AE1E-63EE69196981}" destId="{3BABA3F6-3C11-456D-B4EA-000480289A8D}" srcOrd="0" destOrd="0" presId="urn:microsoft.com/office/officeart/2005/8/layout/venn3"/>
    <dgm:cxn modelId="{7C550074-9277-456A-A5B2-4E42A757D45F}" type="presOf" srcId="{8F578A59-AD02-425C-8C73-FC177355EA5B}" destId="{451D2FE7-EC3E-4F24-BC4F-1995896CD153}" srcOrd="0" destOrd="0" presId="urn:microsoft.com/office/officeart/2005/8/layout/venn3"/>
    <dgm:cxn modelId="{701C3476-1516-47EE-8DCB-5197564D628B}" srcId="{EE6A1FAF-DA62-41D7-91C9-0CA03A2EB9A7}" destId="{187DE78A-D2C2-4977-AB6D-B8429057BD91}" srcOrd="3" destOrd="0" parTransId="{80A3BD9B-D3A5-48C0-962A-61FF75EA946D}" sibTransId="{05504154-13BF-4A3A-A5CD-4AB36C6C98E1}"/>
    <dgm:cxn modelId="{E392BF8B-9B21-4140-9767-96C98519C01F}" type="presOf" srcId="{187DE78A-D2C2-4977-AB6D-B8429057BD91}" destId="{1DB8249C-B50D-49E2-94F5-660A19DD7E6C}" srcOrd="0" destOrd="0" presId="urn:microsoft.com/office/officeart/2005/8/layout/venn3"/>
    <dgm:cxn modelId="{CAB2DAB3-C336-46ED-A104-BDA1785FE7AA}" type="presOf" srcId="{C6885415-8E56-40F2-B573-0945D726F273}" destId="{D2D24C51-4AAB-4C38-BAA2-8285C1334BF9}" srcOrd="0" destOrd="0" presId="urn:microsoft.com/office/officeart/2005/8/layout/venn3"/>
    <dgm:cxn modelId="{B3A9DBBB-FECB-423C-AC3C-5AE77CCE9CCA}" srcId="{EE6A1FAF-DA62-41D7-91C9-0CA03A2EB9A7}" destId="{8F578A59-AD02-425C-8C73-FC177355EA5B}" srcOrd="1" destOrd="0" parTransId="{EA39BB75-9E8F-4BEA-A811-54EE86618392}" sibTransId="{64B49431-45BE-43A8-B1A8-4306DBA6E067}"/>
    <dgm:cxn modelId="{29F93CC1-F6A7-4AFB-B858-8E53CD3407EC}" srcId="{EE6A1FAF-DA62-41D7-91C9-0CA03A2EB9A7}" destId="{1ADF3D44-3DD9-40AB-8FB0-769D72BD618C}" srcOrd="4" destOrd="0" parTransId="{F7D8E4E1-9110-4489-A33C-E6E743FDC038}" sibTransId="{541BB16F-7B6F-4F73-A9D9-8E231BAE026D}"/>
    <dgm:cxn modelId="{2477E6D6-7823-485E-B7B4-2490A52FE5A5}" srcId="{EE6A1FAF-DA62-41D7-91C9-0CA03A2EB9A7}" destId="{C6885415-8E56-40F2-B573-0945D726F273}" srcOrd="2" destOrd="0" parTransId="{1C6C8B64-B0C3-49EB-92D2-FFA0EBA326FF}" sibTransId="{A9FD99CA-8149-465E-964C-3E31CD9A688D}"/>
    <dgm:cxn modelId="{95A039E9-21B0-43C6-8EB5-549904D6DC2F}" type="presOf" srcId="{1ADF3D44-3DD9-40AB-8FB0-769D72BD618C}" destId="{9BCB1DED-1C5C-4C13-96AB-D4BE6DE80B13}" srcOrd="0" destOrd="0" presId="urn:microsoft.com/office/officeart/2005/8/layout/venn3"/>
    <dgm:cxn modelId="{F70F73F6-6C30-4804-B28E-04B1122793D7}" srcId="{EE6A1FAF-DA62-41D7-91C9-0CA03A2EB9A7}" destId="{82CFE478-5F46-478E-AE1E-63EE69196981}" srcOrd="0" destOrd="0" parTransId="{34977BA7-0D88-42C6-8A2E-C3E7671DD144}" sibTransId="{42377C93-E4D3-4BC9-B8BD-4DE6D9E7C624}"/>
    <dgm:cxn modelId="{124A70F7-9CC9-4DAE-A014-62363B61EA2F}" type="presOf" srcId="{EE6A1FAF-DA62-41D7-91C9-0CA03A2EB9A7}" destId="{0C4DEA4A-80F0-48EE-999F-EABCAD9329B9}" srcOrd="0" destOrd="0" presId="urn:microsoft.com/office/officeart/2005/8/layout/venn3"/>
    <dgm:cxn modelId="{31684AE6-1F9B-4261-A26A-7719789DF491}" type="presParOf" srcId="{0C4DEA4A-80F0-48EE-999F-EABCAD9329B9}" destId="{3BABA3F6-3C11-456D-B4EA-000480289A8D}" srcOrd="0" destOrd="0" presId="urn:microsoft.com/office/officeart/2005/8/layout/venn3"/>
    <dgm:cxn modelId="{3AD3B951-EA5B-45D4-BEE9-532BD93A84E7}" type="presParOf" srcId="{0C4DEA4A-80F0-48EE-999F-EABCAD9329B9}" destId="{DC1F4E5F-8A17-4C3A-A03F-813A1C8EDDE0}" srcOrd="1" destOrd="0" presId="urn:microsoft.com/office/officeart/2005/8/layout/venn3"/>
    <dgm:cxn modelId="{364C006A-434B-4865-92AB-97AB1A1B77A0}" type="presParOf" srcId="{0C4DEA4A-80F0-48EE-999F-EABCAD9329B9}" destId="{451D2FE7-EC3E-4F24-BC4F-1995896CD153}" srcOrd="2" destOrd="0" presId="urn:microsoft.com/office/officeart/2005/8/layout/venn3"/>
    <dgm:cxn modelId="{D3D2C07E-A5C3-49BD-81E2-F6A0073DA93A}" type="presParOf" srcId="{0C4DEA4A-80F0-48EE-999F-EABCAD9329B9}" destId="{D0AC2026-5281-4E9D-8998-74328296EF93}" srcOrd="3" destOrd="0" presId="urn:microsoft.com/office/officeart/2005/8/layout/venn3"/>
    <dgm:cxn modelId="{E088EEDA-7A0E-4F5F-BD4F-AEB086868001}" type="presParOf" srcId="{0C4DEA4A-80F0-48EE-999F-EABCAD9329B9}" destId="{D2D24C51-4AAB-4C38-BAA2-8285C1334BF9}" srcOrd="4" destOrd="0" presId="urn:microsoft.com/office/officeart/2005/8/layout/venn3"/>
    <dgm:cxn modelId="{5B70F5D3-2896-4264-8AD2-722FE88D4270}" type="presParOf" srcId="{0C4DEA4A-80F0-48EE-999F-EABCAD9329B9}" destId="{692E94F5-E1FF-4796-A230-57DC5D876E47}" srcOrd="5" destOrd="0" presId="urn:microsoft.com/office/officeart/2005/8/layout/venn3"/>
    <dgm:cxn modelId="{4C262C6C-FF13-42AB-94E0-9B77A1ABB0F0}" type="presParOf" srcId="{0C4DEA4A-80F0-48EE-999F-EABCAD9329B9}" destId="{1DB8249C-B50D-49E2-94F5-660A19DD7E6C}" srcOrd="6" destOrd="0" presId="urn:microsoft.com/office/officeart/2005/8/layout/venn3"/>
    <dgm:cxn modelId="{08EE586C-78F8-453A-9F3A-AECFE4BC636B}" type="presParOf" srcId="{0C4DEA4A-80F0-48EE-999F-EABCAD9329B9}" destId="{1F6D9BFF-BC2D-4E91-A178-EB278CD2018E}" srcOrd="7" destOrd="0" presId="urn:microsoft.com/office/officeart/2005/8/layout/venn3"/>
    <dgm:cxn modelId="{2E17093B-C9AE-4851-80BA-D333C238281A}" type="presParOf" srcId="{0C4DEA4A-80F0-48EE-999F-EABCAD9329B9}" destId="{9BCB1DED-1C5C-4C13-96AB-D4BE6DE80B13}" srcOrd="8" destOrd="0" presId="urn:microsoft.com/office/officeart/2005/8/layout/venn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D0CF04-6C3E-4BDB-BFE2-47B1D8DDBB21}" type="doc">
      <dgm:prSet loTypeId="urn:microsoft.com/office/officeart/2005/8/layout/vProcess5" loCatId="process" qsTypeId="urn:microsoft.com/office/officeart/2005/8/quickstyle/simple1" qsCatId="simple" csTypeId="urn:microsoft.com/office/officeart/2005/8/colors/colorful5" csCatId="colorful" phldr="1"/>
      <dgm:spPr/>
    </dgm:pt>
    <dgm:pt modelId="{789B070D-541A-4CFC-B432-2C5F2E0E5753}">
      <dgm:prSet phldrT="[Text]"/>
      <dgm:spPr/>
      <dgm:t>
        <a:bodyPr/>
        <a:lstStyle/>
        <a:p>
          <a:r>
            <a:rPr lang="fr-CA"/>
            <a:t>Consultez la page Ergonomie</a:t>
          </a:r>
        </a:p>
      </dgm:t>
    </dgm:pt>
    <dgm:pt modelId="{E6E0C05D-4BD9-44B7-B9E8-FB0770FB4B5A}" type="parTrans" cxnId="{F3AEB9C2-0D89-4A00-A17D-B65B1DC61C40}">
      <dgm:prSet/>
      <dgm:spPr/>
      <dgm:t>
        <a:bodyPr/>
        <a:lstStyle/>
        <a:p>
          <a:endParaRPr lang="en-CA"/>
        </a:p>
      </dgm:t>
    </dgm:pt>
    <dgm:pt modelId="{7740A3AA-7D56-45F0-95BC-7455781603A3}" type="sibTrans" cxnId="{F3AEB9C2-0D89-4A00-A17D-B65B1DC61C40}">
      <dgm:prSet/>
      <dgm:spPr/>
      <dgm:t>
        <a:bodyPr/>
        <a:lstStyle/>
        <a:p>
          <a:endParaRPr lang="en-CA"/>
        </a:p>
      </dgm:t>
    </dgm:pt>
    <dgm:pt modelId="{CC5854B8-0834-4A82-BBFC-E84921BC6369}">
      <dgm:prSet phldrT="[Text]"/>
      <dgm:spPr/>
      <dgm:t>
        <a:bodyPr/>
        <a:lstStyle/>
        <a:p>
          <a:r>
            <a:rPr lang="fr-CA"/>
            <a:t>Complétez l’outil Ergonomie de bureau : Auto-ajustement</a:t>
          </a:r>
        </a:p>
      </dgm:t>
    </dgm:pt>
    <dgm:pt modelId="{F6EF5B49-4E20-4412-8782-56F15AC2427A}" type="parTrans" cxnId="{7126D578-B8F4-444C-885B-C46328331A00}">
      <dgm:prSet/>
      <dgm:spPr/>
      <dgm:t>
        <a:bodyPr/>
        <a:lstStyle/>
        <a:p>
          <a:endParaRPr lang="en-CA"/>
        </a:p>
      </dgm:t>
    </dgm:pt>
    <dgm:pt modelId="{BF114C40-1F38-4D70-B5E2-AEEEBEE4BF94}" type="sibTrans" cxnId="{7126D578-B8F4-444C-885B-C46328331A00}">
      <dgm:prSet/>
      <dgm:spPr/>
      <dgm:t>
        <a:bodyPr/>
        <a:lstStyle/>
        <a:p>
          <a:endParaRPr lang="en-CA"/>
        </a:p>
      </dgm:t>
    </dgm:pt>
    <dgm:pt modelId="{0F223348-132D-4841-8DA6-48A8FB75BDFF}">
      <dgm:prSet phldrT="[Text]"/>
      <dgm:spPr>
        <a:solidFill>
          <a:schemeClr val="accent5">
            <a:lumMod val="50000"/>
          </a:schemeClr>
        </a:solidFill>
      </dgm:spPr>
      <dgm:t>
        <a:bodyPr/>
        <a:lstStyle/>
        <a:p>
          <a:r>
            <a:rPr lang="fr-CA"/>
            <a:t>Suivi</a:t>
          </a:r>
        </a:p>
      </dgm:t>
    </dgm:pt>
    <dgm:pt modelId="{6874E075-9F01-4A92-AF37-4EC218920BC0}" type="parTrans" cxnId="{F1B82BA8-AEF2-46F7-BE49-AAF699FD177E}">
      <dgm:prSet/>
      <dgm:spPr/>
      <dgm:t>
        <a:bodyPr/>
        <a:lstStyle/>
        <a:p>
          <a:endParaRPr lang="en-CA"/>
        </a:p>
      </dgm:t>
    </dgm:pt>
    <dgm:pt modelId="{E89AFE40-DF84-4406-9F64-F87CA8F757A0}" type="sibTrans" cxnId="{F1B82BA8-AEF2-46F7-BE49-AAF699FD177E}">
      <dgm:prSet/>
      <dgm:spPr/>
      <dgm:t>
        <a:bodyPr/>
        <a:lstStyle/>
        <a:p>
          <a:endParaRPr lang="en-CA"/>
        </a:p>
      </dgm:t>
    </dgm:pt>
    <dgm:pt modelId="{00236F92-9FF0-4A05-856A-83633BAFE592}" type="pres">
      <dgm:prSet presAssocID="{B8D0CF04-6C3E-4BDB-BFE2-47B1D8DDBB21}" presName="outerComposite" presStyleCnt="0">
        <dgm:presLayoutVars>
          <dgm:chMax val="5"/>
          <dgm:dir/>
          <dgm:resizeHandles val="exact"/>
        </dgm:presLayoutVars>
      </dgm:prSet>
      <dgm:spPr/>
    </dgm:pt>
    <dgm:pt modelId="{C2903C25-BE0A-4D49-BDF5-66347744A0B3}" type="pres">
      <dgm:prSet presAssocID="{B8D0CF04-6C3E-4BDB-BFE2-47B1D8DDBB21}" presName="dummyMaxCanvas" presStyleCnt="0">
        <dgm:presLayoutVars/>
      </dgm:prSet>
      <dgm:spPr/>
    </dgm:pt>
    <dgm:pt modelId="{128B0B64-4BA8-48A2-AFDD-7E24C0A6CB39}" type="pres">
      <dgm:prSet presAssocID="{B8D0CF04-6C3E-4BDB-BFE2-47B1D8DDBB21}" presName="ThreeNodes_1" presStyleLbl="node1" presStyleIdx="0" presStyleCnt="3" custLinFactNeighborX="-3">
        <dgm:presLayoutVars>
          <dgm:bulletEnabled val="1"/>
        </dgm:presLayoutVars>
      </dgm:prSet>
      <dgm:spPr/>
    </dgm:pt>
    <dgm:pt modelId="{DABC098D-BAC8-4AC2-82BF-0BE08870EB87}" type="pres">
      <dgm:prSet presAssocID="{B8D0CF04-6C3E-4BDB-BFE2-47B1D8DDBB21}" presName="ThreeNodes_2" presStyleLbl="node1" presStyleIdx="1" presStyleCnt="3">
        <dgm:presLayoutVars>
          <dgm:bulletEnabled val="1"/>
        </dgm:presLayoutVars>
      </dgm:prSet>
      <dgm:spPr/>
    </dgm:pt>
    <dgm:pt modelId="{CE31F6D2-3C52-49EB-BE92-F57AF5C46BCD}" type="pres">
      <dgm:prSet presAssocID="{B8D0CF04-6C3E-4BDB-BFE2-47B1D8DDBB21}" presName="ThreeNodes_3" presStyleLbl="node1" presStyleIdx="2" presStyleCnt="3">
        <dgm:presLayoutVars>
          <dgm:bulletEnabled val="1"/>
        </dgm:presLayoutVars>
      </dgm:prSet>
      <dgm:spPr/>
    </dgm:pt>
    <dgm:pt modelId="{2F206D3C-6EE1-44D9-A4CF-CEB21271F205}" type="pres">
      <dgm:prSet presAssocID="{B8D0CF04-6C3E-4BDB-BFE2-47B1D8DDBB21}" presName="ThreeConn_1-2" presStyleLbl="fgAccFollowNode1" presStyleIdx="0" presStyleCnt="2">
        <dgm:presLayoutVars>
          <dgm:bulletEnabled val="1"/>
        </dgm:presLayoutVars>
      </dgm:prSet>
      <dgm:spPr/>
    </dgm:pt>
    <dgm:pt modelId="{1333C975-203B-430B-AC9B-87161E0548D4}" type="pres">
      <dgm:prSet presAssocID="{B8D0CF04-6C3E-4BDB-BFE2-47B1D8DDBB21}" presName="ThreeConn_2-3" presStyleLbl="fgAccFollowNode1" presStyleIdx="1" presStyleCnt="2">
        <dgm:presLayoutVars>
          <dgm:bulletEnabled val="1"/>
        </dgm:presLayoutVars>
      </dgm:prSet>
      <dgm:spPr/>
    </dgm:pt>
    <dgm:pt modelId="{8A6D80DB-DABA-4E36-9A6B-56DD0F244B9C}" type="pres">
      <dgm:prSet presAssocID="{B8D0CF04-6C3E-4BDB-BFE2-47B1D8DDBB21}" presName="ThreeNodes_1_text" presStyleLbl="node1" presStyleIdx="2" presStyleCnt="3">
        <dgm:presLayoutVars>
          <dgm:bulletEnabled val="1"/>
        </dgm:presLayoutVars>
      </dgm:prSet>
      <dgm:spPr/>
    </dgm:pt>
    <dgm:pt modelId="{37ECBB3A-BCAA-4D63-BE75-BFDF3EDF0636}" type="pres">
      <dgm:prSet presAssocID="{B8D0CF04-6C3E-4BDB-BFE2-47B1D8DDBB21}" presName="ThreeNodes_2_text" presStyleLbl="node1" presStyleIdx="2" presStyleCnt="3">
        <dgm:presLayoutVars>
          <dgm:bulletEnabled val="1"/>
        </dgm:presLayoutVars>
      </dgm:prSet>
      <dgm:spPr/>
    </dgm:pt>
    <dgm:pt modelId="{537203D8-9C7E-42BF-8629-ECB2600C7C05}" type="pres">
      <dgm:prSet presAssocID="{B8D0CF04-6C3E-4BDB-BFE2-47B1D8DDBB21}" presName="ThreeNodes_3_text" presStyleLbl="node1" presStyleIdx="2" presStyleCnt="3">
        <dgm:presLayoutVars>
          <dgm:bulletEnabled val="1"/>
        </dgm:presLayoutVars>
      </dgm:prSet>
      <dgm:spPr/>
    </dgm:pt>
  </dgm:ptLst>
  <dgm:cxnLst>
    <dgm:cxn modelId="{2A71C301-5339-44E8-A0D1-CCBC471BA2CE}" type="presOf" srcId="{0F223348-132D-4841-8DA6-48A8FB75BDFF}" destId="{537203D8-9C7E-42BF-8629-ECB2600C7C05}" srcOrd="1" destOrd="0" presId="urn:microsoft.com/office/officeart/2005/8/layout/vProcess5"/>
    <dgm:cxn modelId="{7231610F-9936-4560-8B41-4FE74C527615}" type="presOf" srcId="{CC5854B8-0834-4A82-BBFC-E84921BC6369}" destId="{37ECBB3A-BCAA-4D63-BE75-BFDF3EDF0636}" srcOrd="1" destOrd="0" presId="urn:microsoft.com/office/officeart/2005/8/layout/vProcess5"/>
    <dgm:cxn modelId="{036C1944-B5CC-4E0C-94B4-34EAB9735A64}" type="presOf" srcId="{CC5854B8-0834-4A82-BBFC-E84921BC6369}" destId="{DABC098D-BAC8-4AC2-82BF-0BE08870EB87}" srcOrd="0" destOrd="0" presId="urn:microsoft.com/office/officeart/2005/8/layout/vProcess5"/>
    <dgm:cxn modelId="{921DA06C-374E-4F3A-AD6B-ACC988A36EB1}" type="presOf" srcId="{B8D0CF04-6C3E-4BDB-BFE2-47B1D8DDBB21}" destId="{00236F92-9FF0-4A05-856A-83633BAFE592}" srcOrd="0" destOrd="0" presId="urn:microsoft.com/office/officeart/2005/8/layout/vProcess5"/>
    <dgm:cxn modelId="{76154F6E-627B-4E4D-A117-C44A8BF23626}" type="presOf" srcId="{0F223348-132D-4841-8DA6-48A8FB75BDFF}" destId="{CE31F6D2-3C52-49EB-BE92-F57AF5C46BCD}" srcOrd="0" destOrd="0" presId="urn:microsoft.com/office/officeart/2005/8/layout/vProcess5"/>
    <dgm:cxn modelId="{7126D578-B8F4-444C-885B-C46328331A00}" srcId="{B8D0CF04-6C3E-4BDB-BFE2-47B1D8DDBB21}" destId="{CC5854B8-0834-4A82-BBFC-E84921BC6369}" srcOrd="1" destOrd="0" parTransId="{F6EF5B49-4E20-4412-8782-56F15AC2427A}" sibTransId="{BF114C40-1F38-4D70-B5E2-AEEEBEE4BF94}"/>
    <dgm:cxn modelId="{F1B82BA8-AEF2-46F7-BE49-AAF699FD177E}" srcId="{B8D0CF04-6C3E-4BDB-BFE2-47B1D8DDBB21}" destId="{0F223348-132D-4841-8DA6-48A8FB75BDFF}" srcOrd="2" destOrd="0" parTransId="{6874E075-9F01-4A92-AF37-4EC218920BC0}" sibTransId="{E89AFE40-DF84-4406-9F64-F87CA8F757A0}"/>
    <dgm:cxn modelId="{F3AEB9C2-0D89-4A00-A17D-B65B1DC61C40}" srcId="{B8D0CF04-6C3E-4BDB-BFE2-47B1D8DDBB21}" destId="{789B070D-541A-4CFC-B432-2C5F2E0E5753}" srcOrd="0" destOrd="0" parTransId="{E6E0C05D-4BD9-44B7-B9E8-FB0770FB4B5A}" sibTransId="{7740A3AA-7D56-45F0-95BC-7455781603A3}"/>
    <dgm:cxn modelId="{EA07BBC4-53B8-497D-8319-7558D4642AB9}" type="presOf" srcId="{7740A3AA-7D56-45F0-95BC-7455781603A3}" destId="{2F206D3C-6EE1-44D9-A4CF-CEB21271F205}" srcOrd="0" destOrd="0" presId="urn:microsoft.com/office/officeart/2005/8/layout/vProcess5"/>
    <dgm:cxn modelId="{36BF17CC-DAC8-4364-9E34-EEF68D82CE59}" type="presOf" srcId="{BF114C40-1F38-4D70-B5E2-AEEEBEE4BF94}" destId="{1333C975-203B-430B-AC9B-87161E0548D4}" srcOrd="0" destOrd="0" presId="urn:microsoft.com/office/officeart/2005/8/layout/vProcess5"/>
    <dgm:cxn modelId="{C29262F1-4EC9-415F-A617-F79D5AA604CE}" type="presOf" srcId="{789B070D-541A-4CFC-B432-2C5F2E0E5753}" destId="{128B0B64-4BA8-48A2-AFDD-7E24C0A6CB39}" srcOrd="0" destOrd="0" presId="urn:microsoft.com/office/officeart/2005/8/layout/vProcess5"/>
    <dgm:cxn modelId="{67A916FF-373F-4099-8CE4-3278968AFD20}" type="presOf" srcId="{789B070D-541A-4CFC-B432-2C5F2E0E5753}" destId="{8A6D80DB-DABA-4E36-9A6B-56DD0F244B9C}" srcOrd="1" destOrd="0" presId="urn:microsoft.com/office/officeart/2005/8/layout/vProcess5"/>
    <dgm:cxn modelId="{9E978E98-015B-487F-8099-D8DE8C60AA64}" type="presParOf" srcId="{00236F92-9FF0-4A05-856A-83633BAFE592}" destId="{C2903C25-BE0A-4D49-BDF5-66347744A0B3}" srcOrd="0" destOrd="0" presId="urn:microsoft.com/office/officeart/2005/8/layout/vProcess5"/>
    <dgm:cxn modelId="{2CC7FC36-028C-4034-B756-BEEC8E4729A9}" type="presParOf" srcId="{00236F92-9FF0-4A05-856A-83633BAFE592}" destId="{128B0B64-4BA8-48A2-AFDD-7E24C0A6CB39}" srcOrd="1" destOrd="0" presId="urn:microsoft.com/office/officeart/2005/8/layout/vProcess5"/>
    <dgm:cxn modelId="{D50B13C9-7586-499F-ADDA-0BF5F34E8459}" type="presParOf" srcId="{00236F92-9FF0-4A05-856A-83633BAFE592}" destId="{DABC098D-BAC8-4AC2-82BF-0BE08870EB87}" srcOrd="2" destOrd="0" presId="urn:microsoft.com/office/officeart/2005/8/layout/vProcess5"/>
    <dgm:cxn modelId="{6EEEDE6C-D84B-44F7-AEB1-441F5F9B969E}" type="presParOf" srcId="{00236F92-9FF0-4A05-856A-83633BAFE592}" destId="{CE31F6D2-3C52-49EB-BE92-F57AF5C46BCD}" srcOrd="3" destOrd="0" presId="urn:microsoft.com/office/officeart/2005/8/layout/vProcess5"/>
    <dgm:cxn modelId="{831964BB-AEF8-4030-AE6C-F4661C2DCA94}" type="presParOf" srcId="{00236F92-9FF0-4A05-856A-83633BAFE592}" destId="{2F206D3C-6EE1-44D9-A4CF-CEB21271F205}" srcOrd="4" destOrd="0" presId="urn:microsoft.com/office/officeart/2005/8/layout/vProcess5"/>
    <dgm:cxn modelId="{1214DAF6-A2A2-4361-910F-B3FFB4D2C286}" type="presParOf" srcId="{00236F92-9FF0-4A05-856A-83633BAFE592}" destId="{1333C975-203B-430B-AC9B-87161E0548D4}" srcOrd="5" destOrd="0" presId="urn:microsoft.com/office/officeart/2005/8/layout/vProcess5"/>
    <dgm:cxn modelId="{C750DC52-7C71-4C61-895B-C51E435B21F0}" type="presParOf" srcId="{00236F92-9FF0-4A05-856A-83633BAFE592}" destId="{8A6D80DB-DABA-4E36-9A6B-56DD0F244B9C}" srcOrd="6" destOrd="0" presId="urn:microsoft.com/office/officeart/2005/8/layout/vProcess5"/>
    <dgm:cxn modelId="{F15E1EEB-F7BA-4E48-B031-A64BDBB3E061}" type="presParOf" srcId="{00236F92-9FF0-4A05-856A-83633BAFE592}" destId="{37ECBB3A-BCAA-4D63-BE75-BFDF3EDF0636}" srcOrd="7" destOrd="0" presId="urn:microsoft.com/office/officeart/2005/8/layout/vProcess5"/>
    <dgm:cxn modelId="{8CC3B667-0ED2-43EE-B881-F8B780CBE91D}" type="presParOf" srcId="{00236F92-9FF0-4A05-856A-83633BAFE592}" destId="{537203D8-9C7E-42BF-8629-ECB2600C7C05}"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8D0CF04-6C3E-4BDB-BFE2-47B1D8DDBB21}" type="doc">
      <dgm:prSet loTypeId="urn:microsoft.com/office/officeart/2005/8/layout/vProcess5" loCatId="process" qsTypeId="urn:microsoft.com/office/officeart/2005/8/quickstyle/simple1" qsCatId="simple" csTypeId="urn:microsoft.com/office/officeart/2005/8/colors/colorful5" csCatId="colorful" phldr="1"/>
      <dgm:spPr/>
    </dgm:pt>
    <dgm:pt modelId="{789B070D-541A-4CFC-B432-2C5F2E0E5753}">
      <dgm:prSet phldrT="[Text]"/>
      <dgm:spPr/>
      <dgm:t>
        <a:bodyPr/>
        <a:lstStyle/>
        <a:p>
          <a:pPr rtl="0"/>
          <a:r>
            <a:rPr lang="fr-FR">
              <a:latin typeface="Arial"/>
              <a:cs typeface="Arial"/>
            </a:rPr>
            <a:t>Demander une séance d'ajustement  par un coach en ergonomie</a:t>
          </a:r>
          <a:endParaRPr lang="en-CA">
            <a:latin typeface="Arial"/>
            <a:cs typeface="Arial"/>
          </a:endParaRPr>
        </a:p>
      </dgm:t>
    </dgm:pt>
    <dgm:pt modelId="{E6E0C05D-4BD9-44B7-B9E8-FB0770FB4B5A}" type="parTrans" cxnId="{F3AEB9C2-0D89-4A00-A17D-B65B1DC61C40}">
      <dgm:prSet/>
      <dgm:spPr/>
      <dgm:t>
        <a:bodyPr/>
        <a:lstStyle/>
        <a:p>
          <a:endParaRPr lang="en-CA"/>
        </a:p>
      </dgm:t>
    </dgm:pt>
    <dgm:pt modelId="{7740A3AA-7D56-45F0-95BC-7455781603A3}" type="sibTrans" cxnId="{F3AEB9C2-0D89-4A00-A17D-B65B1DC61C40}">
      <dgm:prSet/>
      <dgm:spPr/>
      <dgm:t>
        <a:bodyPr/>
        <a:lstStyle/>
        <a:p>
          <a:endParaRPr lang="en-CA"/>
        </a:p>
      </dgm:t>
    </dgm:pt>
    <dgm:pt modelId="{CC5854B8-0834-4A82-BBFC-E84921BC6369}">
      <dgm:prSet phldrT="[Text]"/>
      <dgm:spPr/>
      <dgm:t>
        <a:bodyPr/>
        <a:lstStyle/>
        <a:p>
          <a:pPr rtl="0"/>
          <a:r>
            <a:rPr lang="fr-FR">
              <a:latin typeface="Arial"/>
              <a:cs typeface="Arial"/>
            </a:rPr>
            <a:t>Réviser le rapport d’ajustement du coach en ergonomie</a:t>
          </a:r>
          <a:endParaRPr lang="en-CA">
            <a:latin typeface="Arial"/>
            <a:cs typeface="Arial"/>
          </a:endParaRPr>
        </a:p>
      </dgm:t>
    </dgm:pt>
    <dgm:pt modelId="{F6EF5B49-4E20-4412-8782-56F15AC2427A}" type="parTrans" cxnId="{7126D578-B8F4-444C-885B-C46328331A00}">
      <dgm:prSet/>
      <dgm:spPr/>
      <dgm:t>
        <a:bodyPr/>
        <a:lstStyle/>
        <a:p>
          <a:endParaRPr lang="en-CA"/>
        </a:p>
      </dgm:t>
    </dgm:pt>
    <dgm:pt modelId="{BF114C40-1F38-4D70-B5E2-AEEEBEE4BF94}" type="sibTrans" cxnId="{7126D578-B8F4-444C-885B-C46328331A00}">
      <dgm:prSet/>
      <dgm:spPr/>
      <dgm:t>
        <a:bodyPr/>
        <a:lstStyle/>
        <a:p>
          <a:endParaRPr lang="en-CA"/>
        </a:p>
      </dgm:t>
    </dgm:pt>
    <dgm:pt modelId="{0F223348-132D-4841-8DA6-48A8FB75BDFF}">
      <dgm:prSet phldrT="[Text]"/>
      <dgm:spPr/>
      <dgm:t>
        <a:bodyPr/>
        <a:lstStyle/>
        <a:p>
          <a:r>
            <a:rPr lang="fr-FR">
              <a:latin typeface="Arial"/>
              <a:cs typeface="Arial"/>
            </a:rPr>
            <a:t>Discuter et mettre en œuvre les bonnes solutions ergonomiques</a:t>
          </a:r>
          <a:endParaRPr lang="en-CA">
            <a:latin typeface="Arial"/>
            <a:cs typeface="Arial"/>
          </a:endParaRPr>
        </a:p>
      </dgm:t>
    </dgm:pt>
    <dgm:pt modelId="{6874E075-9F01-4A92-AF37-4EC218920BC0}" type="parTrans" cxnId="{F1B82BA8-AEF2-46F7-BE49-AAF699FD177E}">
      <dgm:prSet/>
      <dgm:spPr/>
      <dgm:t>
        <a:bodyPr/>
        <a:lstStyle/>
        <a:p>
          <a:endParaRPr lang="en-CA"/>
        </a:p>
      </dgm:t>
    </dgm:pt>
    <dgm:pt modelId="{E89AFE40-DF84-4406-9F64-F87CA8F757A0}" type="sibTrans" cxnId="{F1B82BA8-AEF2-46F7-BE49-AAF699FD177E}">
      <dgm:prSet/>
      <dgm:spPr/>
      <dgm:t>
        <a:bodyPr/>
        <a:lstStyle/>
        <a:p>
          <a:endParaRPr lang="en-CA"/>
        </a:p>
      </dgm:t>
    </dgm:pt>
    <dgm:pt modelId="{00236F92-9FF0-4A05-856A-83633BAFE592}" type="pres">
      <dgm:prSet presAssocID="{B8D0CF04-6C3E-4BDB-BFE2-47B1D8DDBB21}" presName="outerComposite" presStyleCnt="0">
        <dgm:presLayoutVars>
          <dgm:chMax val="5"/>
          <dgm:dir/>
          <dgm:resizeHandles val="exact"/>
        </dgm:presLayoutVars>
      </dgm:prSet>
      <dgm:spPr/>
    </dgm:pt>
    <dgm:pt modelId="{C2903C25-BE0A-4D49-BDF5-66347744A0B3}" type="pres">
      <dgm:prSet presAssocID="{B8D0CF04-6C3E-4BDB-BFE2-47B1D8DDBB21}" presName="dummyMaxCanvas" presStyleCnt="0">
        <dgm:presLayoutVars/>
      </dgm:prSet>
      <dgm:spPr/>
    </dgm:pt>
    <dgm:pt modelId="{128B0B64-4BA8-48A2-AFDD-7E24C0A6CB39}" type="pres">
      <dgm:prSet presAssocID="{B8D0CF04-6C3E-4BDB-BFE2-47B1D8DDBB21}" presName="ThreeNodes_1" presStyleLbl="node1" presStyleIdx="0" presStyleCnt="3">
        <dgm:presLayoutVars>
          <dgm:bulletEnabled val="1"/>
        </dgm:presLayoutVars>
      </dgm:prSet>
      <dgm:spPr/>
    </dgm:pt>
    <dgm:pt modelId="{DABC098D-BAC8-4AC2-82BF-0BE08870EB87}" type="pres">
      <dgm:prSet presAssocID="{B8D0CF04-6C3E-4BDB-BFE2-47B1D8DDBB21}" presName="ThreeNodes_2" presStyleLbl="node1" presStyleIdx="1" presStyleCnt="3">
        <dgm:presLayoutVars>
          <dgm:bulletEnabled val="1"/>
        </dgm:presLayoutVars>
      </dgm:prSet>
      <dgm:spPr/>
    </dgm:pt>
    <dgm:pt modelId="{CE31F6D2-3C52-49EB-BE92-F57AF5C46BCD}" type="pres">
      <dgm:prSet presAssocID="{B8D0CF04-6C3E-4BDB-BFE2-47B1D8DDBB21}" presName="ThreeNodes_3" presStyleLbl="node1" presStyleIdx="2" presStyleCnt="3">
        <dgm:presLayoutVars>
          <dgm:bulletEnabled val="1"/>
        </dgm:presLayoutVars>
      </dgm:prSet>
      <dgm:spPr/>
    </dgm:pt>
    <dgm:pt modelId="{2F206D3C-6EE1-44D9-A4CF-CEB21271F205}" type="pres">
      <dgm:prSet presAssocID="{B8D0CF04-6C3E-4BDB-BFE2-47B1D8DDBB21}" presName="ThreeConn_1-2" presStyleLbl="fgAccFollowNode1" presStyleIdx="0" presStyleCnt="2">
        <dgm:presLayoutVars>
          <dgm:bulletEnabled val="1"/>
        </dgm:presLayoutVars>
      </dgm:prSet>
      <dgm:spPr/>
    </dgm:pt>
    <dgm:pt modelId="{1333C975-203B-430B-AC9B-87161E0548D4}" type="pres">
      <dgm:prSet presAssocID="{B8D0CF04-6C3E-4BDB-BFE2-47B1D8DDBB21}" presName="ThreeConn_2-3" presStyleLbl="fgAccFollowNode1" presStyleIdx="1" presStyleCnt="2">
        <dgm:presLayoutVars>
          <dgm:bulletEnabled val="1"/>
        </dgm:presLayoutVars>
      </dgm:prSet>
      <dgm:spPr/>
    </dgm:pt>
    <dgm:pt modelId="{8A6D80DB-DABA-4E36-9A6B-56DD0F244B9C}" type="pres">
      <dgm:prSet presAssocID="{B8D0CF04-6C3E-4BDB-BFE2-47B1D8DDBB21}" presName="ThreeNodes_1_text" presStyleLbl="node1" presStyleIdx="2" presStyleCnt="3">
        <dgm:presLayoutVars>
          <dgm:bulletEnabled val="1"/>
        </dgm:presLayoutVars>
      </dgm:prSet>
      <dgm:spPr/>
    </dgm:pt>
    <dgm:pt modelId="{37ECBB3A-BCAA-4D63-BE75-BFDF3EDF0636}" type="pres">
      <dgm:prSet presAssocID="{B8D0CF04-6C3E-4BDB-BFE2-47B1D8DDBB21}" presName="ThreeNodes_2_text" presStyleLbl="node1" presStyleIdx="2" presStyleCnt="3">
        <dgm:presLayoutVars>
          <dgm:bulletEnabled val="1"/>
        </dgm:presLayoutVars>
      </dgm:prSet>
      <dgm:spPr/>
    </dgm:pt>
    <dgm:pt modelId="{537203D8-9C7E-42BF-8629-ECB2600C7C05}" type="pres">
      <dgm:prSet presAssocID="{B8D0CF04-6C3E-4BDB-BFE2-47B1D8DDBB21}" presName="ThreeNodes_3_text" presStyleLbl="node1" presStyleIdx="2" presStyleCnt="3">
        <dgm:presLayoutVars>
          <dgm:bulletEnabled val="1"/>
        </dgm:presLayoutVars>
      </dgm:prSet>
      <dgm:spPr/>
    </dgm:pt>
  </dgm:ptLst>
  <dgm:cxnLst>
    <dgm:cxn modelId="{2A71C301-5339-44E8-A0D1-CCBC471BA2CE}" type="presOf" srcId="{0F223348-132D-4841-8DA6-48A8FB75BDFF}" destId="{537203D8-9C7E-42BF-8629-ECB2600C7C05}" srcOrd="1" destOrd="0" presId="urn:microsoft.com/office/officeart/2005/8/layout/vProcess5"/>
    <dgm:cxn modelId="{7231610F-9936-4560-8B41-4FE74C527615}" type="presOf" srcId="{CC5854B8-0834-4A82-BBFC-E84921BC6369}" destId="{37ECBB3A-BCAA-4D63-BE75-BFDF3EDF0636}" srcOrd="1" destOrd="0" presId="urn:microsoft.com/office/officeart/2005/8/layout/vProcess5"/>
    <dgm:cxn modelId="{036C1944-B5CC-4E0C-94B4-34EAB9735A64}" type="presOf" srcId="{CC5854B8-0834-4A82-BBFC-E84921BC6369}" destId="{DABC098D-BAC8-4AC2-82BF-0BE08870EB87}" srcOrd="0" destOrd="0" presId="urn:microsoft.com/office/officeart/2005/8/layout/vProcess5"/>
    <dgm:cxn modelId="{921DA06C-374E-4F3A-AD6B-ACC988A36EB1}" type="presOf" srcId="{B8D0CF04-6C3E-4BDB-BFE2-47B1D8DDBB21}" destId="{00236F92-9FF0-4A05-856A-83633BAFE592}" srcOrd="0" destOrd="0" presId="urn:microsoft.com/office/officeart/2005/8/layout/vProcess5"/>
    <dgm:cxn modelId="{76154F6E-627B-4E4D-A117-C44A8BF23626}" type="presOf" srcId="{0F223348-132D-4841-8DA6-48A8FB75BDFF}" destId="{CE31F6D2-3C52-49EB-BE92-F57AF5C46BCD}" srcOrd="0" destOrd="0" presId="urn:microsoft.com/office/officeart/2005/8/layout/vProcess5"/>
    <dgm:cxn modelId="{7126D578-B8F4-444C-885B-C46328331A00}" srcId="{B8D0CF04-6C3E-4BDB-BFE2-47B1D8DDBB21}" destId="{CC5854B8-0834-4A82-BBFC-E84921BC6369}" srcOrd="1" destOrd="0" parTransId="{F6EF5B49-4E20-4412-8782-56F15AC2427A}" sibTransId="{BF114C40-1F38-4D70-B5E2-AEEEBEE4BF94}"/>
    <dgm:cxn modelId="{F1B82BA8-AEF2-46F7-BE49-AAF699FD177E}" srcId="{B8D0CF04-6C3E-4BDB-BFE2-47B1D8DDBB21}" destId="{0F223348-132D-4841-8DA6-48A8FB75BDFF}" srcOrd="2" destOrd="0" parTransId="{6874E075-9F01-4A92-AF37-4EC218920BC0}" sibTransId="{E89AFE40-DF84-4406-9F64-F87CA8F757A0}"/>
    <dgm:cxn modelId="{F3AEB9C2-0D89-4A00-A17D-B65B1DC61C40}" srcId="{B8D0CF04-6C3E-4BDB-BFE2-47B1D8DDBB21}" destId="{789B070D-541A-4CFC-B432-2C5F2E0E5753}" srcOrd="0" destOrd="0" parTransId="{E6E0C05D-4BD9-44B7-B9E8-FB0770FB4B5A}" sibTransId="{7740A3AA-7D56-45F0-95BC-7455781603A3}"/>
    <dgm:cxn modelId="{EA07BBC4-53B8-497D-8319-7558D4642AB9}" type="presOf" srcId="{7740A3AA-7D56-45F0-95BC-7455781603A3}" destId="{2F206D3C-6EE1-44D9-A4CF-CEB21271F205}" srcOrd="0" destOrd="0" presId="urn:microsoft.com/office/officeart/2005/8/layout/vProcess5"/>
    <dgm:cxn modelId="{36BF17CC-DAC8-4364-9E34-EEF68D82CE59}" type="presOf" srcId="{BF114C40-1F38-4D70-B5E2-AEEEBEE4BF94}" destId="{1333C975-203B-430B-AC9B-87161E0548D4}" srcOrd="0" destOrd="0" presId="urn:microsoft.com/office/officeart/2005/8/layout/vProcess5"/>
    <dgm:cxn modelId="{C29262F1-4EC9-415F-A617-F79D5AA604CE}" type="presOf" srcId="{789B070D-541A-4CFC-B432-2C5F2E0E5753}" destId="{128B0B64-4BA8-48A2-AFDD-7E24C0A6CB39}" srcOrd="0" destOrd="0" presId="urn:microsoft.com/office/officeart/2005/8/layout/vProcess5"/>
    <dgm:cxn modelId="{67A916FF-373F-4099-8CE4-3278968AFD20}" type="presOf" srcId="{789B070D-541A-4CFC-B432-2C5F2E0E5753}" destId="{8A6D80DB-DABA-4E36-9A6B-56DD0F244B9C}" srcOrd="1" destOrd="0" presId="urn:microsoft.com/office/officeart/2005/8/layout/vProcess5"/>
    <dgm:cxn modelId="{9E978E98-015B-487F-8099-D8DE8C60AA64}" type="presParOf" srcId="{00236F92-9FF0-4A05-856A-83633BAFE592}" destId="{C2903C25-BE0A-4D49-BDF5-66347744A0B3}" srcOrd="0" destOrd="0" presId="urn:microsoft.com/office/officeart/2005/8/layout/vProcess5"/>
    <dgm:cxn modelId="{2CC7FC36-028C-4034-B756-BEEC8E4729A9}" type="presParOf" srcId="{00236F92-9FF0-4A05-856A-83633BAFE592}" destId="{128B0B64-4BA8-48A2-AFDD-7E24C0A6CB39}" srcOrd="1" destOrd="0" presId="urn:microsoft.com/office/officeart/2005/8/layout/vProcess5"/>
    <dgm:cxn modelId="{D50B13C9-7586-499F-ADDA-0BF5F34E8459}" type="presParOf" srcId="{00236F92-9FF0-4A05-856A-83633BAFE592}" destId="{DABC098D-BAC8-4AC2-82BF-0BE08870EB87}" srcOrd="2" destOrd="0" presId="urn:microsoft.com/office/officeart/2005/8/layout/vProcess5"/>
    <dgm:cxn modelId="{6EEEDE6C-D84B-44F7-AEB1-441F5F9B969E}" type="presParOf" srcId="{00236F92-9FF0-4A05-856A-83633BAFE592}" destId="{CE31F6D2-3C52-49EB-BE92-F57AF5C46BCD}" srcOrd="3" destOrd="0" presId="urn:microsoft.com/office/officeart/2005/8/layout/vProcess5"/>
    <dgm:cxn modelId="{831964BB-AEF8-4030-AE6C-F4661C2DCA94}" type="presParOf" srcId="{00236F92-9FF0-4A05-856A-83633BAFE592}" destId="{2F206D3C-6EE1-44D9-A4CF-CEB21271F205}" srcOrd="4" destOrd="0" presId="urn:microsoft.com/office/officeart/2005/8/layout/vProcess5"/>
    <dgm:cxn modelId="{1214DAF6-A2A2-4361-910F-B3FFB4D2C286}" type="presParOf" srcId="{00236F92-9FF0-4A05-856A-83633BAFE592}" destId="{1333C975-203B-430B-AC9B-87161E0548D4}" srcOrd="5" destOrd="0" presId="urn:microsoft.com/office/officeart/2005/8/layout/vProcess5"/>
    <dgm:cxn modelId="{C750DC52-7C71-4C61-895B-C51E435B21F0}" type="presParOf" srcId="{00236F92-9FF0-4A05-856A-83633BAFE592}" destId="{8A6D80DB-DABA-4E36-9A6B-56DD0F244B9C}" srcOrd="6" destOrd="0" presId="urn:microsoft.com/office/officeart/2005/8/layout/vProcess5"/>
    <dgm:cxn modelId="{F15E1EEB-F7BA-4E48-B031-A64BDBB3E061}" type="presParOf" srcId="{00236F92-9FF0-4A05-856A-83633BAFE592}" destId="{37ECBB3A-BCAA-4D63-BE75-BFDF3EDF0636}" srcOrd="7" destOrd="0" presId="urn:microsoft.com/office/officeart/2005/8/layout/vProcess5"/>
    <dgm:cxn modelId="{8CC3B667-0ED2-43EE-B881-F8B780CBE91D}" type="presParOf" srcId="{00236F92-9FF0-4A05-856A-83633BAFE592}" destId="{537203D8-9C7E-42BF-8629-ECB2600C7C05}"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F7BADA3-EE6F-4BEA-8988-FB94AAAA2CC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CA"/>
        </a:p>
      </dgm:t>
    </dgm:pt>
    <dgm:pt modelId="{4D963C53-25D0-4861-AFB6-D6986CA5BFC5}">
      <dgm:prSet/>
      <dgm:spPr/>
      <dgm:t>
        <a:bodyPr/>
        <a:lstStyle/>
        <a:p>
          <a:r>
            <a:rPr lang="fr-CA"/>
            <a:t>Élaboration </a:t>
          </a:r>
          <a:r>
            <a:rPr lang="fr-CA">
              <a:latin typeface="Century Gothic"/>
            </a:rPr>
            <a:t>de</a:t>
          </a:r>
          <a:r>
            <a:rPr lang="fr-CA"/>
            <a:t> politiques</a:t>
          </a:r>
        </a:p>
      </dgm:t>
    </dgm:pt>
    <dgm:pt modelId="{015193FD-E897-4036-B061-898D2F397492}" type="parTrans" cxnId="{4B05327C-CA29-413D-8DA6-620DA80E698C}">
      <dgm:prSet/>
      <dgm:spPr/>
      <dgm:t>
        <a:bodyPr/>
        <a:lstStyle/>
        <a:p>
          <a:endParaRPr lang="en-CA"/>
        </a:p>
      </dgm:t>
    </dgm:pt>
    <dgm:pt modelId="{02EB3302-463A-4A5C-94CA-E540A70E5DE4}" type="sibTrans" cxnId="{4B05327C-CA29-413D-8DA6-620DA80E698C}">
      <dgm:prSet/>
      <dgm:spPr/>
      <dgm:t>
        <a:bodyPr/>
        <a:lstStyle/>
        <a:p>
          <a:endParaRPr lang="en-CA"/>
        </a:p>
      </dgm:t>
    </dgm:pt>
    <dgm:pt modelId="{D94EEF04-C3E4-476D-BA22-228BC32E88BC}">
      <dgm:prSet/>
      <dgm:spPr/>
      <dgm:t>
        <a:bodyPr anchor="ctr"/>
        <a:lstStyle/>
        <a:p>
          <a:r>
            <a:rPr lang="fr-CA"/>
            <a:t>Évaluation des risques en milieu de travail</a:t>
          </a:r>
        </a:p>
      </dgm:t>
    </dgm:pt>
    <dgm:pt modelId="{F0FDDEA1-DC3F-430E-B6A8-B117F22ACE29}" type="parTrans" cxnId="{0EA7E12E-213A-45E7-9316-EE4AB1CED812}">
      <dgm:prSet/>
      <dgm:spPr/>
      <dgm:t>
        <a:bodyPr/>
        <a:lstStyle/>
        <a:p>
          <a:endParaRPr lang="en-CA"/>
        </a:p>
      </dgm:t>
    </dgm:pt>
    <dgm:pt modelId="{C72ABD36-3B53-4C26-B241-FD0A473FE825}" type="sibTrans" cxnId="{0EA7E12E-213A-45E7-9316-EE4AB1CED812}">
      <dgm:prSet/>
      <dgm:spPr/>
      <dgm:t>
        <a:bodyPr/>
        <a:lstStyle/>
        <a:p>
          <a:endParaRPr lang="en-CA"/>
        </a:p>
      </dgm:t>
    </dgm:pt>
    <dgm:pt modelId="{17AFD979-3DB4-43E3-8EFD-72F1999398CF}">
      <dgm:prSet/>
      <dgm:spPr/>
      <dgm:t>
        <a:bodyPr/>
        <a:lstStyle/>
        <a:p>
          <a:r>
            <a:rPr lang="fr-CA"/>
            <a:t>Procédures d’urgence</a:t>
          </a:r>
        </a:p>
      </dgm:t>
    </dgm:pt>
    <dgm:pt modelId="{5F9AA54A-8038-41F6-9655-FDA9F4424D6F}" type="parTrans" cxnId="{1154F530-43AB-46DE-92C4-D28378442FD9}">
      <dgm:prSet/>
      <dgm:spPr/>
      <dgm:t>
        <a:bodyPr/>
        <a:lstStyle/>
        <a:p>
          <a:endParaRPr lang="en-CA"/>
        </a:p>
      </dgm:t>
    </dgm:pt>
    <dgm:pt modelId="{2BCF5BC9-69CC-4AF4-AA2B-59B5B76D52FF}" type="sibTrans" cxnId="{1154F530-43AB-46DE-92C4-D28378442FD9}">
      <dgm:prSet/>
      <dgm:spPr/>
      <dgm:t>
        <a:bodyPr/>
        <a:lstStyle/>
        <a:p>
          <a:endParaRPr lang="en-CA"/>
        </a:p>
      </dgm:t>
    </dgm:pt>
    <dgm:pt modelId="{62ACC3B8-61D6-499B-A442-5F22746758A4}">
      <dgm:prSet/>
      <dgm:spPr/>
      <dgm:t>
        <a:bodyPr/>
        <a:lstStyle/>
        <a:p>
          <a:r>
            <a:rPr lang="fr-CA"/>
            <a:t>Formation et sensibilisation</a:t>
          </a:r>
        </a:p>
      </dgm:t>
    </dgm:pt>
    <dgm:pt modelId="{84FFE799-C343-4447-BD1F-11FCF6648CF0}" type="parTrans" cxnId="{093739F4-F728-4D7B-8EF3-E2B62ED92B50}">
      <dgm:prSet/>
      <dgm:spPr/>
      <dgm:t>
        <a:bodyPr/>
        <a:lstStyle/>
        <a:p>
          <a:endParaRPr lang="en-CA"/>
        </a:p>
      </dgm:t>
    </dgm:pt>
    <dgm:pt modelId="{0D6D21BA-9459-4FF9-A4B5-DE0A13FDA17F}" type="sibTrans" cxnId="{093739F4-F728-4D7B-8EF3-E2B62ED92B50}">
      <dgm:prSet/>
      <dgm:spPr/>
      <dgm:t>
        <a:bodyPr/>
        <a:lstStyle/>
        <a:p>
          <a:endParaRPr lang="en-CA"/>
        </a:p>
      </dgm:t>
    </dgm:pt>
    <dgm:pt modelId="{9A8D9727-3854-41C6-B6B1-67CFB595ADDF}">
      <dgm:prSet/>
      <dgm:spPr/>
      <dgm:t>
        <a:bodyPr/>
        <a:lstStyle/>
        <a:p>
          <a:r>
            <a:rPr lang="fr-CA"/>
            <a:t>Mesures de soutien pour les employés touchés</a:t>
          </a:r>
        </a:p>
      </dgm:t>
    </dgm:pt>
    <dgm:pt modelId="{59EC0103-AD1F-47ED-905E-DB36C3C572AA}" type="parTrans" cxnId="{36CF8AF1-B7B1-40CA-B7AF-3908EC85EF18}">
      <dgm:prSet/>
      <dgm:spPr/>
      <dgm:t>
        <a:bodyPr/>
        <a:lstStyle/>
        <a:p>
          <a:endParaRPr lang="en-CA"/>
        </a:p>
      </dgm:t>
    </dgm:pt>
    <dgm:pt modelId="{77E8B843-B6AC-46EE-A333-61814B02B5B0}" type="sibTrans" cxnId="{36CF8AF1-B7B1-40CA-B7AF-3908EC85EF18}">
      <dgm:prSet/>
      <dgm:spPr/>
      <dgm:t>
        <a:bodyPr/>
        <a:lstStyle/>
        <a:p>
          <a:endParaRPr lang="en-CA"/>
        </a:p>
      </dgm:t>
    </dgm:pt>
    <dgm:pt modelId="{8DAE0055-E375-4E89-8413-F34E5E50EE5E}">
      <dgm:prSet/>
      <dgm:spPr/>
      <dgm:t>
        <a:bodyPr/>
        <a:lstStyle/>
        <a:p>
          <a:r>
            <a:rPr lang="fr-CA"/>
            <a:t>Procédures de rapport et de résolution</a:t>
          </a:r>
        </a:p>
      </dgm:t>
    </dgm:pt>
    <dgm:pt modelId="{7276109C-9080-492B-8661-14BFD9678BA0}" type="parTrans" cxnId="{478EBA61-FC27-4065-89DE-F9FF32733B81}">
      <dgm:prSet/>
      <dgm:spPr/>
      <dgm:t>
        <a:bodyPr/>
        <a:lstStyle/>
        <a:p>
          <a:endParaRPr lang="en-CA"/>
        </a:p>
      </dgm:t>
    </dgm:pt>
    <dgm:pt modelId="{69DCE7C7-C23B-4D8E-A032-000B1C057B47}" type="sibTrans" cxnId="{478EBA61-FC27-4065-89DE-F9FF32733B81}">
      <dgm:prSet/>
      <dgm:spPr/>
      <dgm:t>
        <a:bodyPr/>
        <a:lstStyle/>
        <a:p>
          <a:endParaRPr lang="en-CA"/>
        </a:p>
      </dgm:t>
    </dgm:pt>
    <dgm:pt modelId="{D7B73B71-FD98-443F-91D7-EFCEC7FB1FD9}" type="pres">
      <dgm:prSet presAssocID="{EF7BADA3-EE6F-4BEA-8988-FB94AAAA2CC0}" presName="diagram" presStyleCnt="0">
        <dgm:presLayoutVars>
          <dgm:dir/>
          <dgm:resizeHandles val="exact"/>
        </dgm:presLayoutVars>
      </dgm:prSet>
      <dgm:spPr/>
    </dgm:pt>
    <dgm:pt modelId="{74F302F3-6861-410D-98F4-77AD5A4CCEF5}" type="pres">
      <dgm:prSet presAssocID="{4D963C53-25D0-4861-AFB6-D6986CA5BFC5}" presName="node" presStyleLbl="node1" presStyleIdx="0" presStyleCnt="6">
        <dgm:presLayoutVars>
          <dgm:bulletEnabled val="1"/>
        </dgm:presLayoutVars>
      </dgm:prSet>
      <dgm:spPr>
        <a:prstGeom prst="roundRect">
          <a:avLst/>
        </a:prstGeom>
      </dgm:spPr>
    </dgm:pt>
    <dgm:pt modelId="{68AF0377-0888-40E1-83AE-956021E3B6F3}" type="pres">
      <dgm:prSet presAssocID="{02EB3302-463A-4A5C-94CA-E540A70E5DE4}" presName="sibTrans" presStyleCnt="0"/>
      <dgm:spPr/>
    </dgm:pt>
    <dgm:pt modelId="{892B0D4A-B96C-4BD4-BA4B-F45351C61B23}" type="pres">
      <dgm:prSet presAssocID="{D94EEF04-C3E4-476D-BA22-228BC32E88BC}" presName="node" presStyleLbl="node1" presStyleIdx="1" presStyleCnt="6">
        <dgm:presLayoutVars>
          <dgm:bulletEnabled val="1"/>
        </dgm:presLayoutVars>
      </dgm:prSet>
      <dgm:spPr>
        <a:prstGeom prst="roundRect">
          <a:avLst/>
        </a:prstGeom>
      </dgm:spPr>
    </dgm:pt>
    <dgm:pt modelId="{0D4FD2CA-C825-4EFF-93CA-37BF927A78AB}" type="pres">
      <dgm:prSet presAssocID="{C72ABD36-3B53-4C26-B241-FD0A473FE825}" presName="sibTrans" presStyleCnt="0"/>
      <dgm:spPr/>
    </dgm:pt>
    <dgm:pt modelId="{55F67B89-3563-4267-A533-AC45DEBC54EB}" type="pres">
      <dgm:prSet presAssocID="{17AFD979-3DB4-43E3-8EFD-72F1999398CF}" presName="node" presStyleLbl="node1" presStyleIdx="2" presStyleCnt="6">
        <dgm:presLayoutVars>
          <dgm:bulletEnabled val="1"/>
        </dgm:presLayoutVars>
      </dgm:prSet>
      <dgm:spPr>
        <a:prstGeom prst="roundRect">
          <a:avLst/>
        </a:prstGeom>
      </dgm:spPr>
    </dgm:pt>
    <dgm:pt modelId="{49D87C0F-602A-4C4C-A6A4-A5476011EF11}" type="pres">
      <dgm:prSet presAssocID="{2BCF5BC9-69CC-4AF4-AA2B-59B5B76D52FF}" presName="sibTrans" presStyleCnt="0"/>
      <dgm:spPr/>
    </dgm:pt>
    <dgm:pt modelId="{6385A926-536C-48C8-8686-3938064F72F7}" type="pres">
      <dgm:prSet presAssocID="{62ACC3B8-61D6-499B-A442-5F22746758A4}" presName="node" presStyleLbl="node1" presStyleIdx="3" presStyleCnt="6">
        <dgm:presLayoutVars>
          <dgm:bulletEnabled val="1"/>
        </dgm:presLayoutVars>
      </dgm:prSet>
      <dgm:spPr>
        <a:prstGeom prst="roundRect">
          <a:avLst/>
        </a:prstGeom>
      </dgm:spPr>
    </dgm:pt>
    <dgm:pt modelId="{58C6D893-3498-4211-BEB2-8F16CF65A3C6}" type="pres">
      <dgm:prSet presAssocID="{0D6D21BA-9459-4FF9-A4B5-DE0A13FDA17F}" presName="sibTrans" presStyleCnt="0"/>
      <dgm:spPr/>
    </dgm:pt>
    <dgm:pt modelId="{2926990D-0B95-436D-83E4-1D4C2E1480FE}" type="pres">
      <dgm:prSet presAssocID="{9A8D9727-3854-41C6-B6B1-67CFB595ADDF}" presName="node" presStyleLbl="node1" presStyleIdx="4" presStyleCnt="6">
        <dgm:presLayoutVars>
          <dgm:bulletEnabled val="1"/>
        </dgm:presLayoutVars>
      </dgm:prSet>
      <dgm:spPr>
        <a:prstGeom prst="roundRect">
          <a:avLst/>
        </a:prstGeom>
      </dgm:spPr>
    </dgm:pt>
    <dgm:pt modelId="{3D8CF7A7-9AF1-42B7-9989-67EC4726BD7E}" type="pres">
      <dgm:prSet presAssocID="{77E8B843-B6AC-46EE-A333-61814B02B5B0}" presName="sibTrans" presStyleCnt="0"/>
      <dgm:spPr/>
    </dgm:pt>
    <dgm:pt modelId="{B5F33F8A-BFAC-4465-982D-C01997F449AF}" type="pres">
      <dgm:prSet presAssocID="{8DAE0055-E375-4E89-8413-F34E5E50EE5E}" presName="node" presStyleLbl="node1" presStyleIdx="5" presStyleCnt="6">
        <dgm:presLayoutVars>
          <dgm:bulletEnabled val="1"/>
        </dgm:presLayoutVars>
      </dgm:prSet>
      <dgm:spPr>
        <a:prstGeom prst="roundRect">
          <a:avLst/>
        </a:prstGeom>
      </dgm:spPr>
    </dgm:pt>
  </dgm:ptLst>
  <dgm:cxnLst>
    <dgm:cxn modelId="{F50EF107-48BB-4A99-B871-38027A8B576E}" type="presOf" srcId="{4D963C53-25D0-4861-AFB6-D6986CA5BFC5}" destId="{74F302F3-6861-410D-98F4-77AD5A4CCEF5}" srcOrd="0" destOrd="0" presId="urn:microsoft.com/office/officeart/2005/8/layout/default"/>
    <dgm:cxn modelId="{0DB5EF0C-5560-46B9-A36A-A0F29D9C7599}" type="presOf" srcId="{D94EEF04-C3E4-476D-BA22-228BC32E88BC}" destId="{892B0D4A-B96C-4BD4-BA4B-F45351C61B23}" srcOrd="0" destOrd="0" presId="urn:microsoft.com/office/officeart/2005/8/layout/default"/>
    <dgm:cxn modelId="{FB06671A-8706-4CEA-A7F8-F57782ADE001}" type="presOf" srcId="{8DAE0055-E375-4E89-8413-F34E5E50EE5E}" destId="{B5F33F8A-BFAC-4465-982D-C01997F449AF}" srcOrd="0" destOrd="0" presId="urn:microsoft.com/office/officeart/2005/8/layout/default"/>
    <dgm:cxn modelId="{0EA7E12E-213A-45E7-9316-EE4AB1CED812}" srcId="{EF7BADA3-EE6F-4BEA-8988-FB94AAAA2CC0}" destId="{D94EEF04-C3E4-476D-BA22-228BC32E88BC}" srcOrd="1" destOrd="0" parTransId="{F0FDDEA1-DC3F-430E-B6A8-B117F22ACE29}" sibTransId="{C72ABD36-3B53-4C26-B241-FD0A473FE825}"/>
    <dgm:cxn modelId="{1154F530-43AB-46DE-92C4-D28378442FD9}" srcId="{EF7BADA3-EE6F-4BEA-8988-FB94AAAA2CC0}" destId="{17AFD979-3DB4-43E3-8EFD-72F1999398CF}" srcOrd="2" destOrd="0" parTransId="{5F9AA54A-8038-41F6-9655-FDA9F4424D6F}" sibTransId="{2BCF5BC9-69CC-4AF4-AA2B-59B5B76D52FF}"/>
    <dgm:cxn modelId="{478EBA61-FC27-4065-89DE-F9FF32733B81}" srcId="{EF7BADA3-EE6F-4BEA-8988-FB94AAAA2CC0}" destId="{8DAE0055-E375-4E89-8413-F34E5E50EE5E}" srcOrd="5" destOrd="0" parTransId="{7276109C-9080-492B-8661-14BFD9678BA0}" sibTransId="{69DCE7C7-C23B-4D8E-A032-000B1C057B47}"/>
    <dgm:cxn modelId="{BD23856B-B8BC-4F24-8502-C6D7AD677ED7}" type="presOf" srcId="{17AFD979-3DB4-43E3-8EFD-72F1999398CF}" destId="{55F67B89-3563-4267-A533-AC45DEBC54EB}" srcOrd="0" destOrd="0" presId="urn:microsoft.com/office/officeart/2005/8/layout/default"/>
    <dgm:cxn modelId="{6A63696C-F6B3-4BA9-A0FB-FB389F3C9BAF}" type="presOf" srcId="{62ACC3B8-61D6-499B-A442-5F22746758A4}" destId="{6385A926-536C-48C8-8686-3938064F72F7}" srcOrd="0" destOrd="0" presId="urn:microsoft.com/office/officeart/2005/8/layout/default"/>
    <dgm:cxn modelId="{4B05327C-CA29-413D-8DA6-620DA80E698C}" srcId="{EF7BADA3-EE6F-4BEA-8988-FB94AAAA2CC0}" destId="{4D963C53-25D0-4861-AFB6-D6986CA5BFC5}" srcOrd="0" destOrd="0" parTransId="{015193FD-E897-4036-B061-898D2F397492}" sibTransId="{02EB3302-463A-4A5C-94CA-E540A70E5DE4}"/>
    <dgm:cxn modelId="{054C5EAB-EC01-4D19-89BA-67F292B2C8A6}" type="presOf" srcId="{9A8D9727-3854-41C6-B6B1-67CFB595ADDF}" destId="{2926990D-0B95-436D-83E4-1D4C2E1480FE}" srcOrd="0" destOrd="0" presId="urn:microsoft.com/office/officeart/2005/8/layout/default"/>
    <dgm:cxn modelId="{6EDF76EF-C6FC-451A-8841-41A1ABBD9D6B}" type="presOf" srcId="{EF7BADA3-EE6F-4BEA-8988-FB94AAAA2CC0}" destId="{D7B73B71-FD98-443F-91D7-EFCEC7FB1FD9}" srcOrd="0" destOrd="0" presId="urn:microsoft.com/office/officeart/2005/8/layout/default"/>
    <dgm:cxn modelId="{36CF8AF1-B7B1-40CA-B7AF-3908EC85EF18}" srcId="{EF7BADA3-EE6F-4BEA-8988-FB94AAAA2CC0}" destId="{9A8D9727-3854-41C6-B6B1-67CFB595ADDF}" srcOrd="4" destOrd="0" parTransId="{59EC0103-AD1F-47ED-905E-DB36C3C572AA}" sibTransId="{77E8B843-B6AC-46EE-A333-61814B02B5B0}"/>
    <dgm:cxn modelId="{093739F4-F728-4D7B-8EF3-E2B62ED92B50}" srcId="{EF7BADA3-EE6F-4BEA-8988-FB94AAAA2CC0}" destId="{62ACC3B8-61D6-499B-A442-5F22746758A4}" srcOrd="3" destOrd="0" parTransId="{84FFE799-C343-4447-BD1F-11FCF6648CF0}" sibTransId="{0D6D21BA-9459-4FF9-A4B5-DE0A13FDA17F}"/>
    <dgm:cxn modelId="{D2D455DA-FD07-41EA-8894-4A592C03A69A}" type="presParOf" srcId="{D7B73B71-FD98-443F-91D7-EFCEC7FB1FD9}" destId="{74F302F3-6861-410D-98F4-77AD5A4CCEF5}" srcOrd="0" destOrd="0" presId="urn:microsoft.com/office/officeart/2005/8/layout/default"/>
    <dgm:cxn modelId="{BD8DF1FD-ED37-4EF7-91F5-9E6851FB55E3}" type="presParOf" srcId="{D7B73B71-FD98-443F-91D7-EFCEC7FB1FD9}" destId="{68AF0377-0888-40E1-83AE-956021E3B6F3}" srcOrd="1" destOrd="0" presId="urn:microsoft.com/office/officeart/2005/8/layout/default"/>
    <dgm:cxn modelId="{34A08C5E-352F-4A92-A466-AF1CE37FAA2F}" type="presParOf" srcId="{D7B73B71-FD98-443F-91D7-EFCEC7FB1FD9}" destId="{892B0D4A-B96C-4BD4-BA4B-F45351C61B23}" srcOrd="2" destOrd="0" presId="urn:microsoft.com/office/officeart/2005/8/layout/default"/>
    <dgm:cxn modelId="{2BB665FE-4859-41BB-97E9-90B4FBBDF0F5}" type="presParOf" srcId="{D7B73B71-FD98-443F-91D7-EFCEC7FB1FD9}" destId="{0D4FD2CA-C825-4EFF-93CA-37BF927A78AB}" srcOrd="3" destOrd="0" presId="urn:microsoft.com/office/officeart/2005/8/layout/default"/>
    <dgm:cxn modelId="{4928DC0F-E4D5-4395-8D15-4069E8C99B15}" type="presParOf" srcId="{D7B73B71-FD98-443F-91D7-EFCEC7FB1FD9}" destId="{55F67B89-3563-4267-A533-AC45DEBC54EB}" srcOrd="4" destOrd="0" presId="urn:microsoft.com/office/officeart/2005/8/layout/default"/>
    <dgm:cxn modelId="{56B7FC3A-A573-4FA4-AB94-A9A2CB9FDA7D}" type="presParOf" srcId="{D7B73B71-FD98-443F-91D7-EFCEC7FB1FD9}" destId="{49D87C0F-602A-4C4C-A6A4-A5476011EF11}" srcOrd="5" destOrd="0" presId="urn:microsoft.com/office/officeart/2005/8/layout/default"/>
    <dgm:cxn modelId="{17CEED2B-0FB3-4503-BAB7-16E583C57D29}" type="presParOf" srcId="{D7B73B71-FD98-443F-91D7-EFCEC7FB1FD9}" destId="{6385A926-536C-48C8-8686-3938064F72F7}" srcOrd="6" destOrd="0" presId="urn:microsoft.com/office/officeart/2005/8/layout/default"/>
    <dgm:cxn modelId="{95172509-D197-4F00-AEEA-A7B244B80486}" type="presParOf" srcId="{D7B73B71-FD98-443F-91D7-EFCEC7FB1FD9}" destId="{58C6D893-3498-4211-BEB2-8F16CF65A3C6}" srcOrd="7" destOrd="0" presId="urn:microsoft.com/office/officeart/2005/8/layout/default"/>
    <dgm:cxn modelId="{EB944F1E-613A-4E64-889E-C9250AE78C15}" type="presParOf" srcId="{D7B73B71-FD98-443F-91D7-EFCEC7FB1FD9}" destId="{2926990D-0B95-436D-83E4-1D4C2E1480FE}" srcOrd="8" destOrd="0" presId="urn:microsoft.com/office/officeart/2005/8/layout/default"/>
    <dgm:cxn modelId="{9FABF910-4442-42D4-836F-0D397A505FC0}" type="presParOf" srcId="{D7B73B71-FD98-443F-91D7-EFCEC7FB1FD9}" destId="{3D8CF7A7-9AF1-42B7-9989-67EC4726BD7E}" srcOrd="9" destOrd="0" presId="urn:microsoft.com/office/officeart/2005/8/layout/default"/>
    <dgm:cxn modelId="{A5609C58-1B51-43CC-8CAB-B4D5B735B23D}" type="presParOf" srcId="{D7B73B71-FD98-443F-91D7-EFCEC7FB1FD9}" destId="{B5F33F8A-BFAC-4465-982D-C01997F449A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39C38C4-1FD7-4578-8F9B-E2A32CFBCFEF}"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en-CA"/>
        </a:p>
      </dgm:t>
    </dgm:pt>
    <dgm:pt modelId="{84931505-BBED-4007-8893-BA268844C5EC}">
      <dgm:prSet/>
      <dgm:spPr/>
      <dgm:t>
        <a:bodyPr/>
        <a:lstStyle/>
        <a:p>
          <a:pPr>
            <a:buNone/>
          </a:pPr>
          <a:r>
            <a:rPr lang="fr-FR">
              <a:solidFill>
                <a:schemeClr val="accent5">
                  <a:lumMod val="50000"/>
                </a:schemeClr>
              </a:solidFill>
              <a:latin typeface="+mj-lt"/>
              <a:cs typeface="Arial"/>
            </a:rPr>
            <a:t>Qu’est-ce qui </a:t>
          </a:r>
          <a:r>
            <a:rPr lang="fr-FR" b="1">
              <a:solidFill>
                <a:schemeClr val="accent5">
                  <a:lumMod val="50000"/>
                </a:schemeClr>
              </a:solidFill>
              <a:latin typeface="+mj-lt"/>
              <a:cs typeface="Arial"/>
            </a:rPr>
            <a:t>N’EST PAS</a:t>
          </a:r>
          <a:r>
            <a:rPr lang="fr-FR">
              <a:solidFill>
                <a:schemeClr val="accent5">
                  <a:lumMod val="50000"/>
                </a:schemeClr>
              </a:solidFill>
              <a:latin typeface="+mj-lt"/>
              <a:cs typeface="Arial"/>
            </a:rPr>
            <a:t> considéré comme du harcèlement et de la violence ?</a:t>
          </a:r>
          <a:endParaRPr lang="en-CA">
            <a:solidFill>
              <a:schemeClr val="accent5">
                <a:lumMod val="50000"/>
              </a:schemeClr>
            </a:solidFill>
          </a:endParaRPr>
        </a:p>
      </dgm:t>
    </dgm:pt>
    <dgm:pt modelId="{7F11A86E-88D1-44EE-A095-B4582E4C9814}" type="parTrans" cxnId="{7F414425-0EF2-43C4-8057-129F2BECB731}">
      <dgm:prSet/>
      <dgm:spPr/>
      <dgm:t>
        <a:bodyPr/>
        <a:lstStyle/>
        <a:p>
          <a:endParaRPr lang="en-CA"/>
        </a:p>
      </dgm:t>
    </dgm:pt>
    <dgm:pt modelId="{B61EC0EB-4610-438A-A856-2CED7A09DDB9}" type="sibTrans" cxnId="{7F414425-0EF2-43C4-8057-129F2BECB731}">
      <dgm:prSet/>
      <dgm:spPr/>
      <dgm:t>
        <a:bodyPr/>
        <a:lstStyle/>
        <a:p>
          <a:endParaRPr lang="en-CA"/>
        </a:p>
      </dgm:t>
    </dgm:pt>
    <dgm:pt modelId="{3E239103-F04C-4C9F-9ACD-C5739763A62A}">
      <dgm:prSet custT="1"/>
      <dgm:spPr/>
      <dgm:t>
        <a:bodyPr/>
        <a:lstStyle/>
        <a:p>
          <a:r>
            <a:rPr lang="en-US" sz="2400"/>
            <a:t>Divergences d’opinions entre collègues</a:t>
          </a:r>
          <a:endParaRPr lang="en-CA" sz="2400"/>
        </a:p>
      </dgm:t>
    </dgm:pt>
    <dgm:pt modelId="{2360EB79-9DED-4978-9379-EB3424A02F77}" type="parTrans" cxnId="{51AD0974-6EC6-4FED-A307-82EF0A4FF879}">
      <dgm:prSet/>
      <dgm:spPr/>
      <dgm:t>
        <a:bodyPr/>
        <a:lstStyle/>
        <a:p>
          <a:endParaRPr lang="en-CA"/>
        </a:p>
      </dgm:t>
    </dgm:pt>
    <dgm:pt modelId="{F664D5B7-013D-4E3A-BE03-CB30885E258B}" type="sibTrans" cxnId="{51AD0974-6EC6-4FED-A307-82EF0A4FF879}">
      <dgm:prSet/>
      <dgm:spPr/>
      <dgm:t>
        <a:bodyPr/>
        <a:lstStyle/>
        <a:p>
          <a:endParaRPr lang="en-CA"/>
        </a:p>
      </dgm:t>
    </dgm:pt>
    <dgm:pt modelId="{B5B728DF-44E1-4AC7-9373-ABEF26418DFF}">
      <dgm:prSet custT="1"/>
      <dgm:spPr/>
      <dgm:t>
        <a:bodyPr/>
        <a:lstStyle/>
        <a:p>
          <a:r>
            <a:rPr lang="fr-FR" sz="2400"/>
            <a:t>Établir les attentes en matière de rendement et fournir une rétroaction constructive sur le rendement au travail</a:t>
          </a:r>
          <a:endParaRPr lang="en-CA" sz="2400"/>
        </a:p>
      </dgm:t>
    </dgm:pt>
    <dgm:pt modelId="{0FE214E1-DFF5-43BC-8296-1B5127F459FE}" type="parTrans" cxnId="{4F1B0D05-C3DA-4B89-B2FD-DBA043A8A1E3}">
      <dgm:prSet/>
      <dgm:spPr/>
      <dgm:t>
        <a:bodyPr/>
        <a:lstStyle/>
        <a:p>
          <a:endParaRPr lang="en-CA"/>
        </a:p>
      </dgm:t>
    </dgm:pt>
    <dgm:pt modelId="{F82D5D3F-DB9E-4164-AEB0-0138FFBC7DC0}" type="sibTrans" cxnId="{4F1B0D05-C3DA-4B89-B2FD-DBA043A8A1E3}">
      <dgm:prSet/>
      <dgm:spPr/>
      <dgm:t>
        <a:bodyPr/>
        <a:lstStyle/>
        <a:p>
          <a:endParaRPr lang="en-CA"/>
        </a:p>
      </dgm:t>
    </dgm:pt>
    <dgm:pt modelId="{20527340-28EA-4EF0-B35E-0045F65CAA0F}">
      <dgm:prSet custT="1"/>
      <dgm:spPr/>
      <dgm:t>
        <a:bodyPr/>
        <a:lstStyle/>
        <a:p>
          <a:r>
            <a:rPr lang="fr-FR" sz="2400"/>
            <a:t>Prendre des mesures pour corriger les lacunes en matière de rendement, comme l’inscription d’un employé à un plan d’amélioration du rendement</a:t>
          </a:r>
          <a:endParaRPr lang="en-CA" sz="2400"/>
        </a:p>
      </dgm:t>
    </dgm:pt>
    <dgm:pt modelId="{97E6157F-0F1E-4499-BA6E-4E04DD88426C}" type="parTrans" cxnId="{49B07063-D79B-4A21-AA59-E3D5834257A2}">
      <dgm:prSet/>
      <dgm:spPr/>
      <dgm:t>
        <a:bodyPr/>
        <a:lstStyle/>
        <a:p>
          <a:endParaRPr lang="en-CA"/>
        </a:p>
      </dgm:t>
    </dgm:pt>
    <dgm:pt modelId="{1A7992C3-5D57-4B5D-854C-DD050D1D8BD0}" type="sibTrans" cxnId="{49B07063-D79B-4A21-AA59-E3D5834257A2}">
      <dgm:prSet/>
      <dgm:spPr/>
      <dgm:t>
        <a:bodyPr/>
        <a:lstStyle/>
        <a:p>
          <a:endParaRPr lang="en-CA"/>
        </a:p>
      </dgm:t>
    </dgm:pt>
    <dgm:pt modelId="{6682AA6D-E6EC-40D7-866A-9197CC1F66DA}">
      <dgm:prSet custT="1"/>
      <dgm:spPr/>
      <dgm:t>
        <a:bodyPr/>
        <a:lstStyle/>
        <a:p>
          <a:pPr rtl="0"/>
          <a:r>
            <a:rPr lang="fr-FR" sz="2400">
              <a:solidFill>
                <a:schemeClr val="bg1"/>
              </a:solidFill>
              <a:latin typeface="Century Gothic"/>
            </a:rPr>
            <a:t>Assigner</a:t>
          </a:r>
          <a:r>
            <a:rPr lang="fr-FR" sz="2400">
              <a:solidFill>
                <a:schemeClr val="bg1"/>
              </a:solidFill>
            </a:rPr>
            <a:t> des tâches et déterminer comment et quand elles doivent être exécutées</a:t>
          </a:r>
        </a:p>
      </dgm:t>
    </dgm:pt>
    <dgm:pt modelId="{E4171A6C-CB77-4024-8627-FD9AD9574922}" type="parTrans" cxnId="{92DBD293-AE95-40D4-963B-5D44145E7FB8}">
      <dgm:prSet/>
      <dgm:spPr/>
      <dgm:t>
        <a:bodyPr/>
        <a:lstStyle/>
        <a:p>
          <a:endParaRPr lang="en-CA"/>
        </a:p>
      </dgm:t>
    </dgm:pt>
    <dgm:pt modelId="{DCB0B186-B758-40FF-A66B-17578C934214}" type="sibTrans" cxnId="{92DBD293-AE95-40D4-963B-5D44145E7FB8}">
      <dgm:prSet/>
      <dgm:spPr/>
      <dgm:t>
        <a:bodyPr/>
        <a:lstStyle/>
        <a:p>
          <a:endParaRPr lang="en-CA"/>
        </a:p>
      </dgm:t>
    </dgm:pt>
    <dgm:pt modelId="{C1FA9161-5C4B-4B7D-9049-55A239A26F52}" type="pres">
      <dgm:prSet presAssocID="{C39C38C4-1FD7-4578-8F9B-E2A32CFBCFEF}" presName="diagram" presStyleCnt="0">
        <dgm:presLayoutVars>
          <dgm:chMax val="1"/>
          <dgm:dir/>
          <dgm:animLvl val="ctr"/>
          <dgm:resizeHandles val="exact"/>
        </dgm:presLayoutVars>
      </dgm:prSet>
      <dgm:spPr/>
    </dgm:pt>
    <dgm:pt modelId="{A1DDDCE4-17E7-4C4E-9B1E-F0E46076B1D6}" type="pres">
      <dgm:prSet presAssocID="{C39C38C4-1FD7-4578-8F9B-E2A32CFBCFEF}" presName="matrix" presStyleCnt="0"/>
      <dgm:spPr/>
    </dgm:pt>
    <dgm:pt modelId="{48868437-5991-422E-A02F-8B19852A18FC}" type="pres">
      <dgm:prSet presAssocID="{C39C38C4-1FD7-4578-8F9B-E2A32CFBCFEF}" presName="tile1" presStyleLbl="node1" presStyleIdx="0" presStyleCnt="4"/>
      <dgm:spPr/>
    </dgm:pt>
    <dgm:pt modelId="{23D2C4D7-DF05-4A8C-922C-18D40763F3B9}" type="pres">
      <dgm:prSet presAssocID="{C39C38C4-1FD7-4578-8F9B-E2A32CFBCFEF}" presName="tile1text" presStyleLbl="node1" presStyleIdx="0" presStyleCnt="4">
        <dgm:presLayoutVars>
          <dgm:chMax val="0"/>
          <dgm:chPref val="0"/>
          <dgm:bulletEnabled val="1"/>
        </dgm:presLayoutVars>
      </dgm:prSet>
      <dgm:spPr/>
    </dgm:pt>
    <dgm:pt modelId="{0CD8A8B2-A2E9-4971-934C-533ED81C5B67}" type="pres">
      <dgm:prSet presAssocID="{C39C38C4-1FD7-4578-8F9B-E2A32CFBCFEF}" presName="tile2" presStyleLbl="node1" presStyleIdx="1" presStyleCnt="4" custLinFactNeighborX="2842"/>
      <dgm:spPr/>
    </dgm:pt>
    <dgm:pt modelId="{5C9CD370-54D7-4718-83CB-6A5924B1716D}" type="pres">
      <dgm:prSet presAssocID="{C39C38C4-1FD7-4578-8F9B-E2A32CFBCFEF}" presName="tile2text" presStyleLbl="node1" presStyleIdx="1" presStyleCnt="4">
        <dgm:presLayoutVars>
          <dgm:chMax val="0"/>
          <dgm:chPref val="0"/>
          <dgm:bulletEnabled val="1"/>
        </dgm:presLayoutVars>
      </dgm:prSet>
      <dgm:spPr/>
    </dgm:pt>
    <dgm:pt modelId="{3E27D0AA-D7F5-475A-9436-72E92149B19B}" type="pres">
      <dgm:prSet presAssocID="{C39C38C4-1FD7-4578-8F9B-E2A32CFBCFEF}" presName="tile3" presStyleLbl="node1" presStyleIdx="2" presStyleCnt="4"/>
      <dgm:spPr/>
    </dgm:pt>
    <dgm:pt modelId="{DED57CAA-000C-4AF6-8848-7E519862FFD2}" type="pres">
      <dgm:prSet presAssocID="{C39C38C4-1FD7-4578-8F9B-E2A32CFBCFEF}" presName="tile3text" presStyleLbl="node1" presStyleIdx="2" presStyleCnt="4">
        <dgm:presLayoutVars>
          <dgm:chMax val="0"/>
          <dgm:chPref val="0"/>
          <dgm:bulletEnabled val="1"/>
        </dgm:presLayoutVars>
      </dgm:prSet>
      <dgm:spPr/>
    </dgm:pt>
    <dgm:pt modelId="{94486ED8-E6F2-4647-BB40-C04439CBD383}" type="pres">
      <dgm:prSet presAssocID="{C39C38C4-1FD7-4578-8F9B-E2A32CFBCFEF}" presName="tile4" presStyleLbl="node1" presStyleIdx="3" presStyleCnt="4"/>
      <dgm:spPr/>
    </dgm:pt>
    <dgm:pt modelId="{A03D5351-6BFD-47C8-AB39-05ADB1F24387}" type="pres">
      <dgm:prSet presAssocID="{C39C38C4-1FD7-4578-8F9B-E2A32CFBCFEF}" presName="tile4text" presStyleLbl="node1" presStyleIdx="3" presStyleCnt="4">
        <dgm:presLayoutVars>
          <dgm:chMax val="0"/>
          <dgm:chPref val="0"/>
          <dgm:bulletEnabled val="1"/>
        </dgm:presLayoutVars>
      </dgm:prSet>
      <dgm:spPr/>
    </dgm:pt>
    <dgm:pt modelId="{2AA76DB6-1B59-40DD-AE8B-E59939F4C707}" type="pres">
      <dgm:prSet presAssocID="{C39C38C4-1FD7-4578-8F9B-E2A32CFBCFEF}" presName="centerTile" presStyleLbl="fgShp" presStyleIdx="0" presStyleCnt="1">
        <dgm:presLayoutVars>
          <dgm:chMax val="0"/>
          <dgm:chPref val="0"/>
        </dgm:presLayoutVars>
      </dgm:prSet>
      <dgm:spPr/>
    </dgm:pt>
  </dgm:ptLst>
  <dgm:cxnLst>
    <dgm:cxn modelId="{4F1B0D05-C3DA-4B89-B2FD-DBA043A8A1E3}" srcId="{84931505-BBED-4007-8893-BA268844C5EC}" destId="{B5B728DF-44E1-4AC7-9373-ABEF26418DFF}" srcOrd="1" destOrd="0" parTransId="{0FE214E1-DFF5-43BC-8296-1B5127F459FE}" sibTransId="{F82D5D3F-DB9E-4164-AEB0-0138FFBC7DC0}"/>
    <dgm:cxn modelId="{7F414425-0EF2-43C4-8057-129F2BECB731}" srcId="{C39C38C4-1FD7-4578-8F9B-E2A32CFBCFEF}" destId="{84931505-BBED-4007-8893-BA268844C5EC}" srcOrd="0" destOrd="0" parTransId="{7F11A86E-88D1-44EE-A095-B4582E4C9814}" sibTransId="{B61EC0EB-4610-438A-A856-2CED7A09DDB9}"/>
    <dgm:cxn modelId="{49B07063-D79B-4A21-AA59-E3D5834257A2}" srcId="{84931505-BBED-4007-8893-BA268844C5EC}" destId="{20527340-28EA-4EF0-B35E-0045F65CAA0F}" srcOrd="2" destOrd="0" parTransId="{97E6157F-0F1E-4499-BA6E-4E04DD88426C}" sibTransId="{1A7992C3-5D57-4B5D-854C-DD050D1D8BD0}"/>
    <dgm:cxn modelId="{3A1BB64B-C128-4008-9B12-0F5AC681F684}" type="presOf" srcId="{B5B728DF-44E1-4AC7-9373-ABEF26418DFF}" destId="{0CD8A8B2-A2E9-4971-934C-533ED81C5B67}" srcOrd="0" destOrd="0" presId="urn:microsoft.com/office/officeart/2005/8/layout/matrix1"/>
    <dgm:cxn modelId="{51AD0974-6EC6-4FED-A307-82EF0A4FF879}" srcId="{84931505-BBED-4007-8893-BA268844C5EC}" destId="{3E239103-F04C-4C9F-9ACD-C5739763A62A}" srcOrd="0" destOrd="0" parTransId="{2360EB79-9DED-4978-9379-EB3424A02F77}" sibTransId="{F664D5B7-013D-4E3A-BE03-CB30885E258B}"/>
    <dgm:cxn modelId="{12D99378-29B3-4363-B551-6D64CE515D5E}" type="presOf" srcId="{20527340-28EA-4EF0-B35E-0045F65CAA0F}" destId="{DED57CAA-000C-4AF6-8848-7E519862FFD2}" srcOrd="1" destOrd="0" presId="urn:microsoft.com/office/officeart/2005/8/layout/matrix1"/>
    <dgm:cxn modelId="{3ACEF885-94F6-4842-8D18-3766FDF969B9}" type="presOf" srcId="{3E239103-F04C-4C9F-9ACD-C5739763A62A}" destId="{23D2C4D7-DF05-4A8C-922C-18D40763F3B9}" srcOrd="1" destOrd="0" presId="urn:microsoft.com/office/officeart/2005/8/layout/matrix1"/>
    <dgm:cxn modelId="{1107098F-E249-4BBF-8639-423E57C1F628}" type="presOf" srcId="{20527340-28EA-4EF0-B35E-0045F65CAA0F}" destId="{3E27D0AA-D7F5-475A-9436-72E92149B19B}" srcOrd="0" destOrd="0" presId="urn:microsoft.com/office/officeart/2005/8/layout/matrix1"/>
    <dgm:cxn modelId="{92DBD293-AE95-40D4-963B-5D44145E7FB8}" srcId="{84931505-BBED-4007-8893-BA268844C5EC}" destId="{6682AA6D-E6EC-40D7-866A-9197CC1F66DA}" srcOrd="3" destOrd="0" parTransId="{E4171A6C-CB77-4024-8627-FD9AD9574922}" sibTransId="{DCB0B186-B758-40FF-A66B-17578C934214}"/>
    <dgm:cxn modelId="{9CA49C9D-2A3C-436A-AA8E-503D6513D639}" type="presOf" srcId="{B5B728DF-44E1-4AC7-9373-ABEF26418DFF}" destId="{5C9CD370-54D7-4718-83CB-6A5924B1716D}" srcOrd="1" destOrd="0" presId="urn:microsoft.com/office/officeart/2005/8/layout/matrix1"/>
    <dgm:cxn modelId="{E0D685AC-B722-47C2-8236-DA4CB6AB7087}" type="presOf" srcId="{6682AA6D-E6EC-40D7-866A-9197CC1F66DA}" destId="{A03D5351-6BFD-47C8-AB39-05ADB1F24387}" srcOrd="1" destOrd="0" presId="urn:microsoft.com/office/officeart/2005/8/layout/matrix1"/>
    <dgm:cxn modelId="{418422B1-D674-415C-AB26-3C490EE149A7}" type="presOf" srcId="{84931505-BBED-4007-8893-BA268844C5EC}" destId="{2AA76DB6-1B59-40DD-AE8B-E59939F4C707}" srcOrd="0" destOrd="0" presId="urn:microsoft.com/office/officeart/2005/8/layout/matrix1"/>
    <dgm:cxn modelId="{CEC860C6-03F6-4860-B45C-29D22BC8BDF3}" type="presOf" srcId="{3E239103-F04C-4C9F-9ACD-C5739763A62A}" destId="{48868437-5991-422E-A02F-8B19852A18FC}" srcOrd="0" destOrd="0" presId="urn:microsoft.com/office/officeart/2005/8/layout/matrix1"/>
    <dgm:cxn modelId="{899353D7-DC04-4D78-9789-C451DF3E0A41}" type="presOf" srcId="{6682AA6D-E6EC-40D7-866A-9197CC1F66DA}" destId="{94486ED8-E6F2-4647-BB40-C04439CBD383}" srcOrd="0" destOrd="0" presId="urn:microsoft.com/office/officeart/2005/8/layout/matrix1"/>
    <dgm:cxn modelId="{5776A0F3-E978-44F5-8DA6-697BF81DCEAF}" type="presOf" srcId="{C39C38C4-1FD7-4578-8F9B-E2A32CFBCFEF}" destId="{C1FA9161-5C4B-4B7D-9049-55A239A26F52}" srcOrd="0" destOrd="0" presId="urn:microsoft.com/office/officeart/2005/8/layout/matrix1"/>
    <dgm:cxn modelId="{03083E5E-E90D-4653-AD03-9AE4EE028B56}" type="presParOf" srcId="{C1FA9161-5C4B-4B7D-9049-55A239A26F52}" destId="{A1DDDCE4-17E7-4C4E-9B1E-F0E46076B1D6}" srcOrd="0" destOrd="0" presId="urn:microsoft.com/office/officeart/2005/8/layout/matrix1"/>
    <dgm:cxn modelId="{C3ABE7F2-15B9-4C4A-9F52-9614C50D51A1}" type="presParOf" srcId="{A1DDDCE4-17E7-4C4E-9B1E-F0E46076B1D6}" destId="{48868437-5991-422E-A02F-8B19852A18FC}" srcOrd="0" destOrd="0" presId="urn:microsoft.com/office/officeart/2005/8/layout/matrix1"/>
    <dgm:cxn modelId="{21234C0D-7720-4AAC-909F-E38072113C47}" type="presParOf" srcId="{A1DDDCE4-17E7-4C4E-9B1E-F0E46076B1D6}" destId="{23D2C4D7-DF05-4A8C-922C-18D40763F3B9}" srcOrd="1" destOrd="0" presId="urn:microsoft.com/office/officeart/2005/8/layout/matrix1"/>
    <dgm:cxn modelId="{27C8B526-86E2-4BE5-8869-B8CEB4C7E904}" type="presParOf" srcId="{A1DDDCE4-17E7-4C4E-9B1E-F0E46076B1D6}" destId="{0CD8A8B2-A2E9-4971-934C-533ED81C5B67}" srcOrd="2" destOrd="0" presId="urn:microsoft.com/office/officeart/2005/8/layout/matrix1"/>
    <dgm:cxn modelId="{B93A2CAF-2B23-404E-B995-0358919B54EF}" type="presParOf" srcId="{A1DDDCE4-17E7-4C4E-9B1E-F0E46076B1D6}" destId="{5C9CD370-54D7-4718-83CB-6A5924B1716D}" srcOrd="3" destOrd="0" presId="urn:microsoft.com/office/officeart/2005/8/layout/matrix1"/>
    <dgm:cxn modelId="{AFEF89A1-E6A4-4058-8E1A-5D93802A616D}" type="presParOf" srcId="{A1DDDCE4-17E7-4C4E-9B1E-F0E46076B1D6}" destId="{3E27D0AA-D7F5-475A-9436-72E92149B19B}" srcOrd="4" destOrd="0" presId="urn:microsoft.com/office/officeart/2005/8/layout/matrix1"/>
    <dgm:cxn modelId="{A03E6CAC-0002-4FA9-946C-FCAAFBFBDEC3}" type="presParOf" srcId="{A1DDDCE4-17E7-4C4E-9B1E-F0E46076B1D6}" destId="{DED57CAA-000C-4AF6-8848-7E519862FFD2}" srcOrd="5" destOrd="0" presId="urn:microsoft.com/office/officeart/2005/8/layout/matrix1"/>
    <dgm:cxn modelId="{7D41122B-A9BF-4C96-9029-C71AEA24AB23}" type="presParOf" srcId="{A1DDDCE4-17E7-4C4E-9B1E-F0E46076B1D6}" destId="{94486ED8-E6F2-4647-BB40-C04439CBD383}" srcOrd="6" destOrd="0" presId="urn:microsoft.com/office/officeart/2005/8/layout/matrix1"/>
    <dgm:cxn modelId="{2F3EA9C2-A929-4F59-90F2-C59320A5ED8F}" type="presParOf" srcId="{A1DDDCE4-17E7-4C4E-9B1E-F0E46076B1D6}" destId="{A03D5351-6BFD-47C8-AB39-05ADB1F24387}" srcOrd="7" destOrd="0" presId="urn:microsoft.com/office/officeart/2005/8/layout/matrix1"/>
    <dgm:cxn modelId="{A990C3C2-AFB5-48B0-8CB3-92AB1F3CF6FA}" type="presParOf" srcId="{C1FA9161-5C4B-4B7D-9049-55A239A26F52}" destId="{2AA76DB6-1B59-40DD-AE8B-E59939F4C707}"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00DD557-BEDE-495C-8D12-066BAC2B0FDC}" type="doc">
      <dgm:prSet loTypeId="urn:microsoft.com/office/officeart/2018/2/layout/IconVerticalSolidList" loCatId="icon" qsTypeId="urn:microsoft.com/office/officeart/2005/8/quickstyle/simple1" qsCatId="simple" csTypeId="urn:microsoft.com/office/officeart/2005/8/colors/colorful5" csCatId="colorful" phldr="1"/>
      <dgm:spPr/>
      <dgm:t>
        <a:bodyPr/>
        <a:lstStyle/>
        <a:p>
          <a:endParaRPr lang="en-US"/>
        </a:p>
      </dgm:t>
    </dgm:pt>
    <dgm:pt modelId="{CA94B0B6-AB2D-4230-ADFC-1D3CFBC9A516}">
      <dgm:prSet custT="1"/>
      <dgm:spPr/>
      <dgm:t>
        <a:bodyPr/>
        <a:lstStyle/>
        <a:p>
          <a:pPr>
            <a:lnSpc>
              <a:spcPct val="100000"/>
            </a:lnSpc>
          </a:pPr>
          <a:r>
            <a:rPr lang="fr-CA" sz="2000" dirty="0">
              <a:solidFill>
                <a:schemeClr val="accent6">
                  <a:lumMod val="76000"/>
                </a:schemeClr>
              </a:solidFill>
            </a:rPr>
            <a:t>L’employeur </a:t>
          </a:r>
          <a:r>
            <a:rPr lang="fr-CA" sz="2000" b="1" dirty="0">
              <a:solidFill>
                <a:schemeClr val="accent6">
                  <a:lumMod val="76000"/>
                </a:schemeClr>
              </a:solidFill>
            </a:rPr>
            <a:t>ne peut pas fournir</a:t>
          </a:r>
          <a:r>
            <a:rPr lang="fr-CA" sz="2000" dirty="0">
              <a:solidFill>
                <a:schemeClr val="accent6">
                  <a:lumMod val="76000"/>
                </a:schemeClr>
              </a:solidFill>
            </a:rPr>
            <a:t> au </a:t>
          </a:r>
          <a:r>
            <a:rPr lang="fr-CA" sz="2000" b="0" dirty="0">
              <a:solidFill>
                <a:schemeClr val="accent6">
                  <a:lumMod val="76000"/>
                </a:schemeClr>
              </a:solidFill>
            </a:rPr>
            <a:t>CSS, au RSS ou </a:t>
          </a:r>
          <a:r>
            <a:rPr lang="fr-CA" sz="2000" dirty="0">
              <a:solidFill>
                <a:schemeClr val="accent6">
                  <a:lumMod val="76000"/>
                </a:schemeClr>
              </a:solidFill>
            </a:rPr>
            <a:t>au Comité d’orientation des politiques</a:t>
          </a:r>
          <a:r>
            <a:rPr lang="fr-CA" sz="2000" u="none" dirty="0">
              <a:solidFill>
                <a:schemeClr val="accent6">
                  <a:lumMod val="76000"/>
                </a:schemeClr>
              </a:solidFill>
            </a:rPr>
            <a:t> </a:t>
          </a:r>
          <a:r>
            <a:rPr lang="fr-CA" sz="2000" b="0" u="sng" dirty="0">
              <a:solidFill>
                <a:schemeClr val="accent6">
                  <a:lumMod val="76000"/>
                </a:schemeClr>
              </a:solidFill>
            </a:rPr>
            <a:t>des renseignements susceptibles de révéler l’identité d’une personne impliquée dans un incident</a:t>
          </a:r>
          <a:r>
            <a:rPr lang="fr-CA" sz="2000" u="none" dirty="0">
              <a:solidFill>
                <a:schemeClr val="accent6">
                  <a:lumMod val="76000"/>
                </a:schemeClr>
              </a:solidFill>
            </a:rPr>
            <a:t> de </a:t>
          </a:r>
          <a:r>
            <a:rPr lang="fr-CA" sz="2000" dirty="0">
              <a:solidFill>
                <a:schemeClr val="accent6">
                  <a:lumMod val="76000"/>
                </a:schemeClr>
              </a:solidFill>
            </a:rPr>
            <a:t>harcèlement et de violence</a:t>
          </a:r>
          <a:r>
            <a:rPr lang="fr-CA" sz="2000" dirty="0"/>
            <a:t>.</a:t>
          </a:r>
        </a:p>
      </dgm:t>
    </dgm:pt>
    <dgm:pt modelId="{585521F1-3DDE-4E93-BA1C-1AFEABC2985C}" type="parTrans" cxnId="{332B3769-0DD4-4D86-A540-C62A51502BFB}">
      <dgm:prSet/>
      <dgm:spPr/>
      <dgm:t>
        <a:bodyPr/>
        <a:lstStyle/>
        <a:p>
          <a:endParaRPr lang="en-US"/>
        </a:p>
      </dgm:t>
    </dgm:pt>
    <dgm:pt modelId="{A07040B3-DB7C-48EE-A664-E770377B709A}" type="sibTrans" cxnId="{332B3769-0DD4-4D86-A540-C62A51502BFB}">
      <dgm:prSet/>
      <dgm:spPr/>
      <dgm:t>
        <a:bodyPr/>
        <a:lstStyle/>
        <a:p>
          <a:endParaRPr lang="en-US"/>
        </a:p>
      </dgm:t>
    </dgm:pt>
    <dgm:pt modelId="{D7CF75C9-94C2-44D6-9E33-502BDA5D9EB7}">
      <dgm:prSet custT="1"/>
      <dgm:spPr/>
      <dgm:t>
        <a:bodyPr/>
        <a:lstStyle/>
        <a:p>
          <a:pPr>
            <a:lnSpc>
              <a:spcPct val="100000"/>
            </a:lnSpc>
          </a:pPr>
          <a:r>
            <a:rPr lang="fr-CA" sz="2000" b="0">
              <a:solidFill>
                <a:schemeClr val="accent6">
                  <a:lumMod val="76000"/>
                </a:schemeClr>
              </a:solidFill>
              <a:latin typeface="Century Gothic"/>
            </a:rPr>
            <a:t>Le CSS</a:t>
          </a:r>
          <a:r>
            <a:rPr lang="fr-CA" sz="2000" b="0">
              <a:solidFill>
                <a:schemeClr val="accent6">
                  <a:lumMod val="76000"/>
                </a:schemeClr>
              </a:solidFill>
            </a:rPr>
            <a:t> </a:t>
          </a:r>
          <a:r>
            <a:rPr lang="fr-CA" sz="2000" b="0">
              <a:solidFill>
                <a:schemeClr val="accent6">
                  <a:lumMod val="76000"/>
                </a:schemeClr>
              </a:solidFill>
              <a:latin typeface="Century Gothic"/>
            </a:rPr>
            <a:t>ou RSS </a:t>
          </a:r>
          <a:r>
            <a:rPr lang="fr-CA" sz="2000" b="1">
              <a:solidFill>
                <a:schemeClr val="accent6">
                  <a:lumMod val="76000"/>
                </a:schemeClr>
              </a:solidFill>
            </a:rPr>
            <a:t>ne peut pas enquêter</a:t>
          </a:r>
          <a:r>
            <a:rPr lang="fr-CA" sz="2000">
              <a:solidFill>
                <a:schemeClr val="accent6">
                  <a:lumMod val="76000"/>
                </a:schemeClr>
              </a:solidFill>
            </a:rPr>
            <a:t> sur les plaintes de harcèlement et de violence</a:t>
          </a:r>
          <a:r>
            <a:rPr lang="fr-CA" sz="2000">
              <a:solidFill>
                <a:schemeClr val="accent6">
                  <a:lumMod val="76000"/>
                </a:schemeClr>
              </a:solidFill>
              <a:latin typeface="Century Gothic"/>
            </a:rPr>
            <a:t>.</a:t>
          </a:r>
          <a:endParaRPr lang="fr-CA" sz="2000">
            <a:solidFill>
              <a:schemeClr val="accent6">
                <a:lumMod val="76000"/>
              </a:schemeClr>
            </a:solidFill>
          </a:endParaRPr>
        </a:p>
      </dgm:t>
    </dgm:pt>
    <dgm:pt modelId="{1C35FA5B-3EA0-43CD-A616-64E318686412}" type="parTrans" cxnId="{9EE1E333-CA66-495C-B901-5ACEF12C0F0E}">
      <dgm:prSet/>
      <dgm:spPr/>
      <dgm:t>
        <a:bodyPr/>
        <a:lstStyle/>
        <a:p>
          <a:endParaRPr lang="en-US"/>
        </a:p>
      </dgm:t>
    </dgm:pt>
    <dgm:pt modelId="{57AFD1FD-743B-44AC-998A-EFC7C7E2ABA7}" type="sibTrans" cxnId="{9EE1E333-CA66-495C-B901-5ACEF12C0F0E}">
      <dgm:prSet/>
      <dgm:spPr/>
      <dgm:t>
        <a:bodyPr/>
        <a:lstStyle/>
        <a:p>
          <a:endParaRPr lang="en-US"/>
        </a:p>
      </dgm:t>
    </dgm:pt>
    <dgm:pt modelId="{6B111FF3-93D7-495B-A668-2311F2478B89}" type="pres">
      <dgm:prSet presAssocID="{300DD557-BEDE-495C-8D12-066BAC2B0FDC}" presName="root" presStyleCnt="0">
        <dgm:presLayoutVars>
          <dgm:dir/>
          <dgm:resizeHandles val="exact"/>
        </dgm:presLayoutVars>
      </dgm:prSet>
      <dgm:spPr/>
    </dgm:pt>
    <dgm:pt modelId="{DEF7AA74-9477-44A1-9F9E-ADAE73B6E9F7}" type="pres">
      <dgm:prSet presAssocID="{CA94B0B6-AB2D-4230-ADFC-1D3CFBC9A516}" presName="compNode" presStyleCnt="0"/>
      <dgm:spPr/>
    </dgm:pt>
    <dgm:pt modelId="{32D9269B-ABFE-4B96-A2C7-F01525276C7E}" type="pres">
      <dgm:prSet presAssocID="{CA94B0B6-AB2D-4230-ADFC-1D3CFBC9A516}" presName="bgRect" presStyleLbl="bgShp" presStyleIdx="0" presStyleCnt="2" custScaleY="100660" custLinFactNeighborY="9814"/>
      <dgm:spPr>
        <a:ln>
          <a:noFill/>
        </a:ln>
      </dgm:spPr>
    </dgm:pt>
    <dgm:pt modelId="{BF580AF1-1143-4CBA-B68A-B3B2FEC31620}" type="pres">
      <dgm:prSet presAssocID="{CA94B0B6-AB2D-4230-ADFC-1D3CFBC9A516}" presName="iconRect" presStyleLbl="node1" presStyleIdx="0" presStyleCnt="2" custLinFactNeighborX="-7417" custLinFactNeighborY="18008"/>
      <dgm:spPr>
        <a:xfrm>
          <a:off x="297982" y="882453"/>
          <a:ext cx="626237" cy="626237"/>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gm:spPr>
      <dgm:extLst>
        <a:ext uri="{E40237B7-FDA0-4F09-8148-C483321AD2D9}">
          <dgm14:cNvPr xmlns:dgm14="http://schemas.microsoft.com/office/drawing/2010/diagram" id="0" name="" descr="Stop with solid fill"/>
        </a:ext>
      </dgm:extLst>
    </dgm:pt>
    <dgm:pt modelId="{83D5D993-E32F-4016-91DB-D86C7811559E}" type="pres">
      <dgm:prSet presAssocID="{CA94B0B6-AB2D-4230-ADFC-1D3CFBC9A516}" presName="spaceRect" presStyleCnt="0"/>
      <dgm:spPr/>
    </dgm:pt>
    <dgm:pt modelId="{7EAC03BF-C718-4374-9171-2D2E979F958E}" type="pres">
      <dgm:prSet presAssocID="{CA94B0B6-AB2D-4230-ADFC-1D3CFBC9A516}" presName="parTx" presStyleLbl="revTx" presStyleIdx="0" presStyleCnt="2" custLinFactNeighborX="-789" custLinFactNeighborY="9904">
        <dgm:presLayoutVars>
          <dgm:chMax val="0"/>
          <dgm:chPref val="0"/>
        </dgm:presLayoutVars>
      </dgm:prSet>
      <dgm:spPr/>
    </dgm:pt>
    <dgm:pt modelId="{6F8A64C5-DF8C-4A7A-A2E8-451C0FDE1C1C}" type="pres">
      <dgm:prSet presAssocID="{A07040B3-DB7C-48EE-A664-E770377B709A}" presName="sibTrans" presStyleCnt="0"/>
      <dgm:spPr/>
    </dgm:pt>
    <dgm:pt modelId="{39D81DF9-2162-4DCA-B1F9-8CFDA1ADCF29}" type="pres">
      <dgm:prSet presAssocID="{D7CF75C9-94C2-44D6-9E33-502BDA5D9EB7}" presName="compNode" presStyleCnt="0"/>
      <dgm:spPr/>
    </dgm:pt>
    <dgm:pt modelId="{579DC85A-E067-4A7F-9E42-889D6FF2B7E1}" type="pres">
      <dgm:prSet presAssocID="{D7CF75C9-94C2-44D6-9E33-502BDA5D9EB7}" presName="bgRect" presStyleLbl="bgShp" presStyleIdx="1" presStyleCnt="2"/>
      <dgm:spPr/>
    </dgm:pt>
    <dgm:pt modelId="{CE285429-1F7F-45C3-990F-0BB011908000}" type="pres">
      <dgm:prSet presAssocID="{D7CF75C9-94C2-44D6-9E33-502BDA5D9EB7}" presName="iconRect" presStyleLbl="node1" presStyleIdx="1"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top with solid fill"/>
        </a:ext>
      </dgm:extLst>
    </dgm:pt>
    <dgm:pt modelId="{8BCA5218-8571-4CD4-9E68-1A0A2D96FE3E}" type="pres">
      <dgm:prSet presAssocID="{D7CF75C9-94C2-44D6-9E33-502BDA5D9EB7}" presName="spaceRect" presStyleCnt="0"/>
      <dgm:spPr/>
    </dgm:pt>
    <dgm:pt modelId="{0EEEF008-333E-47CA-BBA6-D00D5B3410A1}" type="pres">
      <dgm:prSet presAssocID="{D7CF75C9-94C2-44D6-9E33-502BDA5D9EB7}" presName="parTx" presStyleLbl="revTx" presStyleIdx="1" presStyleCnt="2">
        <dgm:presLayoutVars>
          <dgm:chMax val="0"/>
          <dgm:chPref val="0"/>
        </dgm:presLayoutVars>
      </dgm:prSet>
      <dgm:spPr/>
    </dgm:pt>
  </dgm:ptLst>
  <dgm:cxnLst>
    <dgm:cxn modelId="{B22BDA2D-E469-4C22-867E-2EC0B78C4DAB}" type="presOf" srcId="{D7CF75C9-94C2-44D6-9E33-502BDA5D9EB7}" destId="{0EEEF008-333E-47CA-BBA6-D00D5B3410A1}" srcOrd="0" destOrd="0" presId="urn:microsoft.com/office/officeart/2018/2/layout/IconVerticalSolidList"/>
    <dgm:cxn modelId="{9EE1E333-CA66-495C-B901-5ACEF12C0F0E}" srcId="{300DD557-BEDE-495C-8D12-066BAC2B0FDC}" destId="{D7CF75C9-94C2-44D6-9E33-502BDA5D9EB7}" srcOrd="1" destOrd="0" parTransId="{1C35FA5B-3EA0-43CD-A616-64E318686412}" sibTransId="{57AFD1FD-743B-44AC-998A-EFC7C7E2ABA7}"/>
    <dgm:cxn modelId="{332B3769-0DD4-4D86-A540-C62A51502BFB}" srcId="{300DD557-BEDE-495C-8D12-066BAC2B0FDC}" destId="{CA94B0B6-AB2D-4230-ADFC-1D3CFBC9A516}" srcOrd="0" destOrd="0" parTransId="{585521F1-3DDE-4E93-BA1C-1AFEABC2985C}" sibTransId="{A07040B3-DB7C-48EE-A664-E770377B709A}"/>
    <dgm:cxn modelId="{2D8B3181-37BC-4896-B0F0-09130CD3DEC3}" type="presOf" srcId="{CA94B0B6-AB2D-4230-ADFC-1D3CFBC9A516}" destId="{7EAC03BF-C718-4374-9171-2D2E979F958E}" srcOrd="0" destOrd="0" presId="urn:microsoft.com/office/officeart/2018/2/layout/IconVerticalSolidList"/>
    <dgm:cxn modelId="{503C3AE1-7F9E-459D-A0D6-8484FAA184EF}" type="presOf" srcId="{300DD557-BEDE-495C-8D12-066BAC2B0FDC}" destId="{6B111FF3-93D7-495B-A668-2311F2478B89}" srcOrd="0" destOrd="0" presId="urn:microsoft.com/office/officeart/2018/2/layout/IconVerticalSolidList"/>
    <dgm:cxn modelId="{02BFCBD1-209C-4F01-B328-74E024DD60A8}" type="presParOf" srcId="{6B111FF3-93D7-495B-A668-2311F2478B89}" destId="{DEF7AA74-9477-44A1-9F9E-ADAE73B6E9F7}" srcOrd="0" destOrd="0" presId="urn:microsoft.com/office/officeart/2018/2/layout/IconVerticalSolidList"/>
    <dgm:cxn modelId="{491CFEAE-8501-4929-BB27-29C8B83F71BC}" type="presParOf" srcId="{DEF7AA74-9477-44A1-9F9E-ADAE73B6E9F7}" destId="{32D9269B-ABFE-4B96-A2C7-F01525276C7E}" srcOrd="0" destOrd="0" presId="urn:microsoft.com/office/officeart/2018/2/layout/IconVerticalSolidList"/>
    <dgm:cxn modelId="{DDE64F67-371B-4FF7-B7D3-826BD66643A7}" type="presParOf" srcId="{DEF7AA74-9477-44A1-9F9E-ADAE73B6E9F7}" destId="{BF580AF1-1143-4CBA-B68A-B3B2FEC31620}" srcOrd="1" destOrd="0" presId="urn:microsoft.com/office/officeart/2018/2/layout/IconVerticalSolidList"/>
    <dgm:cxn modelId="{CB83146B-B23C-4291-969B-F0A1D8A02AED}" type="presParOf" srcId="{DEF7AA74-9477-44A1-9F9E-ADAE73B6E9F7}" destId="{83D5D993-E32F-4016-91DB-D86C7811559E}" srcOrd="2" destOrd="0" presId="urn:microsoft.com/office/officeart/2018/2/layout/IconVerticalSolidList"/>
    <dgm:cxn modelId="{3C64F82C-AC78-4F82-BE89-5C118AF5A341}" type="presParOf" srcId="{DEF7AA74-9477-44A1-9F9E-ADAE73B6E9F7}" destId="{7EAC03BF-C718-4374-9171-2D2E979F958E}" srcOrd="3" destOrd="0" presId="urn:microsoft.com/office/officeart/2018/2/layout/IconVerticalSolidList"/>
    <dgm:cxn modelId="{8EE7FF2F-28A6-4E76-A74E-0861D58E1008}" type="presParOf" srcId="{6B111FF3-93D7-495B-A668-2311F2478B89}" destId="{6F8A64C5-DF8C-4A7A-A2E8-451C0FDE1C1C}" srcOrd="1" destOrd="0" presId="urn:microsoft.com/office/officeart/2018/2/layout/IconVerticalSolidList"/>
    <dgm:cxn modelId="{93A5E3C4-4E88-419A-BDD3-D4704FF5ECFD}" type="presParOf" srcId="{6B111FF3-93D7-495B-A668-2311F2478B89}" destId="{39D81DF9-2162-4DCA-B1F9-8CFDA1ADCF29}" srcOrd="2" destOrd="0" presId="urn:microsoft.com/office/officeart/2018/2/layout/IconVerticalSolidList"/>
    <dgm:cxn modelId="{B1468C45-CCA6-4E69-BC01-B97C3AC2FD76}" type="presParOf" srcId="{39D81DF9-2162-4DCA-B1F9-8CFDA1ADCF29}" destId="{579DC85A-E067-4A7F-9E42-889D6FF2B7E1}" srcOrd="0" destOrd="0" presId="urn:microsoft.com/office/officeart/2018/2/layout/IconVerticalSolidList"/>
    <dgm:cxn modelId="{289C801E-0867-406E-9BC4-106D7F0AB031}" type="presParOf" srcId="{39D81DF9-2162-4DCA-B1F9-8CFDA1ADCF29}" destId="{CE285429-1F7F-45C3-990F-0BB011908000}" srcOrd="1" destOrd="0" presId="urn:microsoft.com/office/officeart/2018/2/layout/IconVerticalSolidList"/>
    <dgm:cxn modelId="{0062C0B9-AB28-480A-AB38-71625013B06B}" type="presParOf" srcId="{39D81DF9-2162-4DCA-B1F9-8CFDA1ADCF29}" destId="{8BCA5218-8571-4CD4-9E68-1A0A2D96FE3E}" srcOrd="2" destOrd="0" presId="urn:microsoft.com/office/officeart/2018/2/layout/IconVerticalSolidList"/>
    <dgm:cxn modelId="{C1A84E76-8DE3-46A3-80FD-C5C4D08D5311}" type="presParOf" srcId="{39D81DF9-2162-4DCA-B1F9-8CFDA1ADCF29}" destId="{0EEEF008-333E-47CA-BBA6-D00D5B3410A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00DD557-BEDE-495C-8D12-066BAC2B0FDC}" type="doc">
      <dgm:prSet loTypeId="urn:microsoft.com/office/officeart/2018/2/layout/IconVerticalSolidList" loCatId="icon" qsTypeId="urn:microsoft.com/office/officeart/2005/8/quickstyle/simple1" qsCatId="simple" csTypeId="urn:microsoft.com/office/officeart/2005/8/colors/colorful5" csCatId="colorful" phldr="1"/>
      <dgm:spPr/>
      <dgm:t>
        <a:bodyPr/>
        <a:lstStyle/>
        <a:p>
          <a:endParaRPr lang="en-US"/>
        </a:p>
      </dgm:t>
    </dgm:pt>
    <dgm:pt modelId="{CA94B0B6-AB2D-4230-ADFC-1D3CFBC9A516}">
      <dgm:prSet/>
      <dgm:spPr/>
      <dgm:t>
        <a:bodyPr/>
        <a:lstStyle/>
        <a:p>
          <a:pPr>
            <a:lnSpc>
              <a:spcPct val="100000"/>
            </a:lnSpc>
          </a:pPr>
          <a:r>
            <a:rPr lang="fr-FR">
              <a:solidFill>
                <a:schemeClr val="accent5">
                  <a:lumMod val="50000"/>
                </a:schemeClr>
              </a:solidFill>
              <a:latin typeface="Arial"/>
              <a:cs typeface="Arial"/>
            </a:rPr>
            <a:t>Ces documents doivent être facilement accessibles à tous les employés qui effectuent la tâche connexe, par exemple visiblement affichés sur un mur près de l’endroit où la tâche est terminée.</a:t>
          </a:r>
          <a:endParaRPr lang="en-US">
            <a:solidFill>
              <a:schemeClr val="accent5">
                <a:lumMod val="50000"/>
              </a:schemeClr>
            </a:solidFill>
            <a:latin typeface="Arial"/>
            <a:cs typeface="Arial"/>
          </a:endParaRPr>
        </a:p>
      </dgm:t>
    </dgm:pt>
    <dgm:pt modelId="{585521F1-3DDE-4E93-BA1C-1AFEABC2985C}" type="parTrans" cxnId="{332B3769-0DD4-4D86-A540-C62A51502BFB}">
      <dgm:prSet/>
      <dgm:spPr/>
      <dgm:t>
        <a:bodyPr/>
        <a:lstStyle/>
        <a:p>
          <a:endParaRPr lang="en-US"/>
        </a:p>
      </dgm:t>
    </dgm:pt>
    <dgm:pt modelId="{A07040B3-DB7C-48EE-A664-E770377B709A}" type="sibTrans" cxnId="{332B3769-0DD4-4D86-A540-C62A51502BFB}">
      <dgm:prSet/>
      <dgm:spPr/>
      <dgm:t>
        <a:bodyPr/>
        <a:lstStyle/>
        <a:p>
          <a:endParaRPr lang="en-US"/>
        </a:p>
      </dgm:t>
    </dgm:pt>
    <dgm:pt modelId="{D7CF75C9-94C2-44D6-9E33-502BDA5D9EB7}">
      <dgm:prSet/>
      <dgm:spPr/>
      <dgm:t>
        <a:bodyPr/>
        <a:lstStyle/>
        <a:p>
          <a:pPr>
            <a:lnSpc>
              <a:spcPct val="100000"/>
            </a:lnSpc>
          </a:pPr>
          <a:r>
            <a:rPr lang="fr-FR">
              <a:solidFill>
                <a:schemeClr val="accent5">
                  <a:lumMod val="50000"/>
                </a:schemeClr>
              </a:solidFill>
              <a:latin typeface="Arial"/>
              <a:cs typeface="Arial"/>
            </a:rPr>
            <a:t>Votre CSS doit s’assurer que les employés et les gestionnaires sont au courant des PON et des PTS.</a:t>
          </a:r>
          <a:endParaRPr lang="en-US">
            <a:solidFill>
              <a:schemeClr val="accent5">
                <a:lumMod val="50000"/>
              </a:schemeClr>
            </a:solidFill>
            <a:latin typeface="Arial"/>
            <a:cs typeface="Arial"/>
          </a:endParaRPr>
        </a:p>
      </dgm:t>
    </dgm:pt>
    <dgm:pt modelId="{1C35FA5B-3EA0-43CD-A616-64E318686412}" type="parTrans" cxnId="{9EE1E333-CA66-495C-B901-5ACEF12C0F0E}">
      <dgm:prSet/>
      <dgm:spPr/>
      <dgm:t>
        <a:bodyPr/>
        <a:lstStyle/>
        <a:p>
          <a:endParaRPr lang="en-US"/>
        </a:p>
      </dgm:t>
    </dgm:pt>
    <dgm:pt modelId="{57AFD1FD-743B-44AC-998A-EFC7C7E2ABA7}" type="sibTrans" cxnId="{9EE1E333-CA66-495C-B901-5ACEF12C0F0E}">
      <dgm:prSet/>
      <dgm:spPr/>
      <dgm:t>
        <a:bodyPr/>
        <a:lstStyle/>
        <a:p>
          <a:endParaRPr lang="en-US"/>
        </a:p>
      </dgm:t>
    </dgm:pt>
    <dgm:pt modelId="{E1B09CAE-5CBB-409B-A33F-C52DDA14A54F}">
      <dgm:prSet/>
      <dgm:spPr/>
      <dgm:t>
        <a:bodyPr/>
        <a:lstStyle/>
        <a:p>
          <a:pPr>
            <a:lnSpc>
              <a:spcPct val="100000"/>
            </a:lnSpc>
          </a:pPr>
          <a:r>
            <a:rPr lang="fr-FR">
              <a:solidFill>
                <a:schemeClr val="accent5">
                  <a:lumMod val="50000"/>
                </a:schemeClr>
              </a:solidFill>
              <a:latin typeface="Arial"/>
              <a:cs typeface="Arial"/>
            </a:rPr>
            <a:t>Lorsque vous effectuez des inspections, votre CSS peut surveiller les activités par rapport au SWP pour s’assurer que les tâches sont effectuées en toute sécurité.</a:t>
          </a:r>
          <a:endParaRPr lang="en-US">
            <a:solidFill>
              <a:schemeClr val="accent5">
                <a:lumMod val="50000"/>
              </a:schemeClr>
            </a:solidFill>
            <a:latin typeface="Arial"/>
            <a:cs typeface="Arial"/>
          </a:endParaRPr>
        </a:p>
      </dgm:t>
    </dgm:pt>
    <dgm:pt modelId="{B9D564F3-8D89-43C8-A899-ED61B40A4017}" type="parTrans" cxnId="{3771643A-AEB4-4417-91A2-951D37B44C02}">
      <dgm:prSet/>
      <dgm:spPr/>
      <dgm:t>
        <a:bodyPr/>
        <a:lstStyle/>
        <a:p>
          <a:endParaRPr lang="en-US"/>
        </a:p>
      </dgm:t>
    </dgm:pt>
    <dgm:pt modelId="{BFDA442D-EBAE-490D-B89A-D837590DA5AF}" type="sibTrans" cxnId="{3771643A-AEB4-4417-91A2-951D37B44C02}">
      <dgm:prSet/>
      <dgm:spPr/>
      <dgm:t>
        <a:bodyPr/>
        <a:lstStyle/>
        <a:p>
          <a:endParaRPr lang="en-US"/>
        </a:p>
      </dgm:t>
    </dgm:pt>
    <dgm:pt modelId="{6B111FF3-93D7-495B-A668-2311F2478B89}" type="pres">
      <dgm:prSet presAssocID="{300DD557-BEDE-495C-8D12-066BAC2B0FDC}" presName="root" presStyleCnt="0">
        <dgm:presLayoutVars>
          <dgm:dir/>
          <dgm:resizeHandles val="exact"/>
        </dgm:presLayoutVars>
      </dgm:prSet>
      <dgm:spPr/>
    </dgm:pt>
    <dgm:pt modelId="{DEF7AA74-9477-44A1-9F9E-ADAE73B6E9F7}" type="pres">
      <dgm:prSet presAssocID="{CA94B0B6-AB2D-4230-ADFC-1D3CFBC9A516}" presName="compNode" presStyleCnt="0"/>
      <dgm:spPr/>
    </dgm:pt>
    <dgm:pt modelId="{32D9269B-ABFE-4B96-A2C7-F01525276C7E}" type="pres">
      <dgm:prSet presAssocID="{CA94B0B6-AB2D-4230-ADFC-1D3CFBC9A516}" presName="bgRect" presStyleLbl="bgShp" presStyleIdx="0" presStyleCnt="3" custLinFactNeighborX="-29" custLinFactNeighborY="-17551"/>
      <dgm:spPr>
        <a:ln>
          <a:noFill/>
        </a:ln>
      </dgm:spPr>
    </dgm:pt>
    <dgm:pt modelId="{BF580AF1-1143-4CBA-B68A-B3B2FEC31620}" type="pres">
      <dgm:prSet presAssocID="{CA94B0B6-AB2D-4230-ADFC-1D3CFBC9A51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lle"/>
        </a:ext>
      </dgm:extLst>
    </dgm:pt>
    <dgm:pt modelId="{83D5D993-E32F-4016-91DB-D86C7811559E}" type="pres">
      <dgm:prSet presAssocID="{CA94B0B6-AB2D-4230-ADFC-1D3CFBC9A516}" presName="spaceRect" presStyleCnt="0"/>
      <dgm:spPr/>
    </dgm:pt>
    <dgm:pt modelId="{7EAC03BF-C718-4374-9171-2D2E979F958E}" type="pres">
      <dgm:prSet presAssocID="{CA94B0B6-AB2D-4230-ADFC-1D3CFBC9A516}" presName="parTx" presStyleLbl="revTx" presStyleIdx="0" presStyleCnt="3">
        <dgm:presLayoutVars>
          <dgm:chMax val="0"/>
          <dgm:chPref val="0"/>
        </dgm:presLayoutVars>
      </dgm:prSet>
      <dgm:spPr/>
    </dgm:pt>
    <dgm:pt modelId="{6F8A64C5-DF8C-4A7A-A2E8-451C0FDE1C1C}" type="pres">
      <dgm:prSet presAssocID="{A07040B3-DB7C-48EE-A664-E770377B709A}" presName="sibTrans" presStyleCnt="0"/>
      <dgm:spPr/>
    </dgm:pt>
    <dgm:pt modelId="{39D81DF9-2162-4DCA-B1F9-8CFDA1ADCF29}" type="pres">
      <dgm:prSet presAssocID="{D7CF75C9-94C2-44D6-9E33-502BDA5D9EB7}" presName="compNode" presStyleCnt="0"/>
      <dgm:spPr/>
    </dgm:pt>
    <dgm:pt modelId="{579DC85A-E067-4A7F-9E42-889D6FF2B7E1}" type="pres">
      <dgm:prSet presAssocID="{D7CF75C9-94C2-44D6-9E33-502BDA5D9EB7}" presName="bgRect" presStyleLbl="bgShp" presStyleIdx="1" presStyleCnt="3"/>
      <dgm:spPr/>
    </dgm:pt>
    <dgm:pt modelId="{CE285429-1F7F-45C3-990F-0BB011908000}" type="pres">
      <dgm:prSet presAssocID="{D7CF75C9-94C2-44D6-9E33-502BDA5D9EB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8BCA5218-8571-4CD4-9E68-1A0A2D96FE3E}" type="pres">
      <dgm:prSet presAssocID="{D7CF75C9-94C2-44D6-9E33-502BDA5D9EB7}" presName="spaceRect" presStyleCnt="0"/>
      <dgm:spPr/>
    </dgm:pt>
    <dgm:pt modelId="{0EEEF008-333E-47CA-BBA6-D00D5B3410A1}" type="pres">
      <dgm:prSet presAssocID="{D7CF75C9-94C2-44D6-9E33-502BDA5D9EB7}" presName="parTx" presStyleLbl="revTx" presStyleIdx="1" presStyleCnt="3">
        <dgm:presLayoutVars>
          <dgm:chMax val="0"/>
          <dgm:chPref val="0"/>
        </dgm:presLayoutVars>
      </dgm:prSet>
      <dgm:spPr/>
    </dgm:pt>
    <dgm:pt modelId="{E4C1C0CF-2A08-4260-9966-8659E9C4F0DF}" type="pres">
      <dgm:prSet presAssocID="{57AFD1FD-743B-44AC-998A-EFC7C7E2ABA7}" presName="sibTrans" presStyleCnt="0"/>
      <dgm:spPr/>
    </dgm:pt>
    <dgm:pt modelId="{FAED1D4E-84D6-4511-BA3D-25A0F9329CFA}" type="pres">
      <dgm:prSet presAssocID="{E1B09CAE-5CBB-409B-A33F-C52DDA14A54F}" presName="compNode" presStyleCnt="0"/>
      <dgm:spPr/>
    </dgm:pt>
    <dgm:pt modelId="{DAD037D7-2C0B-419F-B13B-034C2C7BA101}" type="pres">
      <dgm:prSet presAssocID="{E1B09CAE-5CBB-409B-A33F-C52DDA14A54F}" presName="bgRect" presStyleLbl="bgShp" presStyleIdx="2" presStyleCnt="3"/>
      <dgm:spPr>
        <a:ln>
          <a:noFill/>
        </a:ln>
      </dgm:spPr>
    </dgm:pt>
    <dgm:pt modelId="{18D39C7A-36B7-45C3-AD11-495A20397BC5}" type="pres">
      <dgm:prSet presAssocID="{E1B09CAE-5CBB-409B-A33F-C52DDA14A54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9D4DEECC-6A31-41DC-B201-5C146AF6EA5B}" type="pres">
      <dgm:prSet presAssocID="{E1B09CAE-5CBB-409B-A33F-C52DDA14A54F}" presName="spaceRect" presStyleCnt="0"/>
      <dgm:spPr/>
    </dgm:pt>
    <dgm:pt modelId="{4F4EEE3C-3189-4F82-A273-347EE36B0728}" type="pres">
      <dgm:prSet presAssocID="{E1B09CAE-5CBB-409B-A33F-C52DDA14A54F}" presName="parTx" presStyleLbl="revTx" presStyleIdx="2" presStyleCnt="3">
        <dgm:presLayoutVars>
          <dgm:chMax val="0"/>
          <dgm:chPref val="0"/>
        </dgm:presLayoutVars>
      </dgm:prSet>
      <dgm:spPr/>
    </dgm:pt>
  </dgm:ptLst>
  <dgm:cxnLst>
    <dgm:cxn modelId="{B22BDA2D-E469-4C22-867E-2EC0B78C4DAB}" type="presOf" srcId="{D7CF75C9-94C2-44D6-9E33-502BDA5D9EB7}" destId="{0EEEF008-333E-47CA-BBA6-D00D5B3410A1}" srcOrd="0" destOrd="0" presId="urn:microsoft.com/office/officeart/2018/2/layout/IconVerticalSolidList"/>
    <dgm:cxn modelId="{9EE1E333-CA66-495C-B901-5ACEF12C0F0E}" srcId="{300DD557-BEDE-495C-8D12-066BAC2B0FDC}" destId="{D7CF75C9-94C2-44D6-9E33-502BDA5D9EB7}" srcOrd="1" destOrd="0" parTransId="{1C35FA5B-3EA0-43CD-A616-64E318686412}" sibTransId="{57AFD1FD-743B-44AC-998A-EFC7C7E2ABA7}"/>
    <dgm:cxn modelId="{3771643A-AEB4-4417-91A2-951D37B44C02}" srcId="{300DD557-BEDE-495C-8D12-066BAC2B0FDC}" destId="{E1B09CAE-5CBB-409B-A33F-C52DDA14A54F}" srcOrd="2" destOrd="0" parTransId="{B9D564F3-8D89-43C8-A899-ED61B40A4017}" sibTransId="{BFDA442D-EBAE-490D-B89A-D837590DA5AF}"/>
    <dgm:cxn modelId="{332B3769-0DD4-4D86-A540-C62A51502BFB}" srcId="{300DD557-BEDE-495C-8D12-066BAC2B0FDC}" destId="{CA94B0B6-AB2D-4230-ADFC-1D3CFBC9A516}" srcOrd="0" destOrd="0" parTransId="{585521F1-3DDE-4E93-BA1C-1AFEABC2985C}" sibTransId="{A07040B3-DB7C-48EE-A664-E770377B709A}"/>
    <dgm:cxn modelId="{2D8B3181-37BC-4896-B0F0-09130CD3DEC3}" type="presOf" srcId="{CA94B0B6-AB2D-4230-ADFC-1D3CFBC9A516}" destId="{7EAC03BF-C718-4374-9171-2D2E979F958E}" srcOrd="0" destOrd="0" presId="urn:microsoft.com/office/officeart/2018/2/layout/IconVerticalSolidList"/>
    <dgm:cxn modelId="{89738AA1-D7C3-4B47-875B-FAB1A2E71B52}" type="presOf" srcId="{E1B09CAE-5CBB-409B-A33F-C52DDA14A54F}" destId="{4F4EEE3C-3189-4F82-A273-347EE36B0728}" srcOrd="0" destOrd="0" presId="urn:microsoft.com/office/officeart/2018/2/layout/IconVerticalSolidList"/>
    <dgm:cxn modelId="{503C3AE1-7F9E-459D-A0D6-8484FAA184EF}" type="presOf" srcId="{300DD557-BEDE-495C-8D12-066BAC2B0FDC}" destId="{6B111FF3-93D7-495B-A668-2311F2478B89}" srcOrd="0" destOrd="0" presId="urn:microsoft.com/office/officeart/2018/2/layout/IconVerticalSolidList"/>
    <dgm:cxn modelId="{02BFCBD1-209C-4F01-B328-74E024DD60A8}" type="presParOf" srcId="{6B111FF3-93D7-495B-A668-2311F2478B89}" destId="{DEF7AA74-9477-44A1-9F9E-ADAE73B6E9F7}" srcOrd="0" destOrd="0" presId="urn:microsoft.com/office/officeart/2018/2/layout/IconVerticalSolidList"/>
    <dgm:cxn modelId="{491CFEAE-8501-4929-BB27-29C8B83F71BC}" type="presParOf" srcId="{DEF7AA74-9477-44A1-9F9E-ADAE73B6E9F7}" destId="{32D9269B-ABFE-4B96-A2C7-F01525276C7E}" srcOrd="0" destOrd="0" presId="urn:microsoft.com/office/officeart/2018/2/layout/IconVerticalSolidList"/>
    <dgm:cxn modelId="{DDE64F67-371B-4FF7-B7D3-826BD66643A7}" type="presParOf" srcId="{DEF7AA74-9477-44A1-9F9E-ADAE73B6E9F7}" destId="{BF580AF1-1143-4CBA-B68A-B3B2FEC31620}" srcOrd="1" destOrd="0" presId="urn:microsoft.com/office/officeart/2018/2/layout/IconVerticalSolidList"/>
    <dgm:cxn modelId="{CB83146B-B23C-4291-969B-F0A1D8A02AED}" type="presParOf" srcId="{DEF7AA74-9477-44A1-9F9E-ADAE73B6E9F7}" destId="{83D5D993-E32F-4016-91DB-D86C7811559E}" srcOrd="2" destOrd="0" presId="urn:microsoft.com/office/officeart/2018/2/layout/IconVerticalSolidList"/>
    <dgm:cxn modelId="{3C64F82C-AC78-4F82-BE89-5C118AF5A341}" type="presParOf" srcId="{DEF7AA74-9477-44A1-9F9E-ADAE73B6E9F7}" destId="{7EAC03BF-C718-4374-9171-2D2E979F958E}" srcOrd="3" destOrd="0" presId="urn:microsoft.com/office/officeart/2018/2/layout/IconVerticalSolidList"/>
    <dgm:cxn modelId="{8EE7FF2F-28A6-4E76-A74E-0861D58E1008}" type="presParOf" srcId="{6B111FF3-93D7-495B-A668-2311F2478B89}" destId="{6F8A64C5-DF8C-4A7A-A2E8-451C0FDE1C1C}" srcOrd="1" destOrd="0" presId="urn:microsoft.com/office/officeart/2018/2/layout/IconVerticalSolidList"/>
    <dgm:cxn modelId="{93A5E3C4-4E88-419A-BDD3-D4704FF5ECFD}" type="presParOf" srcId="{6B111FF3-93D7-495B-A668-2311F2478B89}" destId="{39D81DF9-2162-4DCA-B1F9-8CFDA1ADCF29}" srcOrd="2" destOrd="0" presId="urn:microsoft.com/office/officeart/2018/2/layout/IconVerticalSolidList"/>
    <dgm:cxn modelId="{B1468C45-CCA6-4E69-BC01-B97C3AC2FD76}" type="presParOf" srcId="{39D81DF9-2162-4DCA-B1F9-8CFDA1ADCF29}" destId="{579DC85A-E067-4A7F-9E42-889D6FF2B7E1}" srcOrd="0" destOrd="0" presId="urn:microsoft.com/office/officeart/2018/2/layout/IconVerticalSolidList"/>
    <dgm:cxn modelId="{289C801E-0867-406E-9BC4-106D7F0AB031}" type="presParOf" srcId="{39D81DF9-2162-4DCA-B1F9-8CFDA1ADCF29}" destId="{CE285429-1F7F-45C3-990F-0BB011908000}" srcOrd="1" destOrd="0" presId="urn:microsoft.com/office/officeart/2018/2/layout/IconVerticalSolidList"/>
    <dgm:cxn modelId="{0062C0B9-AB28-480A-AB38-71625013B06B}" type="presParOf" srcId="{39D81DF9-2162-4DCA-B1F9-8CFDA1ADCF29}" destId="{8BCA5218-8571-4CD4-9E68-1A0A2D96FE3E}" srcOrd="2" destOrd="0" presId="urn:microsoft.com/office/officeart/2018/2/layout/IconVerticalSolidList"/>
    <dgm:cxn modelId="{C1A84E76-8DE3-46A3-80FD-C5C4D08D5311}" type="presParOf" srcId="{39D81DF9-2162-4DCA-B1F9-8CFDA1ADCF29}" destId="{0EEEF008-333E-47CA-BBA6-D00D5B3410A1}" srcOrd="3" destOrd="0" presId="urn:microsoft.com/office/officeart/2018/2/layout/IconVerticalSolidList"/>
    <dgm:cxn modelId="{88398BE2-E9FD-4781-AFF2-86F96F1BB93E}" type="presParOf" srcId="{6B111FF3-93D7-495B-A668-2311F2478B89}" destId="{E4C1C0CF-2A08-4260-9966-8659E9C4F0DF}" srcOrd="3" destOrd="0" presId="urn:microsoft.com/office/officeart/2018/2/layout/IconVerticalSolidList"/>
    <dgm:cxn modelId="{019484C1-6B89-4BDB-8DE1-474E6EEF1F05}" type="presParOf" srcId="{6B111FF3-93D7-495B-A668-2311F2478B89}" destId="{FAED1D4E-84D6-4511-BA3D-25A0F9329CFA}" srcOrd="4" destOrd="0" presId="urn:microsoft.com/office/officeart/2018/2/layout/IconVerticalSolidList"/>
    <dgm:cxn modelId="{CCE1B9E8-4F8B-44AA-BD41-969DB754F486}" type="presParOf" srcId="{FAED1D4E-84D6-4511-BA3D-25A0F9329CFA}" destId="{DAD037D7-2C0B-419F-B13B-034C2C7BA101}" srcOrd="0" destOrd="0" presId="urn:microsoft.com/office/officeart/2018/2/layout/IconVerticalSolidList"/>
    <dgm:cxn modelId="{E18EB7BD-E884-4B34-BBA1-55DDF3D9BD6B}" type="presParOf" srcId="{FAED1D4E-84D6-4511-BA3D-25A0F9329CFA}" destId="{18D39C7A-36B7-45C3-AD11-495A20397BC5}" srcOrd="1" destOrd="0" presId="urn:microsoft.com/office/officeart/2018/2/layout/IconVerticalSolidList"/>
    <dgm:cxn modelId="{676184FF-7875-4D68-AA85-7E4595D2E943}" type="presParOf" srcId="{FAED1D4E-84D6-4511-BA3D-25A0F9329CFA}" destId="{9D4DEECC-6A31-41DC-B201-5C146AF6EA5B}" srcOrd="2" destOrd="0" presId="urn:microsoft.com/office/officeart/2018/2/layout/IconVerticalSolidList"/>
    <dgm:cxn modelId="{2AA96C25-53C0-4917-B68E-546AE1215572}" type="presParOf" srcId="{FAED1D4E-84D6-4511-BA3D-25A0F9329CFA}" destId="{4F4EEE3C-3189-4F82-A273-347EE36B072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83C64-E0D8-4054-8507-8E911311AF1D}">
      <dsp:nvSpPr>
        <dsp:cNvPr id="0" name=""/>
        <dsp:cNvSpPr/>
      </dsp:nvSpPr>
      <dsp:spPr>
        <a:xfrm>
          <a:off x="3293563" y="348470"/>
          <a:ext cx="4671250" cy="4671250"/>
        </a:xfrm>
        <a:prstGeom prst="pie">
          <a:avLst>
            <a:gd name="adj1" fmla="val 16200000"/>
            <a:gd name="adj2" fmla="val 0"/>
          </a:avLst>
        </a:prstGeom>
        <a:solidFill>
          <a:schemeClr val="bg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fr-CA" sz="3400" b="1" kern="1200" noProof="0"/>
            <a:t>Faire</a:t>
          </a:r>
        </a:p>
      </dsp:txBody>
      <dsp:txXfrm>
        <a:off x="5773218" y="1316642"/>
        <a:ext cx="1723913" cy="1279032"/>
      </dsp:txXfrm>
    </dsp:sp>
    <dsp:sp modelId="{4ACB47B5-289A-4CF6-AFB0-85B73E7B2E3D}">
      <dsp:nvSpPr>
        <dsp:cNvPr id="0" name=""/>
        <dsp:cNvSpPr/>
      </dsp:nvSpPr>
      <dsp:spPr>
        <a:xfrm>
          <a:off x="3293563" y="505291"/>
          <a:ext cx="4671250" cy="4671250"/>
        </a:xfrm>
        <a:prstGeom prst="pie">
          <a:avLst>
            <a:gd name="adj1" fmla="val 0"/>
            <a:gd name="adj2" fmla="val 5400000"/>
          </a:avLst>
        </a:prstGeom>
        <a:solidFill>
          <a:schemeClr val="bg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fr-CA" sz="3400" b="1" kern="1200" noProof="0">
              <a:ln/>
            </a:rPr>
            <a:t>Vérifier</a:t>
          </a:r>
        </a:p>
      </dsp:txBody>
      <dsp:txXfrm>
        <a:off x="5773218" y="2929336"/>
        <a:ext cx="1723913" cy="1279032"/>
      </dsp:txXfrm>
    </dsp:sp>
    <dsp:sp modelId="{238206F0-EA0A-4580-A362-FCD4FA3F0A2C}">
      <dsp:nvSpPr>
        <dsp:cNvPr id="0" name=""/>
        <dsp:cNvSpPr/>
      </dsp:nvSpPr>
      <dsp:spPr>
        <a:xfrm>
          <a:off x="3136742" y="505291"/>
          <a:ext cx="4671250" cy="4671250"/>
        </a:xfrm>
        <a:prstGeom prst="pie">
          <a:avLst>
            <a:gd name="adj1" fmla="val 5400000"/>
            <a:gd name="adj2" fmla="val 10800000"/>
          </a:avLst>
        </a:prstGeom>
        <a:solidFill>
          <a:schemeClr val="bg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fr-CA" sz="3400" b="1" kern="1200" noProof="0">
              <a:ln/>
              <a:latin typeface="Century Gothic"/>
            </a:rPr>
            <a:t>Agir</a:t>
          </a:r>
          <a:endParaRPr lang="fr-CA" sz="3400" b="1" kern="1200" noProof="0">
            <a:ln/>
          </a:endParaRPr>
        </a:p>
      </dsp:txBody>
      <dsp:txXfrm>
        <a:off x="3604423" y="2929336"/>
        <a:ext cx="1723913" cy="1279032"/>
      </dsp:txXfrm>
    </dsp:sp>
    <dsp:sp modelId="{5E524574-BD70-480B-BBAC-C27B436AF957}">
      <dsp:nvSpPr>
        <dsp:cNvPr id="0" name=""/>
        <dsp:cNvSpPr/>
      </dsp:nvSpPr>
      <dsp:spPr>
        <a:xfrm>
          <a:off x="3136742" y="348470"/>
          <a:ext cx="4671250" cy="4671250"/>
        </a:xfrm>
        <a:prstGeom prst="pie">
          <a:avLst>
            <a:gd name="adj1" fmla="val 10800000"/>
            <a:gd name="adj2" fmla="val 16200000"/>
          </a:avLst>
        </a:prstGeom>
        <a:solidFill>
          <a:schemeClr val="bg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fr-CA" sz="3400" b="1" kern="1200" noProof="0">
              <a:ln/>
              <a:solidFill>
                <a:schemeClr val="tx2"/>
              </a:solidFill>
              <a:latin typeface="Century Gothic"/>
            </a:rPr>
            <a:t>Planifier</a:t>
          </a:r>
          <a:endParaRPr lang="fr-CA" sz="3400" b="1" kern="1200" noProof="0">
            <a:ln/>
            <a:solidFill>
              <a:schemeClr val="tx2"/>
            </a:solidFill>
          </a:endParaRPr>
        </a:p>
      </dsp:txBody>
      <dsp:txXfrm>
        <a:off x="3604423" y="1316642"/>
        <a:ext cx="1723913" cy="1279032"/>
      </dsp:txXfrm>
    </dsp:sp>
    <dsp:sp modelId="{7A7BBE48-38B0-4598-A0CC-D2313BA9512E}">
      <dsp:nvSpPr>
        <dsp:cNvPr id="0" name=""/>
        <dsp:cNvSpPr/>
      </dsp:nvSpPr>
      <dsp:spPr>
        <a:xfrm>
          <a:off x="3004390" y="59298"/>
          <a:ext cx="5249595" cy="5249595"/>
        </a:xfrm>
        <a:prstGeom prst="circularArrow">
          <a:avLst>
            <a:gd name="adj1" fmla="val 5085"/>
            <a:gd name="adj2" fmla="val 327528"/>
            <a:gd name="adj3" fmla="val 21272472"/>
            <a:gd name="adj4" fmla="val 16200000"/>
            <a:gd name="adj5" fmla="val 5932"/>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5400000" scaled="1"/>
          <a:tileRect/>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36F57AF-7CD2-41DA-B569-0671D3A0FB50}">
      <dsp:nvSpPr>
        <dsp:cNvPr id="0" name=""/>
        <dsp:cNvSpPr/>
      </dsp:nvSpPr>
      <dsp:spPr>
        <a:xfrm>
          <a:off x="3004390" y="216118"/>
          <a:ext cx="5249595" cy="5249595"/>
        </a:xfrm>
        <a:prstGeom prst="circularArrow">
          <a:avLst>
            <a:gd name="adj1" fmla="val 5085"/>
            <a:gd name="adj2" fmla="val 327528"/>
            <a:gd name="adj3" fmla="val 5072472"/>
            <a:gd name="adj4" fmla="val 0"/>
            <a:gd name="adj5" fmla="val 5932"/>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8100000" scaled="1"/>
          <a:tileRect/>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FD15FC2-A797-4ABD-892A-ABAEE39CA19C}">
      <dsp:nvSpPr>
        <dsp:cNvPr id="0" name=""/>
        <dsp:cNvSpPr/>
      </dsp:nvSpPr>
      <dsp:spPr>
        <a:xfrm>
          <a:off x="2847570" y="216118"/>
          <a:ext cx="5249595" cy="5249595"/>
        </a:xfrm>
        <a:prstGeom prst="circularArrow">
          <a:avLst>
            <a:gd name="adj1" fmla="val 5085"/>
            <a:gd name="adj2" fmla="val 327528"/>
            <a:gd name="adj3" fmla="val 10472472"/>
            <a:gd name="adj4" fmla="val 5400000"/>
            <a:gd name="adj5" fmla="val 5932"/>
          </a:avLst>
        </a:prstGeom>
        <a:gradFill flip="none" rotWithShape="0">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100000" t="100000"/>
          </a:path>
          <a:tileRect r="-100000" b="-10000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5587D52-15EC-4A85-AF07-D6A2FB38C33E}">
      <dsp:nvSpPr>
        <dsp:cNvPr id="0" name=""/>
        <dsp:cNvSpPr/>
      </dsp:nvSpPr>
      <dsp:spPr>
        <a:xfrm>
          <a:off x="2847570" y="59298"/>
          <a:ext cx="5249595" cy="5249595"/>
        </a:xfrm>
        <a:prstGeom prst="circularArrow">
          <a:avLst>
            <a:gd name="adj1" fmla="val 5085"/>
            <a:gd name="adj2" fmla="val 327528"/>
            <a:gd name="adj3" fmla="val 15872472"/>
            <a:gd name="adj4" fmla="val 10800000"/>
            <a:gd name="adj5" fmla="val 5932"/>
          </a:avLst>
        </a:prstGeom>
        <a:gradFill flip="none" rotWithShape="0">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t="100000" r="100000"/>
          </a:path>
          <a:tileRect l="-100000" b="-10000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98307C-984F-4C08-B07B-BBB47E546970}">
      <dsp:nvSpPr>
        <dsp:cNvPr id="0" name=""/>
        <dsp:cNvSpPr/>
      </dsp:nvSpPr>
      <dsp:spPr>
        <a:xfrm>
          <a:off x="1879784" y="1185292"/>
          <a:ext cx="2747607" cy="2747607"/>
        </a:xfrm>
        <a:prstGeom prst="ellipse">
          <a:avLst/>
        </a:prstGeom>
        <a:solidFill>
          <a:schemeClr val="bg2">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b="1" kern="1200">
              <a:solidFill>
                <a:srgbClr val="A66318">
                  <a:lumMod val="75000"/>
                </a:srgbClr>
              </a:solidFill>
              <a:latin typeface="Century Gothic" panose="020B0502020202020204" pitchFamily="34" charset="0"/>
              <a:ea typeface="+mn-ea"/>
              <a:cs typeface="Calibri" panose="020F0502020204030204" pitchFamily="34" charset="0"/>
            </a:rPr>
            <a:t>Programme de santé et de sécurité au travail</a:t>
          </a:r>
          <a:endParaRPr lang="en-US" sz="1600" b="1" kern="1200">
            <a:solidFill>
              <a:srgbClr val="A66318">
                <a:lumMod val="75000"/>
              </a:srgbClr>
            </a:solidFill>
            <a:latin typeface="Century Gothic" panose="020B0502020202020204" pitchFamily="34" charset="0"/>
            <a:ea typeface="+mn-ea"/>
            <a:cs typeface="Calibri" panose="020F0502020204030204" pitchFamily="34" charset="0"/>
          </a:endParaRPr>
        </a:p>
      </dsp:txBody>
      <dsp:txXfrm>
        <a:off x="2282162" y="1587670"/>
        <a:ext cx="1942851" cy="1942851"/>
      </dsp:txXfrm>
    </dsp:sp>
    <dsp:sp modelId="{B78F3C16-32C0-4079-A267-31638B13FB8B}">
      <dsp:nvSpPr>
        <dsp:cNvPr id="0" name=""/>
        <dsp:cNvSpPr/>
      </dsp:nvSpPr>
      <dsp:spPr>
        <a:xfrm>
          <a:off x="2419991" y="-89112"/>
          <a:ext cx="1667193" cy="1721568"/>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b="1" kern="1200">
              <a:solidFill>
                <a:schemeClr val="tx2">
                  <a:lumMod val="50000"/>
                </a:schemeClr>
              </a:solidFill>
              <a:latin typeface="+mj-lt"/>
            </a:rPr>
            <a:t>Programme de prévention des risques</a:t>
          </a:r>
          <a:endParaRPr lang="en-US" sz="1400" b="1" kern="1200">
            <a:solidFill>
              <a:schemeClr val="tx2">
                <a:lumMod val="50000"/>
              </a:schemeClr>
            </a:solidFill>
            <a:latin typeface="+mj-lt"/>
          </a:endParaRPr>
        </a:p>
      </dsp:txBody>
      <dsp:txXfrm>
        <a:off x="2664146" y="163006"/>
        <a:ext cx="1178883" cy="1217332"/>
      </dsp:txXfrm>
    </dsp:sp>
    <dsp:sp modelId="{8A7B3222-27FB-49B2-A522-77907E455E1D}">
      <dsp:nvSpPr>
        <dsp:cNvPr id="0" name=""/>
        <dsp:cNvSpPr/>
      </dsp:nvSpPr>
      <dsp:spPr>
        <a:xfrm>
          <a:off x="4119933" y="1145967"/>
          <a:ext cx="1667193" cy="1721568"/>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2">
                  <a:lumMod val="50000"/>
                </a:schemeClr>
              </a:solidFill>
              <a:latin typeface="+mj-lt"/>
            </a:rPr>
            <a:t>Formation et sensibilisation</a:t>
          </a:r>
        </a:p>
      </dsp:txBody>
      <dsp:txXfrm>
        <a:off x="4364088" y="1398085"/>
        <a:ext cx="1178883" cy="1217332"/>
      </dsp:txXfrm>
    </dsp:sp>
    <dsp:sp modelId="{1AABACF9-4BBA-4444-960A-582D1D0974C1}">
      <dsp:nvSpPr>
        <dsp:cNvPr id="0" name=""/>
        <dsp:cNvSpPr/>
      </dsp:nvSpPr>
      <dsp:spPr>
        <a:xfrm>
          <a:off x="3470613" y="3144369"/>
          <a:ext cx="1667193" cy="1721568"/>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2">
                  <a:lumMod val="50000"/>
                </a:schemeClr>
              </a:solidFill>
              <a:latin typeface="+mj-lt"/>
            </a:rPr>
            <a:t>Lois et politiques</a:t>
          </a:r>
        </a:p>
      </dsp:txBody>
      <dsp:txXfrm>
        <a:off x="3714768" y="3396487"/>
        <a:ext cx="1178883" cy="1217332"/>
      </dsp:txXfrm>
    </dsp:sp>
    <dsp:sp modelId="{C336EA5F-2F37-4101-BE32-F3A489809353}">
      <dsp:nvSpPr>
        <dsp:cNvPr id="0" name=""/>
        <dsp:cNvSpPr/>
      </dsp:nvSpPr>
      <dsp:spPr>
        <a:xfrm>
          <a:off x="1369369" y="3144369"/>
          <a:ext cx="1667193" cy="1721568"/>
        </a:xfrm>
        <a:prstGeom prst="ellipse">
          <a:avLst/>
        </a:prstGeom>
        <a:solidFill>
          <a:srgbClr val="823273">
            <a:alpha val="4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2">
                  <a:lumMod val="50000"/>
                </a:schemeClr>
              </a:solidFill>
              <a:latin typeface="+mj-lt"/>
            </a:rPr>
            <a:t>CNOSS / CSS</a:t>
          </a:r>
        </a:p>
      </dsp:txBody>
      <dsp:txXfrm>
        <a:off x="1613524" y="3396487"/>
        <a:ext cx="1178883" cy="1217332"/>
      </dsp:txXfrm>
    </dsp:sp>
    <dsp:sp modelId="{64954E81-77F2-43DF-9C3D-7A385171F0CC}">
      <dsp:nvSpPr>
        <dsp:cNvPr id="0" name=""/>
        <dsp:cNvSpPr/>
      </dsp:nvSpPr>
      <dsp:spPr>
        <a:xfrm>
          <a:off x="720049" y="1145967"/>
          <a:ext cx="1667193" cy="1721568"/>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2">
                  <a:lumMod val="50000"/>
                </a:schemeClr>
              </a:solidFill>
              <a:latin typeface="+mj-lt"/>
            </a:rPr>
            <a:t>Rapports et surveillances</a:t>
          </a:r>
        </a:p>
      </dsp:txBody>
      <dsp:txXfrm>
        <a:off x="964204" y="1398085"/>
        <a:ext cx="1178883" cy="12173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91B59E-7D93-4364-8D19-9A9026BCEEE0}">
      <dsp:nvSpPr>
        <dsp:cNvPr id="0" name=""/>
        <dsp:cNvSpPr/>
      </dsp:nvSpPr>
      <dsp:spPr>
        <a:xfrm>
          <a:off x="0" y="755954"/>
          <a:ext cx="3761509" cy="1504603"/>
        </a:xfrm>
        <a:prstGeom prst="leftRightRibb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883C24-E798-4301-8A32-5D62D87802BA}">
      <dsp:nvSpPr>
        <dsp:cNvPr id="0" name=""/>
        <dsp:cNvSpPr/>
      </dsp:nvSpPr>
      <dsp:spPr>
        <a:xfrm>
          <a:off x="451381" y="1019260"/>
          <a:ext cx="1241297" cy="73725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0452" rIns="0" bIns="64770" numCol="1" spcCol="1270" anchor="ctr" anchorCtr="0">
          <a:noAutofit/>
        </a:bodyPr>
        <a:lstStyle/>
        <a:p>
          <a:pPr marL="0" lvl="0" indent="0" algn="ctr" defTabSz="755650">
            <a:lnSpc>
              <a:spcPct val="90000"/>
            </a:lnSpc>
            <a:spcBef>
              <a:spcPct val="0"/>
            </a:spcBef>
            <a:spcAft>
              <a:spcPct val="35000"/>
            </a:spcAft>
            <a:buNone/>
          </a:pPr>
          <a:r>
            <a:rPr lang="fr-FR" sz="1700" kern="1200"/>
            <a:t>Amélioration continue</a:t>
          </a:r>
          <a:endParaRPr lang="en-US" sz="1700" kern="1200"/>
        </a:p>
      </dsp:txBody>
      <dsp:txXfrm>
        <a:off x="451381" y="1019260"/>
        <a:ext cx="1241297" cy="737255"/>
      </dsp:txXfrm>
    </dsp:sp>
    <dsp:sp modelId="{E07CED57-D07A-4AC3-99FC-120AB54BF10D}">
      <dsp:nvSpPr>
        <dsp:cNvPr id="0" name=""/>
        <dsp:cNvSpPr/>
      </dsp:nvSpPr>
      <dsp:spPr>
        <a:xfrm>
          <a:off x="1880754" y="1259996"/>
          <a:ext cx="1466988" cy="73725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0452" rIns="0" bIns="64770"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mn-lt"/>
            </a:rPr>
            <a:t>Gestion des </a:t>
          </a:r>
          <a:r>
            <a:rPr lang="en-US" sz="1700" kern="1200" dirty="0" err="1">
              <a:latin typeface="+mn-lt"/>
            </a:rPr>
            <a:t>changements</a:t>
          </a:r>
          <a:endParaRPr lang="en-US" sz="1700" kern="1200" dirty="0">
            <a:latin typeface="+mn-lt"/>
          </a:endParaRPr>
        </a:p>
      </dsp:txBody>
      <dsp:txXfrm>
        <a:off x="1880754" y="1259996"/>
        <a:ext cx="1466988" cy="7372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8AEF9-C5EE-4653-BDAD-5444F27CDFCF}">
      <dsp:nvSpPr>
        <dsp:cNvPr id="0" name=""/>
        <dsp:cNvSpPr/>
      </dsp:nvSpPr>
      <dsp:spPr>
        <a:xfrm>
          <a:off x="0" y="762168"/>
          <a:ext cx="10515600" cy="1407081"/>
        </a:xfrm>
        <a:prstGeom prst="roundRect">
          <a:avLst>
            <a:gd name="adj" fmla="val 10000"/>
          </a:avLst>
        </a:prstGeom>
        <a:solidFill>
          <a:srgbClr val="FFB549">
            <a:alpha val="20000"/>
          </a:srgbClr>
        </a:solidFill>
        <a:ln>
          <a:noFill/>
        </a:ln>
        <a:effectLst/>
      </dsp:spPr>
      <dsp:style>
        <a:lnRef idx="0">
          <a:scrgbClr r="0" g="0" b="0"/>
        </a:lnRef>
        <a:fillRef idx="1">
          <a:scrgbClr r="0" g="0" b="0"/>
        </a:fillRef>
        <a:effectRef idx="0">
          <a:scrgbClr r="0" g="0" b="0"/>
        </a:effectRef>
        <a:fontRef idx="minor"/>
      </dsp:style>
    </dsp:sp>
    <dsp:sp modelId="{97586218-5B2E-442D-8C51-1E641E34B4AE}">
      <dsp:nvSpPr>
        <dsp:cNvPr id="0" name=""/>
        <dsp:cNvSpPr/>
      </dsp:nvSpPr>
      <dsp:spPr>
        <a:xfrm>
          <a:off x="425642" y="1078762"/>
          <a:ext cx="773894" cy="7738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46E479-A0DA-406E-984C-E99C5BA6CA74}">
      <dsp:nvSpPr>
        <dsp:cNvPr id="0" name=""/>
        <dsp:cNvSpPr/>
      </dsp:nvSpPr>
      <dsp:spPr>
        <a:xfrm>
          <a:off x="1625178" y="762168"/>
          <a:ext cx="8890421" cy="1407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916" tIns="148916" rIns="148916" bIns="148916" numCol="1" spcCol="1270" anchor="ctr" anchorCtr="0">
          <a:noAutofit/>
        </a:bodyPr>
        <a:lstStyle/>
        <a:p>
          <a:pPr marL="0" lvl="0" indent="0" algn="l" defTabSz="933450">
            <a:lnSpc>
              <a:spcPct val="100000"/>
            </a:lnSpc>
            <a:spcBef>
              <a:spcPct val="0"/>
            </a:spcBef>
            <a:spcAft>
              <a:spcPct val="35000"/>
            </a:spcAft>
            <a:buNone/>
          </a:pPr>
          <a:r>
            <a:rPr lang="fr-FR" sz="2100" kern="1200">
              <a:solidFill>
                <a:schemeClr val="tx2"/>
              </a:solidFill>
              <a:latin typeface="+mj-lt"/>
            </a:rPr>
            <a:t>Le PPR est un outil qui englobe tous les efforts entrepris en matière de santé et de sécurité au travail en milieu de travail ; détermine comment les dangers et les risques seraient atténués.</a:t>
          </a:r>
          <a:endParaRPr lang="en-US" sz="2100" kern="1200">
            <a:solidFill>
              <a:schemeClr val="tx2"/>
            </a:solidFill>
            <a:latin typeface="+mj-lt"/>
          </a:endParaRPr>
        </a:p>
      </dsp:txBody>
      <dsp:txXfrm>
        <a:off x="1625178" y="762168"/>
        <a:ext cx="8890421" cy="1407081"/>
      </dsp:txXfrm>
    </dsp:sp>
    <dsp:sp modelId="{46D70247-BD41-4193-AE2F-D3D9F38CFD58}">
      <dsp:nvSpPr>
        <dsp:cNvPr id="0" name=""/>
        <dsp:cNvSpPr/>
      </dsp:nvSpPr>
      <dsp:spPr>
        <a:xfrm>
          <a:off x="0" y="2521020"/>
          <a:ext cx="10515600" cy="1407081"/>
        </a:xfrm>
        <a:prstGeom prst="roundRect">
          <a:avLst>
            <a:gd name="adj" fmla="val 10000"/>
          </a:avLst>
        </a:prstGeom>
        <a:solidFill>
          <a:srgbClr val="FFB549">
            <a:alpha val="20000"/>
          </a:srgbClr>
        </a:solidFill>
        <a:ln>
          <a:noFill/>
        </a:ln>
        <a:effectLst/>
      </dsp:spPr>
      <dsp:style>
        <a:lnRef idx="0">
          <a:scrgbClr r="0" g="0" b="0"/>
        </a:lnRef>
        <a:fillRef idx="1">
          <a:scrgbClr r="0" g="0" b="0"/>
        </a:fillRef>
        <a:effectRef idx="0">
          <a:scrgbClr r="0" g="0" b="0"/>
        </a:effectRef>
        <a:fontRef idx="minor"/>
      </dsp:style>
    </dsp:sp>
    <dsp:sp modelId="{17BE96C6-0313-4C8B-BA72-77F95DE51A89}">
      <dsp:nvSpPr>
        <dsp:cNvPr id="0" name=""/>
        <dsp:cNvSpPr/>
      </dsp:nvSpPr>
      <dsp:spPr>
        <a:xfrm>
          <a:off x="425642" y="2837613"/>
          <a:ext cx="773894" cy="7738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8AB06A-E68A-4DA2-93EA-97A09E330367}">
      <dsp:nvSpPr>
        <dsp:cNvPr id="0" name=""/>
        <dsp:cNvSpPr/>
      </dsp:nvSpPr>
      <dsp:spPr>
        <a:xfrm>
          <a:off x="1625178" y="2521020"/>
          <a:ext cx="8890421" cy="1407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916" tIns="148916" rIns="148916" bIns="148916" numCol="1" spcCol="1270" anchor="ctr" anchorCtr="0">
          <a:noAutofit/>
        </a:bodyPr>
        <a:lstStyle/>
        <a:p>
          <a:pPr marL="0" lvl="0" indent="0" algn="l" defTabSz="933450">
            <a:lnSpc>
              <a:spcPct val="100000"/>
            </a:lnSpc>
            <a:spcBef>
              <a:spcPct val="0"/>
            </a:spcBef>
            <a:spcAft>
              <a:spcPct val="35000"/>
            </a:spcAft>
            <a:buNone/>
          </a:pPr>
          <a:r>
            <a:rPr lang="fr-FR" sz="2100" kern="1200">
              <a:solidFill>
                <a:schemeClr val="tx2"/>
              </a:solidFill>
              <a:latin typeface="+mj-lt"/>
            </a:rPr>
            <a:t>L’objectif du PPR est de prévenir les accidents et les blessures dans le cadre de l’emploi à l’ARC.</a:t>
          </a:r>
          <a:endParaRPr lang="en-US" sz="2100" kern="1200">
            <a:solidFill>
              <a:schemeClr val="tx2"/>
            </a:solidFill>
            <a:latin typeface="+mj-lt"/>
          </a:endParaRPr>
        </a:p>
      </dsp:txBody>
      <dsp:txXfrm>
        <a:off x="1625178" y="2521020"/>
        <a:ext cx="8890421" cy="14070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9EFA0F-E090-45A1-B351-DD6205CBA5C0}">
      <dsp:nvSpPr>
        <dsp:cNvPr id="0" name=""/>
        <dsp:cNvSpPr/>
      </dsp:nvSpPr>
      <dsp:spPr>
        <a:xfrm>
          <a:off x="1072458" y="634060"/>
          <a:ext cx="2108671" cy="1786664"/>
        </a:xfrm>
        <a:prstGeom prst="rect">
          <a:avLst/>
        </a:prstGeom>
        <a:blipFill rotWithShape="1">
          <a:blip xmlns:r="http://schemas.openxmlformats.org/officeDocument/2006/relationships" r:embed="rId1">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4000" r="-4000"/>
          </a:stretch>
        </a:blipFill>
        <a:ln>
          <a:noFill/>
        </a:ln>
        <a:effectLst/>
      </dsp:spPr>
      <dsp:style>
        <a:lnRef idx="0">
          <a:scrgbClr r="0" g="0" b="0"/>
        </a:lnRef>
        <a:fillRef idx="1">
          <a:scrgbClr r="0" g="0" b="0"/>
        </a:fillRef>
        <a:effectRef idx="2">
          <a:scrgbClr r="0" g="0" b="0"/>
        </a:effectRef>
        <a:fontRef idx="minor"/>
      </dsp:style>
    </dsp:sp>
    <dsp:sp modelId="{9C07DBC5-82C6-4B8F-9493-D89BCFE62946}">
      <dsp:nvSpPr>
        <dsp:cNvPr id="0" name=""/>
        <dsp:cNvSpPr/>
      </dsp:nvSpPr>
      <dsp:spPr>
        <a:xfrm>
          <a:off x="1072458" y="110869"/>
          <a:ext cx="2108671" cy="672682"/>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b="1" u="none" kern="1200">
              <a:solidFill>
                <a:schemeClr val="accent5">
                  <a:lumMod val="50000"/>
                </a:schemeClr>
              </a:solidFill>
              <a:latin typeface="Century Gothic"/>
              <a:cs typeface="Calibri"/>
            </a:rPr>
            <a:t>Instruments de politique</a:t>
          </a:r>
        </a:p>
      </dsp:txBody>
      <dsp:txXfrm>
        <a:off x="1072458" y="110869"/>
        <a:ext cx="2108671" cy="672682"/>
      </dsp:txXfrm>
    </dsp:sp>
    <dsp:sp modelId="{0301C382-BDF7-4540-A4D0-67F42D2E5F0B}">
      <dsp:nvSpPr>
        <dsp:cNvPr id="0" name=""/>
        <dsp:cNvSpPr/>
      </dsp:nvSpPr>
      <dsp:spPr>
        <a:xfrm>
          <a:off x="4386837" y="640555"/>
          <a:ext cx="2108671" cy="1786664"/>
        </a:xfrm>
        <a:prstGeom prst="rect">
          <a:avLst/>
        </a:prstGeom>
        <a:blipFill rotWithShape="1">
          <a:blip xmlns:r="http://schemas.openxmlformats.org/officeDocument/2006/relationships" r:embed="rId3">
            <a:duotone>
              <a:schemeClr val="bg2">
                <a:shade val="45000"/>
                <a:satMod val="135000"/>
              </a:schemeClr>
              <a:prstClr val="white"/>
            </a:duotone>
          </a:blip>
          <a:srcRect/>
          <a:stretch>
            <a:fillRect/>
          </a:stretch>
        </a:blipFill>
        <a:ln>
          <a:noFill/>
        </a:ln>
        <a:effectLst/>
      </dsp:spPr>
      <dsp:style>
        <a:lnRef idx="0">
          <a:scrgbClr r="0" g="0" b="0"/>
        </a:lnRef>
        <a:fillRef idx="1">
          <a:scrgbClr r="0" g="0" b="0"/>
        </a:fillRef>
        <a:effectRef idx="2">
          <a:scrgbClr r="0" g="0" b="0"/>
        </a:effectRef>
        <a:fontRef idx="minor"/>
      </dsp:style>
    </dsp:sp>
    <dsp:sp modelId="{5DE9D1BF-89A1-4EC0-B293-4ACA0B2C5457}">
      <dsp:nvSpPr>
        <dsp:cNvPr id="0" name=""/>
        <dsp:cNvSpPr/>
      </dsp:nvSpPr>
      <dsp:spPr>
        <a:xfrm>
          <a:off x="4386837" y="104374"/>
          <a:ext cx="2108671" cy="698660"/>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b="1" kern="1200">
              <a:solidFill>
                <a:schemeClr val="accent5">
                  <a:lumMod val="50000"/>
                </a:schemeClr>
              </a:solidFill>
              <a:latin typeface="Century Gothic"/>
              <a:cs typeface="Calibri"/>
            </a:rPr>
            <a:t>Activités bénévoles</a:t>
          </a:r>
        </a:p>
      </dsp:txBody>
      <dsp:txXfrm>
        <a:off x="4386837" y="104374"/>
        <a:ext cx="2108671" cy="698660"/>
      </dsp:txXfrm>
    </dsp:sp>
    <dsp:sp modelId="{61AB37DD-AD7B-4F28-A178-375A17F16E50}">
      <dsp:nvSpPr>
        <dsp:cNvPr id="0" name=""/>
        <dsp:cNvSpPr/>
      </dsp:nvSpPr>
      <dsp:spPr>
        <a:xfrm>
          <a:off x="7701216" y="634060"/>
          <a:ext cx="2108671" cy="1786664"/>
        </a:xfrm>
        <a:prstGeom prst="rect">
          <a:avLst/>
        </a:prstGeom>
        <a:blipFill rotWithShape="1">
          <a:blip xmlns:r="http://schemas.openxmlformats.org/officeDocument/2006/relationships" r:embed="rId4">
            <a:duotone>
              <a:schemeClr val="bg2">
                <a:shade val="45000"/>
                <a:satMod val="135000"/>
              </a:schemeClr>
              <a:prstClr val="white"/>
            </a:duotone>
          </a:blip>
          <a:srcRect/>
          <a:stretch>
            <a:fillRect/>
          </a:stretch>
        </a:blipFill>
        <a:ln>
          <a:noFill/>
        </a:ln>
        <a:effectLst/>
      </dsp:spPr>
      <dsp:style>
        <a:lnRef idx="0">
          <a:scrgbClr r="0" g="0" b="0"/>
        </a:lnRef>
        <a:fillRef idx="1">
          <a:scrgbClr r="0" g="0" b="0"/>
        </a:fillRef>
        <a:effectRef idx="2">
          <a:scrgbClr r="0" g="0" b="0"/>
        </a:effectRef>
        <a:fontRef idx="minor"/>
      </dsp:style>
    </dsp:sp>
    <dsp:sp modelId="{8093129B-CE7C-46DB-88F2-1427EEF8AC4B}">
      <dsp:nvSpPr>
        <dsp:cNvPr id="0" name=""/>
        <dsp:cNvSpPr/>
      </dsp:nvSpPr>
      <dsp:spPr>
        <a:xfrm>
          <a:off x="7701216" y="110869"/>
          <a:ext cx="2108671" cy="672682"/>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b="1" kern="1200">
              <a:solidFill>
                <a:schemeClr val="accent5">
                  <a:lumMod val="50000"/>
                </a:schemeClr>
              </a:solidFill>
              <a:latin typeface="Century Gothic"/>
              <a:cs typeface="Calibri"/>
            </a:rPr>
            <a:t>Contrats</a:t>
          </a:r>
        </a:p>
      </dsp:txBody>
      <dsp:txXfrm>
        <a:off x="7701216" y="110869"/>
        <a:ext cx="2108671" cy="672682"/>
      </dsp:txXfrm>
    </dsp:sp>
    <dsp:sp modelId="{80FD4893-CCBE-4C0A-A0C0-760B8D036128}">
      <dsp:nvSpPr>
        <dsp:cNvPr id="0" name=""/>
        <dsp:cNvSpPr/>
      </dsp:nvSpPr>
      <dsp:spPr>
        <a:xfrm>
          <a:off x="1166621" y="3212952"/>
          <a:ext cx="2108671" cy="1786664"/>
        </a:xfrm>
        <a:prstGeom prst="rect">
          <a:avLst/>
        </a:prstGeom>
        <a:blipFill rotWithShape="1">
          <a:blip xmlns:r="http://schemas.openxmlformats.org/officeDocument/2006/relationships" r:embed="rId5">
            <a:duotone>
              <a:schemeClr val="bg2">
                <a:shade val="45000"/>
                <a:satMod val="135000"/>
              </a:schemeClr>
              <a:prstClr val="white"/>
            </a:duotone>
          </a:blip>
          <a:srcRect/>
          <a:stretch>
            <a:fillRect l="-16000" r="-16000"/>
          </a:stretch>
        </a:blipFill>
        <a:ln>
          <a:noFill/>
        </a:ln>
        <a:effectLst/>
      </dsp:spPr>
      <dsp:style>
        <a:lnRef idx="0">
          <a:scrgbClr r="0" g="0" b="0"/>
        </a:lnRef>
        <a:fillRef idx="1">
          <a:scrgbClr r="0" g="0" b="0"/>
        </a:fillRef>
        <a:effectRef idx="2">
          <a:scrgbClr r="0" g="0" b="0"/>
        </a:effectRef>
        <a:fontRef idx="minor"/>
      </dsp:style>
    </dsp:sp>
    <dsp:sp modelId="{447D3129-49DD-45CB-BD2A-7B6E9FBF307E}">
      <dsp:nvSpPr>
        <dsp:cNvPr id="0" name=""/>
        <dsp:cNvSpPr/>
      </dsp:nvSpPr>
      <dsp:spPr>
        <a:xfrm>
          <a:off x="978296" y="2714435"/>
          <a:ext cx="2485322" cy="623333"/>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b="1" kern="1200">
              <a:solidFill>
                <a:schemeClr val="accent5">
                  <a:lumMod val="50000"/>
                </a:schemeClr>
              </a:solidFill>
              <a:latin typeface="Century Gothic"/>
              <a:cs typeface="Calibri"/>
            </a:rPr>
            <a:t>Systèmes technologiques</a:t>
          </a:r>
          <a:endParaRPr lang="fr-CA" sz="1800" b="1" u="none" kern="1200">
            <a:solidFill>
              <a:schemeClr val="accent5">
                <a:lumMod val="50000"/>
              </a:schemeClr>
            </a:solidFill>
            <a:latin typeface="Century Gothic"/>
            <a:cs typeface="Calibri"/>
          </a:endParaRPr>
        </a:p>
      </dsp:txBody>
      <dsp:txXfrm>
        <a:off x="978296" y="2714435"/>
        <a:ext cx="2485322" cy="623333"/>
      </dsp:txXfrm>
    </dsp:sp>
    <dsp:sp modelId="{0BE7F2CE-4FE6-46BE-9920-2ACA2D7AD7D9}">
      <dsp:nvSpPr>
        <dsp:cNvPr id="0" name=""/>
        <dsp:cNvSpPr/>
      </dsp:nvSpPr>
      <dsp:spPr>
        <a:xfrm>
          <a:off x="4481000" y="3217390"/>
          <a:ext cx="2108671" cy="1786664"/>
        </a:xfrm>
        <a:prstGeom prst="rect">
          <a:avLst/>
        </a:prstGeom>
        <a:blipFill rotWithShape="1">
          <a:blip xmlns:r="http://schemas.openxmlformats.org/officeDocument/2006/relationships" r:embed="rId6"/>
          <a:srcRect/>
          <a:stretch>
            <a:fillRect l="-7000" r="-7000"/>
          </a:stretch>
        </a:blipFill>
        <a:ln>
          <a:noFill/>
        </a:ln>
        <a:effectLst/>
      </dsp:spPr>
      <dsp:style>
        <a:lnRef idx="0">
          <a:scrgbClr r="0" g="0" b="0"/>
        </a:lnRef>
        <a:fillRef idx="1">
          <a:scrgbClr r="0" g="0" b="0"/>
        </a:fillRef>
        <a:effectRef idx="2">
          <a:scrgbClr r="0" g="0" b="0"/>
        </a:effectRef>
        <a:fontRef idx="minor"/>
      </dsp:style>
    </dsp:sp>
    <dsp:sp modelId="{4DAF1115-CBF8-4FB9-A889-80CC3F3D9843}">
      <dsp:nvSpPr>
        <dsp:cNvPr id="0" name=""/>
        <dsp:cNvSpPr/>
      </dsp:nvSpPr>
      <dsp:spPr>
        <a:xfrm>
          <a:off x="4481000" y="2709997"/>
          <a:ext cx="2108671" cy="641085"/>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b="1" kern="1200">
              <a:solidFill>
                <a:schemeClr val="accent5">
                  <a:lumMod val="50000"/>
                </a:schemeClr>
              </a:solidFill>
              <a:latin typeface="Century Gothic"/>
              <a:cs typeface="Calibri"/>
            </a:rPr>
            <a:t>Produits de formation en SST</a:t>
          </a:r>
        </a:p>
      </dsp:txBody>
      <dsp:txXfrm>
        <a:off x="4481000" y="2709997"/>
        <a:ext cx="2108671" cy="641085"/>
      </dsp:txXfrm>
    </dsp:sp>
    <dsp:sp modelId="{C1B2359E-BD5E-40E7-8B4C-E4447651507F}">
      <dsp:nvSpPr>
        <dsp:cNvPr id="0" name=""/>
        <dsp:cNvSpPr/>
      </dsp:nvSpPr>
      <dsp:spPr>
        <a:xfrm>
          <a:off x="7795378" y="3198598"/>
          <a:ext cx="2108671" cy="1786664"/>
        </a:xfrm>
        <a:prstGeom prst="rect">
          <a:avLst/>
        </a:prstGeom>
        <a:blipFill rotWithShape="1">
          <a:blip xmlns:r="http://schemas.openxmlformats.org/officeDocument/2006/relationships" r:embed="rId7"/>
          <a:srcRect/>
          <a:stretch>
            <a:fillRect l="-7000" r="-7000"/>
          </a:stretch>
        </a:blipFill>
        <a:ln>
          <a:noFill/>
        </a:ln>
        <a:effectLst/>
      </dsp:spPr>
      <dsp:style>
        <a:lnRef idx="0">
          <a:scrgbClr r="0" g="0" b="0"/>
        </a:lnRef>
        <a:fillRef idx="1">
          <a:scrgbClr r="0" g="0" b="0"/>
        </a:fillRef>
        <a:effectRef idx="2">
          <a:scrgbClr r="0" g="0" b="0"/>
        </a:effectRef>
        <a:fontRef idx="minor"/>
      </dsp:style>
    </dsp:sp>
    <dsp:sp modelId="{CDBB9B64-BABF-4FF7-B047-967DFDA244F2}">
      <dsp:nvSpPr>
        <dsp:cNvPr id="0" name=""/>
        <dsp:cNvSpPr/>
      </dsp:nvSpPr>
      <dsp:spPr>
        <a:xfrm>
          <a:off x="7795378" y="2728789"/>
          <a:ext cx="2108671" cy="565919"/>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b="1" kern="1200">
              <a:solidFill>
                <a:schemeClr val="accent5">
                  <a:lumMod val="50000"/>
                </a:schemeClr>
              </a:solidFill>
              <a:latin typeface="Century Gothic"/>
              <a:cs typeface="Calibri"/>
            </a:rPr>
            <a:t>Groupes de consultation</a:t>
          </a:r>
        </a:p>
      </dsp:txBody>
      <dsp:txXfrm>
        <a:off x="7795378" y="2728789"/>
        <a:ext cx="2108671" cy="5659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3599AE-A541-4A87-A481-6798820F22CC}">
      <dsp:nvSpPr>
        <dsp:cNvPr id="0" name=""/>
        <dsp:cNvSpPr/>
      </dsp:nvSpPr>
      <dsp:spPr>
        <a:xfrm rot="5400000">
          <a:off x="6828177" y="-2886289"/>
          <a:ext cx="832908" cy="6818476"/>
        </a:xfrm>
        <a:prstGeom prst="round2SameRect">
          <a:avLst/>
        </a:prstGeom>
        <a:solidFill>
          <a:srgbClr val="FFE9C9">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fr-CA" sz="1200" kern="1200"/>
            <a:t>Élaboration des politiques</a:t>
          </a:r>
        </a:p>
        <a:p>
          <a:pPr marL="114300" lvl="1" indent="-114300" algn="l" defTabSz="533400" rtl="0">
            <a:lnSpc>
              <a:spcPct val="90000"/>
            </a:lnSpc>
            <a:spcBef>
              <a:spcPct val="0"/>
            </a:spcBef>
            <a:spcAft>
              <a:spcPct val="15000"/>
            </a:spcAft>
            <a:buChar char="•"/>
          </a:pPr>
          <a:r>
            <a:rPr lang="fr-CA" sz="1200" kern="1200"/>
            <a:t>Surveillance et établissement de rapports</a:t>
          </a:r>
          <a:r>
            <a:rPr lang="fr-CA" sz="1200" kern="1200">
              <a:latin typeface="Century Gothic"/>
            </a:rPr>
            <a:t> au niveau national</a:t>
          </a:r>
          <a:endParaRPr lang="fr-CA" sz="1200" kern="1200"/>
        </a:p>
        <a:p>
          <a:pPr marL="114300" lvl="1" indent="-114300" algn="l" defTabSz="533400">
            <a:lnSpc>
              <a:spcPct val="90000"/>
            </a:lnSpc>
            <a:spcBef>
              <a:spcPct val="0"/>
            </a:spcBef>
            <a:spcAft>
              <a:spcPct val="15000"/>
            </a:spcAft>
            <a:buChar char="•"/>
          </a:pPr>
          <a:r>
            <a:rPr lang="fr-CA" sz="1200" kern="1200"/>
            <a:t>Gérer CNOSS</a:t>
          </a:r>
        </a:p>
      </dsp:txBody>
      <dsp:txXfrm rot="-5400000">
        <a:off x="3835394" y="147153"/>
        <a:ext cx="6777817" cy="751590"/>
      </dsp:txXfrm>
    </dsp:sp>
    <dsp:sp modelId="{B9A2061D-0B04-413D-9009-43BB7E940A7C}">
      <dsp:nvSpPr>
        <dsp:cNvPr id="0" name=""/>
        <dsp:cNvSpPr/>
      </dsp:nvSpPr>
      <dsp:spPr>
        <a:xfrm>
          <a:off x="0" y="2381"/>
          <a:ext cx="3835393" cy="1041135"/>
        </a:xfrm>
        <a:prstGeom prst="roundRect">
          <a:avLst/>
        </a:prstGeom>
        <a:solidFill>
          <a:schemeClr val="dk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fr-CA" sz="2200" kern="1200"/>
            <a:t>Section nationale de la SST</a:t>
          </a:r>
        </a:p>
      </dsp:txBody>
      <dsp:txXfrm>
        <a:off x="50824" y="53205"/>
        <a:ext cx="3733745" cy="939487"/>
      </dsp:txXfrm>
    </dsp:sp>
    <dsp:sp modelId="{9CF0912E-C038-41DD-BB34-1ACB4E044C87}">
      <dsp:nvSpPr>
        <dsp:cNvPr id="0" name=""/>
        <dsp:cNvSpPr/>
      </dsp:nvSpPr>
      <dsp:spPr>
        <a:xfrm rot="5400000">
          <a:off x="6828177" y="-1793097"/>
          <a:ext cx="832908" cy="6818476"/>
        </a:xfrm>
        <a:prstGeom prst="round2SameRect">
          <a:avLst/>
        </a:prstGeom>
        <a:solidFill>
          <a:srgbClr val="FFE9C9">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fr-CA" sz="1200" kern="1200"/>
            <a:t>Forum de consultation pour les représentants des employeurs et des employés afin de se rencontrer, d’échanger de l’information, de discuter et d’examiner les enjeux nationaux en matière de SST au sein de l’ARC</a:t>
          </a:r>
        </a:p>
      </dsp:txBody>
      <dsp:txXfrm rot="-5400000">
        <a:off x="3835394" y="1240345"/>
        <a:ext cx="6777817" cy="751590"/>
      </dsp:txXfrm>
    </dsp:sp>
    <dsp:sp modelId="{659B18EC-2D71-4A99-9244-C47ADC274CC5}">
      <dsp:nvSpPr>
        <dsp:cNvPr id="0" name=""/>
        <dsp:cNvSpPr/>
      </dsp:nvSpPr>
      <dsp:spPr>
        <a:xfrm>
          <a:off x="0" y="1095573"/>
          <a:ext cx="3835393" cy="1041135"/>
        </a:xfrm>
        <a:prstGeom prst="roundRect">
          <a:avLst/>
        </a:prstGeom>
        <a:solidFill>
          <a:schemeClr val="dk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fr-CA" sz="2200" kern="1200"/>
            <a:t>Comité national d’orientation de santé et de sécurité</a:t>
          </a:r>
        </a:p>
      </dsp:txBody>
      <dsp:txXfrm>
        <a:off x="50824" y="1146397"/>
        <a:ext cx="3733745" cy="939487"/>
      </dsp:txXfrm>
    </dsp:sp>
    <dsp:sp modelId="{039CA45C-028C-48F7-859A-55965EEC34DF}">
      <dsp:nvSpPr>
        <dsp:cNvPr id="0" name=""/>
        <dsp:cNvSpPr/>
      </dsp:nvSpPr>
      <dsp:spPr>
        <a:xfrm rot="5400000">
          <a:off x="6828177" y="-699904"/>
          <a:ext cx="832908" cy="6818476"/>
        </a:xfrm>
        <a:prstGeom prst="round2SameRect">
          <a:avLst/>
        </a:prstGeom>
        <a:solidFill>
          <a:srgbClr val="FFE9C9">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fr-CA" sz="1200" kern="1200"/>
            <a:t>Surveillance régionale et production de rapports sur les politiques et les initiatives de prévention en matière de SST</a:t>
          </a:r>
        </a:p>
        <a:p>
          <a:pPr marL="114300" lvl="1" indent="-114300" algn="l" defTabSz="533400">
            <a:lnSpc>
              <a:spcPct val="90000"/>
            </a:lnSpc>
            <a:spcBef>
              <a:spcPct val="0"/>
            </a:spcBef>
            <a:spcAft>
              <a:spcPct val="15000"/>
            </a:spcAft>
            <a:buChar char="•"/>
          </a:pPr>
          <a:r>
            <a:rPr lang="fr-CA" sz="1200" kern="1200"/>
            <a:t>Soutien des SSC et des TSR</a:t>
          </a:r>
        </a:p>
        <a:p>
          <a:pPr marL="114300" lvl="1" indent="-114300" algn="l" defTabSz="533400">
            <a:lnSpc>
              <a:spcPct val="90000"/>
            </a:lnSpc>
            <a:spcBef>
              <a:spcPct val="0"/>
            </a:spcBef>
            <a:spcAft>
              <a:spcPct val="15000"/>
            </a:spcAft>
            <a:buChar char="•"/>
          </a:pPr>
          <a:r>
            <a:rPr lang="fr-CA" sz="1200" kern="1200"/>
            <a:t>Expertise régionale en SST</a:t>
          </a:r>
        </a:p>
      </dsp:txBody>
      <dsp:txXfrm rot="-5400000">
        <a:off x="3835394" y="2333538"/>
        <a:ext cx="6777817" cy="751590"/>
      </dsp:txXfrm>
    </dsp:sp>
    <dsp:sp modelId="{C9F5F209-B9DC-4199-BA67-C79B86CC5A97}">
      <dsp:nvSpPr>
        <dsp:cNvPr id="0" name=""/>
        <dsp:cNvSpPr/>
      </dsp:nvSpPr>
      <dsp:spPr>
        <a:xfrm>
          <a:off x="0" y="2188765"/>
          <a:ext cx="3835393" cy="1041135"/>
        </a:xfrm>
        <a:prstGeom prst="roundRect">
          <a:avLst/>
        </a:prstGeom>
        <a:solidFill>
          <a:schemeClr val="dk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fr-CA" sz="2200" kern="1200"/>
            <a:t>Agents de santé et de sécurité au travail</a:t>
          </a:r>
        </a:p>
      </dsp:txBody>
      <dsp:txXfrm>
        <a:off x="50824" y="2239589"/>
        <a:ext cx="3733745" cy="939487"/>
      </dsp:txXfrm>
    </dsp:sp>
    <dsp:sp modelId="{80253802-ABF2-45D1-BED9-BA0FD1A997CC}">
      <dsp:nvSpPr>
        <dsp:cNvPr id="0" name=""/>
        <dsp:cNvSpPr/>
      </dsp:nvSpPr>
      <dsp:spPr>
        <a:xfrm rot="5400000">
          <a:off x="6828177" y="393287"/>
          <a:ext cx="832908" cy="6818476"/>
        </a:xfrm>
        <a:prstGeom prst="round2SameRect">
          <a:avLst/>
        </a:prstGeom>
        <a:solidFill>
          <a:srgbClr val="FFE9C9">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fr-CA" sz="1200" kern="1200">
              <a:latin typeface="Arial"/>
              <a:cs typeface="Arial"/>
            </a:rPr>
            <a:t>Forum de consultation pour les représentants des employeurs et des employés afin de se rencontrer, d’échanger de l’information, de discuter, d’examiner et de formuler des recommandations sur les questions locales de SST</a:t>
          </a:r>
        </a:p>
      </dsp:txBody>
      <dsp:txXfrm rot="-5400000">
        <a:off x="3835394" y="3426730"/>
        <a:ext cx="6777817" cy="751590"/>
      </dsp:txXfrm>
    </dsp:sp>
    <dsp:sp modelId="{25BB7543-1CB7-45BA-A5FF-5E32C7EBF4FC}">
      <dsp:nvSpPr>
        <dsp:cNvPr id="0" name=""/>
        <dsp:cNvSpPr/>
      </dsp:nvSpPr>
      <dsp:spPr>
        <a:xfrm>
          <a:off x="0" y="3281958"/>
          <a:ext cx="3835393" cy="1041135"/>
        </a:xfrm>
        <a:prstGeom prst="roundRect">
          <a:avLst/>
        </a:prstGeom>
        <a:solidFill>
          <a:schemeClr val="dk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fr-CA" sz="2200" kern="1200"/>
            <a:t>Comités de santé et de sécurité</a:t>
          </a:r>
        </a:p>
      </dsp:txBody>
      <dsp:txXfrm>
        <a:off x="50824" y="3332782"/>
        <a:ext cx="3733745" cy="939487"/>
      </dsp:txXfrm>
    </dsp:sp>
    <dsp:sp modelId="{A6D683A3-5A83-43EB-85A0-7DFF676402A7}">
      <dsp:nvSpPr>
        <dsp:cNvPr id="0" name=""/>
        <dsp:cNvSpPr/>
      </dsp:nvSpPr>
      <dsp:spPr>
        <a:xfrm rot="5400000">
          <a:off x="6828177" y="1486479"/>
          <a:ext cx="832908" cy="6818476"/>
        </a:xfrm>
        <a:prstGeom prst="round2SameRect">
          <a:avLst/>
        </a:prstGeom>
        <a:solidFill>
          <a:srgbClr val="FFE9C9">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fr-CA" sz="1200" kern="1200"/>
            <a:t>Évaluer et prendre en compte les problèmes locaux de SST, faire des recommandations à la direction locale et communiquer les questions et les préoccupations en matière de SST aux employés</a:t>
          </a:r>
        </a:p>
      </dsp:txBody>
      <dsp:txXfrm rot="-5400000">
        <a:off x="3835394" y="4519922"/>
        <a:ext cx="6777817" cy="751590"/>
      </dsp:txXfrm>
    </dsp:sp>
    <dsp:sp modelId="{E3D9CDCB-82CA-4394-9FA3-5F47B09F39DA}">
      <dsp:nvSpPr>
        <dsp:cNvPr id="0" name=""/>
        <dsp:cNvSpPr/>
      </dsp:nvSpPr>
      <dsp:spPr>
        <a:xfrm>
          <a:off x="0" y="4375150"/>
          <a:ext cx="3835393" cy="1041135"/>
        </a:xfrm>
        <a:prstGeom prst="roundRect">
          <a:avLst/>
        </a:prstGeom>
        <a:solidFill>
          <a:schemeClr val="dk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fr-CA" sz="2200" kern="1200"/>
            <a:t>Représentants en matière de santé et de sécurité</a:t>
          </a:r>
        </a:p>
      </dsp:txBody>
      <dsp:txXfrm>
        <a:off x="50824" y="4425974"/>
        <a:ext cx="3733745" cy="93948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BA3F6-3C11-456D-B4EA-000480289A8D}">
      <dsp:nvSpPr>
        <dsp:cNvPr id="0" name=""/>
        <dsp:cNvSpPr/>
      </dsp:nvSpPr>
      <dsp:spPr>
        <a:xfrm>
          <a:off x="1358" y="1490804"/>
          <a:ext cx="2649429" cy="2649429"/>
        </a:xfrm>
        <a:prstGeom prst="cloudCallout">
          <a:avLst/>
        </a:prstGeom>
        <a:solidFill>
          <a:schemeClr val="bg2">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5807" tIns="22860" rIns="145807" bIns="22860" numCol="1" spcCol="1270" anchor="ctr" anchorCtr="0">
          <a:noAutofit/>
        </a:bodyPr>
        <a:lstStyle/>
        <a:p>
          <a:pPr marL="0" lvl="0" indent="0" algn="ctr" defTabSz="800100">
            <a:lnSpc>
              <a:spcPct val="90000"/>
            </a:lnSpc>
            <a:spcBef>
              <a:spcPct val="0"/>
            </a:spcBef>
            <a:spcAft>
              <a:spcPct val="35000"/>
            </a:spcAft>
            <a:buNone/>
          </a:pPr>
          <a:r>
            <a:rPr lang="fr-CA" sz="1800" kern="1200">
              <a:solidFill>
                <a:schemeClr val="tx2">
                  <a:lumMod val="75000"/>
                </a:schemeClr>
              </a:solidFill>
            </a:rPr>
            <a:t>Nouvel employé</a:t>
          </a:r>
        </a:p>
      </dsp:txBody>
      <dsp:txXfrm>
        <a:off x="366513" y="1890917"/>
        <a:ext cx="1730715" cy="1726422"/>
      </dsp:txXfrm>
    </dsp:sp>
    <dsp:sp modelId="{451D2FE7-EC3E-4F24-BC4F-1995896CD153}">
      <dsp:nvSpPr>
        <dsp:cNvPr id="0" name=""/>
        <dsp:cNvSpPr/>
      </dsp:nvSpPr>
      <dsp:spPr>
        <a:xfrm>
          <a:off x="2120902" y="1490804"/>
          <a:ext cx="2649429" cy="2649429"/>
        </a:xfrm>
        <a:prstGeom prst="cloudCallout">
          <a:avLst/>
        </a:prstGeom>
        <a:solidFill>
          <a:schemeClr val="bg2">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5807" tIns="22860" rIns="145807" bIns="22860" numCol="1" spcCol="1270" anchor="ctr" anchorCtr="0">
          <a:noAutofit/>
        </a:bodyPr>
        <a:lstStyle/>
        <a:p>
          <a:pPr marL="0" lvl="0" indent="0" algn="ctr" defTabSz="800100">
            <a:lnSpc>
              <a:spcPct val="90000"/>
            </a:lnSpc>
            <a:spcBef>
              <a:spcPct val="0"/>
            </a:spcBef>
            <a:spcAft>
              <a:spcPct val="35000"/>
            </a:spcAft>
            <a:buNone/>
          </a:pPr>
          <a:r>
            <a:rPr lang="fr-CA" sz="1800" kern="1200">
              <a:solidFill>
                <a:schemeClr val="tx2">
                  <a:lumMod val="75000"/>
                </a:schemeClr>
              </a:solidFill>
            </a:rPr>
            <a:t>Léger inconfort</a:t>
          </a:r>
        </a:p>
      </dsp:txBody>
      <dsp:txXfrm>
        <a:off x="2486057" y="1890917"/>
        <a:ext cx="1730715" cy="1726422"/>
      </dsp:txXfrm>
    </dsp:sp>
    <dsp:sp modelId="{D2D24C51-4AAB-4C38-BAA2-8285C1334BF9}">
      <dsp:nvSpPr>
        <dsp:cNvPr id="0" name=""/>
        <dsp:cNvSpPr/>
      </dsp:nvSpPr>
      <dsp:spPr>
        <a:xfrm>
          <a:off x="4240445" y="1490804"/>
          <a:ext cx="2649429" cy="2649429"/>
        </a:xfrm>
        <a:prstGeom prst="cloudCallout">
          <a:avLst/>
        </a:prstGeom>
        <a:solidFill>
          <a:schemeClr val="bg2">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5807" tIns="22860" rIns="145807" bIns="22860" numCol="1" spcCol="1270" anchor="ctr" anchorCtr="0">
          <a:noAutofit/>
        </a:bodyPr>
        <a:lstStyle/>
        <a:p>
          <a:pPr marL="0" lvl="0" indent="0" algn="ctr" defTabSz="800100">
            <a:lnSpc>
              <a:spcPct val="90000"/>
            </a:lnSpc>
            <a:spcBef>
              <a:spcPct val="0"/>
            </a:spcBef>
            <a:spcAft>
              <a:spcPct val="35000"/>
            </a:spcAft>
            <a:buNone/>
          </a:pPr>
          <a:r>
            <a:rPr lang="fr-CA" sz="1800" kern="1200">
              <a:solidFill>
                <a:schemeClr val="tx2">
                  <a:lumMod val="75000"/>
                </a:schemeClr>
              </a:solidFill>
            </a:rPr>
            <a:t>Changements dans le travail</a:t>
          </a:r>
        </a:p>
      </dsp:txBody>
      <dsp:txXfrm>
        <a:off x="4605600" y="1890917"/>
        <a:ext cx="1730715" cy="1726422"/>
      </dsp:txXfrm>
    </dsp:sp>
    <dsp:sp modelId="{1DB8249C-B50D-49E2-94F5-660A19DD7E6C}">
      <dsp:nvSpPr>
        <dsp:cNvPr id="0" name=""/>
        <dsp:cNvSpPr/>
      </dsp:nvSpPr>
      <dsp:spPr>
        <a:xfrm>
          <a:off x="6359988" y="1490804"/>
          <a:ext cx="2649429" cy="2649429"/>
        </a:xfrm>
        <a:prstGeom prst="cloudCallout">
          <a:avLst/>
        </a:prstGeom>
        <a:solidFill>
          <a:schemeClr val="bg2">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5807" tIns="22860" rIns="145807" bIns="22860" numCol="1" spcCol="1270" anchor="ctr" anchorCtr="0">
          <a:noAutofit/>
        </a:bodyPr>
        <a:lstStyle/>
        <a:p>
          <a:pPr marL="0" lvl="0" indent="0" algn="ctr" defTabSz="800100">
            <a:lnSpc>
              <a:spcPct val="90000"/>
            </a:lnSpc>
            <a:spcBef>
              <a:spcPct val="0"/>
            </a:spcBef>
            <a:spcAft>
              <a:spcPct val="35000"/>
            </a:spcAft>
            <a:buNone/>
          </a:pPr>
          <a:r>
            <a:rPr lang="fr-CA" sz="1800" kern="1200">
              <a:solidFill>
                <a:schemeClr val="tx2">
                  <a:lumMod val="75000"/>
                </a:schemeClr>
              </a:solidFill>
            </a:rPr>
            <a:t>Nouveau poste de travail</a:t>
          </a:r>
        </a:p>
      </dsp:txBody>
      <dsp:txXfrm>
        <a:off x="6725143" y="1890917"/>
        <a:ext cx="1730715" cy="1726422"/>
      </dsp:txXfrm>
    </dsp:sp>
    <dsp:sp modelId="{9BCB1DED-1C5C-4C13-96AB-D4BE6DE80B13}">
      <dsp:nvSpPr>
        <dsp:cNvPr id="0" name=""/>
        <dsp:cNvSpPr/>
      </dsp:nvSpPr>
      <dsp:spPr>
        <a:xfrm>
          <a:off x="8479532" y="1490804"/>
          <a:ext cx="2649429" cy="2649429"/>
        </a:xfrm>
        <a:prstGeom prst="cloudCallout">
          <a:avLst/>
        </a:prstGeom>
        <a:solidFill>
          <a:srgbClr val="FFB549">
            <a:lumMod val="60000"/>
            <a:lumOff val="40000"/>
            <a:alpha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5807" tIns="27940" rIns="145807" bIns="27940" numCol="1" spcCol="1270" anchor="ctr" anchorCtr="0">
          <a:noAutofit/>
        </a:bodyPr>
        <a:lstStyle/>
        <a:p>
          <a:pPr marL="0" lvl="0" indent="0" algn="ctr" defTabSz="977900" rtl="0">
            <a:lnSpc>
              <a:spcPct val="90000"/>
            </a:lnSpc>
            <a:spcBef>
              <a:spcPct val="0"/>
            </a:spcBef>
            <a:spcAft>
              <a:spcPct val="35000"/>
            </a:spcAft>
            <a:buNone/>
          </a:pPr>
          <a:r>
            <a:rPr lang="fr-CA" sz="2200" kern="1200">
              <a:solidFill>
                <a:srgbClr val="A66318">
                  <a:lumMod val="75000"/>
                </a:srgbClr>
              </a:solidFill>
              <a:latin typeface="Arial"/>
              <a:ea typeface="+mn-ea"/>
              <a:cs typeface="+mn-cs"/>
            </a:rPr>
            <a:t>Limites et restrictions connues</a:t>
          </a:r>
        </a:p>
      </dsp:txBody>
      <dsp:txXfrm>
        <a:off x="8844687" y="1890917"/>
        <a:ext cx="1730715" cy="17264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B0B64-4BA8-48A2-AFDD-7E24C0A6CB39}">
      <dsp:nvSpPr>
        <dsp:cNvPr id="0" name=""/>
        <dsp:cNvSpPr/>
      </dsp:nvSpPr>
      <dsp:spPr>
        <a:xfrm>
          <a:off x="0" y="0"/>
          <a:ext cx="9073197" cy="146780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CA" sz="4000" kern="1200"/>
            <a:t>Consultez la page Ergonomie</a:t>
          </a:r>
        </a:p>
      </dsp:txBody>
      <dsp:txXfrm>
        <a:off x="42990" y="42990"/>
        <a:ext cx="7489325" cy="1381822"/>
      </dsp:txXfrm>
    </dsp:sp>
    <dsp:sp modelId="{DABC098D-BAC8-4AC2-82BF-0BE08870EB87}">
      <dsp:nvSpPr>
        <dsp:cNvPr id="0" name=""/>
        <dsp:cNvSpPr/>
      </dsp:nvSpPr>
      <dsp:spPr>
        <a:xfrm>
          <a:off x="800576" y="1712436"/>
          <a:ext cx="9073197" cy="1467802"/>
        </a:xfrm>
        <a:prstGeom prst="roundRect">
          <a:avLst>
            <a:gd name="adj" fmla="val 10000"/>
          </a:avLst>
        </a:prstGeom>
        <a:solidFill>
          <a:schemeClr val="accent5">
            <a:hueOff val="7401"/>
            <a:satOff val="4350"/>
            <a:lumOff val="-12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CA" sz="4000" kern="1200"/>
            <a:t>Complétez l’outil Ergonomie de bureau : Auto-ajustement</a:t>
          </a:r>
        </a:p>
      </dsp:txBody>
      <dsp:txXfrm>
        <a:off x="843566" y="1755426"/>
        <a:ext cx="7232569" cy="1381822"/>
      </dsp:txXfrm>
    </dsp:sp>
    <dsp:sp modelId="{CE31F6D2-3C52-49EB-BE92-F57AF5C46BCD}">
      <dsp:nvSpPr>
        <dsp:cNvPr id="0" name=""/>
        <dsp:cNvSpPr/>
      </dsp:nvSpPr>
      <dsp:spPr>
        <a:xfrm>
          <a:off x="1601152" y="3424872"/>
          <a:ext cx="9073197" cy="1467802"/>
        </a:xfrm>
        <a:prstGeom prst="roundRect">
          <a:avLst>
            <a:gd name="adj" fmla="val 10000"/>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fr-CA" sz="4000" kern="1200"/>
            <a:t>Suivi</a:t>
          </a:r>
        </a:p>
      </dsp:txBody>
      <dsp:txXfrm>
        <a:off x="1644142" y="3467862"/>
        <a:ext cx="7232569" cy="1381822"/>
      </dsp:txXfrm>
    </dsp:sp>
    <dsp:sp modelId="{2F206D3C-6EE1-44D9-A4CF-CEB21271F205}">
      <dsp:nvSpPr>
        <dsp:cNvPr id="0" name=""/>
        <dsp:cNvSpPr/>
      </dsp:nvSpPr>
      <dsp:spPr>
        <a:xfrm>
          <a:off x="8119125" y="1113083"/>
          <a:ext cx="954071" cy="954071"/>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a:p>
      </dsp:txBody>
      <dsp:txXfrm>
        <a:off x="8333791" y="1113083"/>
        <a:ext cx="524739" cy="717938"/>
      </dsp:txXfrm>
    </dsp:sp>
    <dsp:sp modelId="{1333C975-203B-430B-AC9B-87161E0548D4}">
      <dsp:nvSpPr>
        <dsp:cNvPr id="0" name=""/>
        <dsp:cNvSpPr/>
      </dsp:nvSpPr>
      <dsp:spPr>
        <a:xfrm>
          <a:off x="8919702" y="2815734"/>
          <a:ext cx="954071" cy="954071"/>
        </a:xfrm>
        <a:prstGeom prst="downArrow">
          <a:avLst>
            <a:gd name="adj1" fmla="val 55000"/>
            <a:gd name="adj2" fmla="val 45000"/>
          </a:avLst>
        </a:prstGeom>
        <a:solidFill>
          <a:schemeClr val="accent5">
            <a:tint val="40000"/>
            <a:alpha val="90000"/>
            <a:hueOff val="119130"/>
            <a:satOff val="-17601"/>
            <a:lumOff val="-4474"/>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a:p>
      </dsp:txBody>
      <dsp:txXfrm>
        <a:off x="9134368" y="2815734"/>
        <a:ext cx="524739" cy="7179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B0B64-4BA8-48A2-AFDD-7E24C0A6CB39}">
      <dsp:nvSpPr>
        <dsp:cNvPr id="0" name=""/>
        <dsp:cNvSpPr/>
      </dsp:nvSpPr>
      <dsp:spPr>
        <a:xfrm>
          <a:off x="0" y="0"/>
          <a:ext cx="9073197" cy="146780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fr-FR" sz="3500" kern="1200">
              <a:latin typeface="Arial"/>
              <a:cs typeface="Arial"/>
            </a:rPr>
            <a:t>Demander une séance d'ajustement  par un coach en ergonomie</a:t>
          </a:r>
          <a:endParaRPr lang="en-CA" sz="3500" kern="1200">
            <a:latin typeface="Arial"/>
            <a:cs typeface="Arial"/>
          </a:endParaRPr>
        </a:p>
      </dsp:txBody>
      <dsp:txXfrm>
        <a:off x="42990" y="42990"/>
        <a:ext cx="7489325" cy="1381822"/>
      </dsp:txXfrm>
    </dsp:sp>
    <dsp:sp modelId="{DABC098D-BAC8-4AC2-82BF-0BE08870EB87}">
      <dsp:nvSpPr>
        <dsp:cNvPr id="0" name=""/>
        <dsp:cNvSpPr/>
      </dsp:nvSpPr>
      <dsp:spPr>
        <a:xfrm>
          <a:off x="800576" y="1712436"/>
          <a:ext cx="9073197" cy="1467802"/>
        </a:xfrm>
        <a:prstGeom prst="roundRect">
          <a:avLst>
            <a:gd name="adj" fmla="val 10000"/>
          </a:avLst>
        </a:prstGeom>
        <a:solidFill>
          <a:schemeClr val="accent5">
            <a:hueOff val="7401"/>
            <a:satOff val="4350"/>
            <a:lumOff val="-12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fr-FR" sz="3500" kern="1200">
              <a:latin typeface="Arial"/>
              <a:cs typeface="Arial"/>
            </a:rPr>
            <a:t>Réviser le rapport d’ajustement du coach en ergonomie</a:t>
          </a:r>
          <a:endParaRPr lang="en-CA" sz="3500" kern="1200">
            <a:latin typeface="Arial"/>
            <a:cs typeface="Arial"/>
          </a:endParaRPr>
        </a:p>
      </dsp:txBody>
      <dsp:txXfrm>
        <a:off x="843566" y="1755426"/>
        <a:ext cx="7232569" cy="1381822"/>
      </dsp:txXfrm>
    </dsp:sp>
    <dsp:sp modelId="{CE31F6D2-3C52-49EB-BE92-F57AF5C46BCD}">
      <dsp:nvSpPr>
        <dsp:cNvPr id="0" name=""/>
        <dsp:cNvSpPr/>
      </dsp:nvSpPr>
      <dsp:spPr>
        <a:xfrm>
          <a:off x="1601152" y="3424872"/>
          <a:ext cx="9073197" cy="1467802"/>
        </a:xfrm>
        <a:prstGeom prst="roundRect">
          <a:avLst>
            <a:gd name="adj" fmla="val 10000"/>
          </a:avLst>
        </a:prstGeom>
        <a:solidFill>
          <a:schemeClr val="accent5">
            <a:hueOff val="14802"/>
            <a:satOff val="8701"/>
            <a:lumOff val="-25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FR" sz="3500" kern="1200">
              <a:latin typeface="Arial"/>
              <a:cs typeface="Arial"/>
            </a:rPr>
            <a:t>Discuter et mettre en œuvre les bonnes solutions ergonomiques</a:t>
          </a:r>
          <a:endParaRPr lang="en-CA" sz="3500" kern="1200">
            <a:latin typeface="Arial"/>
            <a:cs typeface="Arial"/>
          </a:endParaRPr>
        </a:p>
      </dsp:txBody>
      <dsp:txXfrm>
        <a:off x="1644142" y="3467862"/>
        <a:ext cx="7232569" cy="1381822"/>
      </dsp:txXfrm>
    </dsp:sp>
    <dsp:sp modelId="{2F206D3C-6EE1-44D9-A4CF-CEB21271F205}">
      <dsp:nvSpPr>
        <dsp:cNvPr id="0" name=""/>
        <dsp:cNvSpPr/>
      </dsp:nvSpPr>
      <dsp:spPr>
        <a:xfrm>
          <a:off x="8119125" y="1113083"/>
          <a:ext cx="954071" cy="954071"/>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a:p>
      </dsp:txBody>
      <dsp:txXfrm>
        <a:off x="8333791" y="1113083"/>
        <a:ext cx="524739" cy="717938"/>
      </dsp:txXfrm>
    </dsp:sp>
    <dsp:sp modelId="{1333C975-203B-430B-AC9B-87161E0548D4}">
      <dsp:nvSpPr>
        <dsp:cNvPr id="0" name=""/>
        <dsp:cNvSpPr/>
      </dsp:nvSpPr>
      <dsp:spPr>
        <a:xfrm>
          <a:off x="8919702" y="2815734"/>
          <a:ext cx="954071" cy="954071"/>
        </a:xfrm>
        <a:prstGeom prst="downArrow">
          <a:avLst>
            <a:gd name="adj1" fmla="val 55000"/>
            <a:gd name="adj2" fmla="val 45000"/>
          </a:avLst>
        </a:prstGeom>
        <a:solidFill>
          <a:schemeClr val="accent5">
            <a:tint val="40000"/>
            <a:alpha val="90000"/>
            <a:hueOff val="119130"/>
            <a:satOff val="-17601"/>
            <a:lumOff val="-4474"/>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a:p>
      </dsp:txBody>
      <dsp:txXfrm>
        <a:off x="9134368" y="2815734"/>
        <a:ext cx="524739" cy="7179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F302F3-6861-410D-98F4-77AD5A4CCEF5}">
      <dsp:nvSpPr>
        <dsp:cNvPr id="0" name=""/>
        <dsp:cNvSpPr/>
      </dsp:nvSpPr>
      <dsp:spPr>
        <a:xfrm>
          <a:off x="271406" y="746"/>
          <a:ext cx="2478237" cy="148694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kern="1200"/>
            <a:t>Élaboration </a:t>
          </a:r>
          <a:r>
            <a:rPr lang="fr-CA" sz="2200" kern="1200">
              <a:latin typeface="Century Gothic"/>
            </a:rPr>
            <a:t>de</a:t>
          </a:r>
          <a:r>
            <a:rPr lang="fr-CA" sz="2200" kern="1200"/>
            <a:t> politiques</a:t>
          </a:r>
        </a:p>
      </dsp:txBody>
      <dsp:txXfrm>
        <a:off x="343993" y="73333"/>
        <a:ext cx="2333063" cy="1341768"/>
      </dsp:txXfrm>
    </dsp:sp>
    <dsp:sp modelId="{892B0D4A-B96C-4BD4-BA4B-F45351C61B23}">
      <dsp:nvSpPr>
        <dsp:cNvPr id="0" name=""/>
        <dsp:cNvSpPr/>
      </dsp:nvSpPr>
      <dsp:spPr>
        <a:xfrm>
          <a:off x="2997466" y="746"/>
          <a:ext cx="2478237" cy="1486942"/>
        </a:xfrm>
        <a:prstGeom prst="roundRect">
          <a:avLst/>
        </a:prstGeom>
        <a:solidFill>
          <a:schemeClr val="accent5">
            <a:hueOff val="2960"/>
            <a:satOff val="1740"/>
            <a:lumOff val="-5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kern="1200"/>
            <a:t>Évaluation des risques en milieu de travail</a:t>
          </a:r>
        </a:p>
      </dsp:txBody>
      <dsp:txXfrm>
        <a:off x="3070053" y="73333"/>
        <a:ext cx="2333063" cy="1341768"/>
      </dsp:txXfrm>
    </dsp:sp>
    <dsp:sp modelId="{55F67B89-3563-4267-A533-AC45DEBC54EB}">
      <dsp:nvSpPr>
        <dsp:cNvPr id="0" name=""/>
        <dsp:cNvSpPr/>
      </dsp:nvSpPr>
      <dsp:spPr>
        <a:xfrm>
          <a:off x="5723527" y="746"/>
          <a:ext cx="2478237" cy="1486942"/>
        </a:xfrm>
        <a:prstGeom prst="roundRect">
          <a:avLst/>
        </a:prstGeom>
        <a:solidFill>
          <a:schemeClr val="accent5">
            <a:hueOff val="5921"/>
            <a:satOff val="3480"/>
            <a:lumOff val="-101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kern="1200"/>
            <a:t>Procédures d’urgence</a:t>
          </a:r>
        </a:p>
      </dsp:txBody>
      <dsp:txXfrm>
        <a:off x="5796114" y="73333"/>
        <a:ext cx="2333063" cy="1341768"/>
      </dsp:txXfrm>
    </dsp:sp>
    <dsp:sp modelId="{6385A926-536C-48C8-8686-3938064F72F7}">
      <dsp:nvSpPr>
        <dsp:cNvPr id="0" name=""/>
        <dsp:cNvSpPr/>
      </dsp:nvSpPr>
      <dsp:spPr>
        <a:xfrm>
          <a:off x="271406" y="1735512"/>
          <a:ext cx="2478237" cy="1486942"/>
        </a:xfrm>
        <a:prstGeom prst="roundRect">
          <a:avLst/>
        </a:prstGeom>
        <a:solidFill>
          <a:schemeClr val="accent5">
            <a:hueOff val="8881"/>
            <a:satOff val="5221"/>
            <a:lumOff val="-15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kern="1200"/>
            <a:t>Formation et sensibilisation</a:t>
          </a:r>
        </a:p>
      </dsp:txBody>
      <dsp:txXfrm>
        <a:off x="343993" y="1808099"/>
        <a:ext cx="2333063" cy="1341768"/>
      </dsp:txXfrm>
    </dsp:sp>
    <dsp:sp modelId="{2926990D-0B95-436D-83E4-1D4C2E1480FE}">
      <dsp:nvSpPr>
        <dsp:cNvPr id="0" name=""/>
        <dsp:cNvSpPr/>
      </dsp:nvSpPr>
      <dsp:spPr>
        <a:xfrm>
          <a:off x="2997466" y="1735512"/>
          <a:ext cx="2478237" cy="1486942"/>
        </a:xfrm>
        <a:prstGeom prst="roundRect">
          <a:avLst/>
        </a:prstGeom>
        <a:solidFill>
          <a:schemeClr val="accent5">
            <a:hueOff val="11842"/>
            <a:satOff val="6961"/>
            <a:lumOff val="-202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kern="1200"/>
            <a:t>Mesures de soutien pour les employés touchés</a:t>
          </a:r>
        </a:p>
      </dsp:txBody>
      <dsp:txXfrm>
        <a:off x="3070053" y="1808099"/>
        <a:ext cx="2333063" cy="1341768"/>
      </dsp:txXfrm>
    </dsp:sp>
    <dsp:sp modelId="{B5F33F8A-BFAC-4465-982D-C01997F449AF}">
      <dsp:nvSpPr>
        <dsp:cNvPr id="0" name=""/>
        <dsp:cNvSpPr/>
      </dsp:nvSpPr>
      <dsp:spPr>
        <a:xfrm>
          <a:off x="5723527" y="1735512"/>
          <a:ext cx="2478237" cy="1486942"/>
        </a:xfrm>
        <a:prstGeom prst="roundRect">
          <a:avLst/>
        </a:prstGeom>
        <a:solidFill>
          <a:schemeClr val="accent5">
            <a:hueOff val="14802"/>
            <a:satOff val="8701"/>
            <a:lumOff val="-25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fr-CA" sz="2200" kern="1200"/>
            <a:t>Procédures de rapport et de résolution</a:t>
          </a:r>
        </a:p>
      </dsp:txBody>
      <dsp:txXfrm>
        <a:off x="5796114" y="1808099"/>
        <a:ext cx="2333063" cy="134176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868437-5991-422E-A02F-8B19852A18FC}">
      <dsp:nvSpPr>
        <dsp:cNvPr id="0" name=""/>
        <dsp:cNvSpPr/>
      </dsp:nvSpPr>
      <dsp:spPr>
        <a:xfrm rot="16200000">
          <a:off x="1335903" y="-1335903"/>
          <a:ext cx="2506251" cy="5178057"/>
        </a:xfrm>
        <a:prstGeom prst="round1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Divergences d’opinions entre collègues</a:t>
          </a:r>
          <a:endParaRPr lang="en-CA" sz="2400" kern="1200"/>
        </a:p>
      </dsp:txBody>
      <dsp:txXfrm rot="5400000">
        <a:off x="0" y="0"/>
        <a:ext cx="5178057" cy="1879688"/>
      </dsp:txXfrm>
    </dsp:sp>
    <dsp:sp modelId="{0CD8A8B2-A2E9-4971-934C-533ED81C5B67}">
      <dsp:nvSpPr>
        <dsp:cNvPr id="0" name=""/>
        <dsp:cNvSpPr/>
      </dsp:nvSpPr>
      <dsp:spPr>
        <a:xfrm>
          <a:off x="5178057" y="0"/>
          <a:ext cx="5178057" cy="2506251"/>
        </a:xfrm>
        <a:prstGeom prst="round1Rect">
          <a:avLst/>
        </a:prstGeom>
        <a:solidFill>
          <a:schemeClr val="accent5">
            <a:hueOff val="4934"/>
            <a:satOff val="2900"/>
            <a:lumOff val="-84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fr-FR" sz="2400" kern="1200"/>
            <a:t>Établir les attentes en matière de rendement et fournir une rétroaction constructive sur le rendement au travail</a:t>
          </a:r>
          <a:endParaRPr lang="en-CA" sz="2400" kern="1200"/>
        </a:p>
      </dsp:txBody>
      <dsp:txXfrm>
        <a:off x="5178057" y="0"/>
        <a:ext cx="5178057" cy="1879688"/>
      </dsp:txXfrm>
    </dsp:sp>
    <dsp:sp modelId="{3E27D0AA-D7F5-475A-9436-72E92149B19B}">
      <dsp:nvSpPr>
        <dsp:cNvPr id="0" name=""/>
        <dsp:cNvSpPr/>
      </dsp:nvSpPr>
      <dsp:spPr>
        <a:xfrm rot="10800000">
          <a:off x="0" y="2506251"/>
          <a:ext cx="5178057" cy="2506251"/>
        </a:xfrm>
        <a:prstGeom prst="round1Rect">
          <a:avLst/>
        </a:prstGeom>
        <a:solidFill>
          <a:schemeClr val="accent5">
            <a:hueOff val="9868"/>
            <a:satOff val="5801"/>
            <a:lumOff val="-168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fr-FR" sz="2400" kern="1200"/>
            <a:t>Prendre des mesures pour corriger les lacunes en matière de rendement, comme l’inscription d’un employé à un plan d’amélioration du rendement</a:t>
          </a:r>
          <a:endParaRPr lang="en-CA" sz="2400" kern="1200"/>
        </a:p>
      </dsp:txBody>
      <dsp:txXfrm rot="10800000">
        <a:off x="0" y="3132814"/>
        <a:ext cx="5178057" cy="1879688"/>
      </dsp:txXfrm>
    </dsp:sp>
    <dsp:sp modelId="{94486ED8-E6F2-4647-BB40-C04439CBD383}">
      <dsp:nvSpPr>
        <dsp:cNvPr id="0" name=""/>
        <dsp:cNvSpPr/>
      </dsp:nvSpPr>
      <dsp:spPr>
        <a:xfrm rot="5400000">
          <a:off x="6513960" y="1170348"/>
          <a:ext cx="2506251" cy="5178057"/>
        </a:xfrm>
        <a:prstGeom prst="round1Rect">
          <a:avLst/>
        </a:prstGeom>
        <a:solidFill>
          <a:schemeClr val="accent5">
            <a:hueOff val="14802"/>
            <a:satOff val="8701"/>
            <a:lumOff val="-25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0">
            <a:lnSpc>
              <a:spcPct val="90000"/>
            </a:lnSpc>
            <a:spcBef>
              <a:spcPct val="0"/>
            </a:spcBef>
            <a:spcAft>
              <a:spcPct val="35000"/>
            </a:spcAft>
            <a:buNone/>
          </a:pPr>
          <a:r>
            <a:rPr lang="fr-FR" sz="2400" kern="1200">
              <a:solidFill>
                <a:schemeClr val="bg1"/>
              </a:solidFill>
              <a:latin typeface="Century Gothic"/>
            </a:rPr>
            <a:t>Assigner</a:t>
          </a:r>
          <a:r>
            <a:rPr lang="fr-FR" sz="2400" kern="1200">
              <a:solidFill>
                <a:schemeClr val="bg1"/>
              </a:solidFill>
            </a:rPr>
            <a:t> des tâches et déterminer comment et quand elles doivent être exécutées</a:t>
          </a:r>
        </a:p>
      </dsp:txBody>
      <dsp:txXfrm rot="-5400000">
        <a:off x="5178057" y="3132813"/>
        <a:ext cx="5178057" cy="1879688"/>
      </dsp:txXfrm>
    </dsp:sp>
    <dsp:sp modelId="{2AA76DB6-1B59-40DD-AE8B-E59939F4C707}">
      <dsp:nvSpPr>
        <dsp:cNvPr id="0" name=""/>
        <dsp:cNvSpPr/>
      </dsp:nvSpPr>
      <dsp:spPr>
        <a:xfrm>
          <a:off x="3624640" y="1879688"/>
          <a:ext cx="3106834" cy="1253125"/>
        </a:xfrm>
        <a:prstGeom prst="roundRect">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a:solidFill>
                <a:schemeClr val="accent5">
                  <a:lumMod val="50000"/>
                </a:schemeClr>
              </a:solidFill>
              <a:latin typeface="+mj-lt"/>
              <a:cs typeface="Arial"/>
            </a:rPr>
            <a:t>Qu’est-ce qui </a:t>
          </a:r>
          <a:r>
            <a:rPr lang="fr-FR" sz="1700" b="1" kern="1200">
              <a:solidFill>
                <a:schemeClr val="accent5">
                  <a:lumMod val="50000"/>
                </a:schemeClr>
              </a:solidFill>
              <a:latin typeface="+mj-lt"/>
              <a:cs typeface="Arial"/>
            </a:rPr>
            <a:t>N’EST PAS</a:t>
          </a:r>
          <a:r>
            <a:rPr lang="fr-FR" sz="1700" kern="1200">
              <a:solidFill>
                <a:schemeClr val="accent5">
                  <a:lumMod val="50000"/>
                </a:schemeClr>
              </a:solidFill>
              <a:latin typeface="+mj-lt"/>
              <a:cs typeface="Arial"/>
            </a:rPr>
            <a:t> considéré comme du harcèlement et de la violence ?</a:t>
          </a:r>
          <a:endParaRPr lang="en-CA" sz="1700" kern="1200">
            <a:solidFill>
              <a:schemeClr val="accent5">
                <a:lumMod val="50000"/>
              </a:schemeClr>
            </a:solidFill>
          </a:endParaRPr>
        </a:p>
      </dsp:txBody>
      <dsp:txXfrm>
        <a:off x="3685813" y="1940861"/>
        <a:ext cx="2984488" cy="113077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9269B-ABFE-4B96-A2C7-F01525276C7E}">
      <dsp:nvSpPr>
        <dsp:cNvPr id="0" name=""/>
        <dsp:cNvSpPr/>
      </dsp:nvSpPr>
      <dsp:spPr>
        <a:xfrm>
          <a:off x="0" y="621478"/>
          <a:ext cx="10515600" cy="1146128"/>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580AF1-1143-4CBA-B68A-B3B2FEC31620}">
      <dsp:nvSpPr>
        <dsp:cNvPr id="0" name=""/>
        <dsp:cNvSpPr/>
      </dsp:nvSpPr>
      <dsp:spPr>
        <a:xfrm>
          <a:off x="297982" y="882453"/>
          <a:ext cx="626237" cy="626237"/>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AC03BF-C718-4374-9171-2D2E979F958E}">
      <dsp:nvSpPr>
        <dsp:cNvPr id="0" name=""/>
        <dsp:cNvSpPr/>
      </dsp:nvSpPr>
      <dsp:spPr>
        <a:xfrm>
          <a:off x="1242507" y="626260"/>
          <a:ext cx="9200500" cy="1138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503" tIns="120503" rIns="120503" bIns="120503" numCol="1" spcCol="1270" anchor="ctr" anchorCtr="0">
          <a:noAutofit/>
        </a:bodyPr>
        <a:lstStyle/>
        <a:p>
          <a:pPr marL="0" lvl="0" indent="0" algn="l" defTabSz="889000">
            <a:lnSpc>
              <a:spcPct val="100000"/>
            </a:lnSpc>
            <a:spcBef>
              <a:spcPct val="0"/>
            </a:spcBef>
            <a:spcAft>
              <a:spcPct val="35000"/>
            </a:spcAft>
            <a:buNone/>
          </a:pPr>
          <a:r>
            <a:rPr lang="fr-CA" sz="2000" kern="1200" dirty="0">
              <a:solidFill>
                <a:schemeClr val="accent6">
                  <a:lumMod val="76000"/>
                </a:schemeClr>
              </a:solidFill>
            </a:rPr>
            <a:t>L’employeur </a:t>
          </a:r>
          <a:r>
            <a:rPr lang="fr-CA" sz="2000" b="1" kern="1200" dirty="0">
              <a:solidFill>
                <a:schemeClr val="accent6">
                  <a:lumMod val="76000"/>
                </a:schemeClr>
              </a:solidFill>
            </a:rPr>
            <a:t>ne peut pas fournir</a:t>
          </a:r>
          <a:r>
            <a:rPr lang="fr-CA" sz="2000" kern="1200" dirty="0">
              <a:solidFill>
                <a:schemeClr val="accent6">
                  <a:lumMod val="76000"/>
                </a:schemeClr>
              </a:solidFill>
            </a:rPr>
            <a:t> au </a:t>
          </a:r>
          <a:r>
            <a:rPr lang="fr-CA" sz="2000" b="0" kern="1200" dirty="0">
              <a:solidFill>
                <a:schemeClr val="accent6">
                  <a:lumMod val="76000"/>
                </a:schemeClr>
              </a:solidFill>
            </a:rPr>
            <a:t>CSS, au RSS ou </a:t>
          </a:r>
          <a:r>
            <a:rPr lang="fr-CA" sz="2000" kern="1200" dirty="0">
              <a:solidFill>
                <a:schemeClr val="accent6">
                  <a:lumMod val="76000"/>
                </a:schemeClr>
              </a:solidFill>
            </a:rPr>
            <a:t>au Comité d’orientation des politiques</a:t>
          </a:r>
          <a:r>
            <a:rPr lang="fr-CA" sz="2000" u="none" kern="1200" dirty="0">
              <a:solidFill>
                <a:schemeClr val="accent6">
                  <a:lumMod val="76000"/>
                </a:schemeClr>
              </a:solidFill>
            </a:rPr>
            <a:t> </a:t>
          </a:r>
          <a:r>
            <a:rPr lang="fr-CA" sz="2000" b="0" u="sng" kern="1200" dirty="0">
              <a:solidFill>
                <a:schemeClr val="accent6">
                  <a:lumMod val="76000"/>
                </a:schemeClr>
              </a:solidFill>
            </a:rPr>
            <a:t>des renseignements susceptibles de révéler l’identité d’une personne impliquée dans un incident</a:t>
          </a:r>
          <a:r>
            <a:rPr lang="fr-CA" sz="2000" u="none" kern="1200" dirty="0">
              <a:solidFill>
                <a:schemeClr val="accent6">
                  <a:lumMod val="76000"/>
                </a:schemeClr>
              </a:solidFill>
            </a:rPr>
            <a:t> de </a:t>
          </a:r>
          <a:r>
            <a:rPr lang="fr-CA" sz="2000" kern="1200" dirty="0">
              <a:solidFill>
                <a:schemeClr val="accent6">
                  <a:lumMod val="76000"/>
                </a:schemeClr>
              </a:solidFill>
            </a:rPr>
            <a:t>harcèlement et de violence</a:t>
          </a:r>
          <a:r>
            <a:rPr lang="fr-CA" sz="2000" kern="1200" dirty="0"/>
            <a:t>.</a:t>
          </a:r>
        </a:p>
      </dsp:txBody>
      <dsp:txXfrm>
        <a:off x="1242507" y="626260"/>
        <a:ext cx="9200500" cy="1138613"/>
      </dsp:txXfrm>
    </dsp:sp>
    <dsp:sp modelId="{579DC85A-E067-4A7F-9E42-889D6FF2B7E1}">
      <dsp:nvSpPr>
        <dsp:cNvPr id="0" name=""/>
        <dsp:cNvSpPr/>
      </dsp:nvSpPr>
      <dsp:spPr>
        <a:xfrm>
          <a:off x="0" y="1923773"/>
          <a:ext cx="10515600" cy="1138613"/>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285429-1F7F-45C3-990F-0BB011908000}">
      <dsp:nvSpPr>
        <dsp:cNvPr id="0" name=""/>
        <dsp:cNvSpPr/>
      </dsp:nvSpPr>
      <dsp:spPr>
        <a:xfrm>
          <a:off x="344430" y="2179961"/>
          <a:ext cx="626237" cy="6262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EEF008-333E-47CA-BBA6-D00D5B3410A1}">
      <dsp:nvSpPr>
        <dsp:cNvPr id="0" name=""/>
        <dsp:cNvSpPr/>
      </dsp:nvSpPr>
      <dsp:spPr>
        <a:xfrm>
          <a:off x="1315099" y="1923773"/>
          <a:ext cx="9200500" cy="1138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503" tIns="120503" rIns="120503" bIns="120503" numCol="1" spcCol="1270" anchor="ctr" anchorCtr="0">
          <a:noAutofit/>
        </a:bodyPr>
        <a:lstStyle/>
        <a:p>
          <a:pPr marL="0" lvl="0" indent="0" algn="l" defTabSz="889000">
            <a:lnSpc>
              <a:spcPct val="100000"/>
            </a:lnSpc>
            <a:spcBef>
              <a:spcPct val="0"/>
            </a:spcBef>
            <a:spcAft>
              <a:spcPct val="35000"/>
            </a:spcAft>
            <a:buNone/>
          </a:pPr>
          <a:r>
            <a:rPr lang="fr-CA" sz="2000" b="0" kern="1200">
              <a:solidFill>
                <a:schemeClr val="accent6">
                  <a:lumMod val="76000"/>
                </a:schemeClr>
              </a:solidFill>
              <a:latin typeface="Century Gothic"/>
            </a:rPr>
            <a:t>Le CSS</a:t>
          </a:r>
          <a:r>
            <a:rPr lang="fr-CA" sz="2000" b="0" kern="1200">
              <a:solidFill>
                <a:schemeClr val="accent6">
                  <a:lumMod val="76000"/>
                </a:schemeClr>
              </a:solidFill>
            </a:rPr>
            <a:t> </a:t>
          </a:r>
          <a:r>
            <a:rPr lang="fr-CA" sz="2000" b="0" kern="1200">
              <a:solidFill>
                <a:schemeClr val="accent6">
                  <a:lumMod val="76000"/>
                </a:schemeClr>
              </a:solidFill>
              <a:latin typeface="Century Gothic"/>
            </a:rPr>
            <a:t>ou RSS </a:t>
          </a:r>
          <a:r>
            <a:rPr lang="fr-CA" sz="2000" b="1" kern="1200">
              <a:solidFill>
                <a:schemeClr val="accent6">
                  <a:lumMod val="76000"/>
                </a:schemeClr>
              </a:solidFill>
            </a:rPr>
            <a:t>ne peut pas enquêter</a:t>
          </a:r>
          <a:r>
            <a:rPr lang="fr-CA" sz="2000" kern="1200">
              <a:solidFill>
                <a:schemeClr val="accent6">
                  <a:lumMod val="76000"/>
                </a:schemeClr>
              </a:solidFill>
            </a:rPr>
            <a:t> sur les plaintes de harcèlement et de violence</a:t>
          </a:r>
          <a:r>
            <a:rPr lang="fr-CA" sz="2000" kern="1200">
              <a:solidFill>
                <a:schemeClr val="accent6">
                  <a:lumMod val="76000"/>
                </a:schemeClr>
              </a:solidFill>
              <a:latin typeface="Century Gothic"/>
            </a:rPr>
            <a:t>.</a:t>
          </a:r>
          <a:endParaRPr lang="fr-CA" sz="2000" kern="1200">
            <a:solidFill>
              <a:schemeClr val="accent6">
                <a:lumMod val="76000"/>
              </a:schemeClr>
            </a:solidFill>
          </a:endParaRPr>
        </a:p>
      </dsp:txBody>
      <dsp:txXfrm>
        <a:off x="1315099" y="1923773"/>
        <a:ext cx="9200500" cy="113861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9269B-ABFE-4B96-A2C7-F01525276C7E}">
      <dsp:nvSpPr>
        <dsp:cNvPr id="0" name=""/>
        <dsp:cNvSpPr/>
      </dsp:nvSpPr>
      <dsp:spPr>
        <a:xfrm>
          <a:off x="0" y="0"/>
          <a:ext cx="10515600" cy="124328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580AF1-1143-4CBA-B68A-B3B2FEC31620}">
      <dsp:nvSpPr>
        <dsp:cNvPr id="0" name=""/>
        <dsp:cNvSpPr/>
      </dsp:nvSpPr>
      <dsp:spPr>
        <a:xfrm>
          <a:off x="376092" y="280269"/>
          <a:ext cx="683804" cy="6838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AC03BF-C718-4374-9171-2D2E979F958E}">
      <dsp:nvSpPr>
        <dsp:cNvPr id="0" name=""/>
        <dsp:cNvSpPr/>
      </dsp:nvSpPr>
      <dsp:spPr>
        <a:xfrm>
          <a:off x="1435988" y="5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977900">
            <a:lnSpc>
              <a:spcPct val="100000"/>
            </a:lnSpc>
            <a:spcBef>
              <a:spcPct val="0"/>
            </a:spcBef>
            <a:spcAft>
              <a:spcPct val="35000"/>
            </a:spcAft>
            <a:buNone/>
          </a:pPr>
          <a:r>
            <a:rPr lang="fr-FR" sz="2200" kern="1200">
              <a:solidFill>
                <a:schemeClr val="accent5">
                  <a:lumMod val="50000"/>
                </a:schemeClr>
              </a:solidFill>
              <a:latin typeface="Arial"/>
              <a:cs typeface="Arial"/>
            </a:rPr>
            <a:t>Ces documents doivent être facilement accessibles à tous les employés qui effectuent la tâche connexe, par exemple visiblement affichés sur un mur près de l’endroit où la tâche est terminée.</a:t>
          </a:r>
          <a:endParaRPr lang="en-US" sz="2200" kern="1200">
            <a:solidFill>
              <a:schemeClr val="accent5">
                <a:lumMod val="50000"/>
              </a:schemeClr>
            </a:solidFill>
            <a:latin typeface="Arial"/>
            <a:cs typeface="Arial"/>
          </a:endParaRPr>
        </a:p>
      </dsp:txBody>
      <dsp:txXfrm>
        <a:off x="1435988" y="531"/>
        <a:ext cx="9079611" cy="1243280"/>
      </dsp:txXfrm>
    </dsp:sp>
    <dsp:sp modelId="{579DC85A-E067-4A7F-9E42-889D6FF2B7E1}">
      <dsp:nvSpPr>
        <dsp:cNvPr id="0" name=""/>
        <dsp:cNvSpPr/>
      </dsp:nvSpPr>
      <dsp:spPr>
        <a:xfrm>
          <a:off x="0" y="1554631"/>
          <a:ext cx="10515600" cy="124328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285429-1F7F-45C3-990F-0BB011908000}">
      <dsp:nvSpPr>
        <dsp:cNvPr id="0" name=""/>
        <dsp:cNvSpPr/>
      </dsp:nvSpPr>
      <dsp:spPr>
        <a:xfrm>
          <a:off x="376092" y="1834369"/>
          <a:ext cx="683804" cy="683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EEF008-333E-47CA-BBA6-D00D5B3410A1}">
      <dsp:nvSpPr>
        <dsp:cNvPr id="0" name=""/>
        <dsp:cNvSpPr/>
      </dsp:nvSpPr>
      <dsp:spPr>
        <a:xfrm>
          <a:off x="1435988" y="15546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977900">
            <a:lnSpc>
              <a:spcPct val="100000"/>
            </a:lnSpc>
            <a:spcBef>
              <a:spcPct val="0"/>
            </a:spcBef>
            <a:spcAft>
              <a:spcPct val="35000"/>
            </a:spcAft>
            <a:buNone/>
          </a:pPr>
          <a:r>
            <a:rPr lang="fr-FR" sz="2200" kern="1200">
              <a:solidFill>
                <a:schemeClr val="accent5">
                  <a:lumMod val="50000"/>
                </a:schemeClr>
              </a:solidFill>
              <a:latin typeface="Arial"/>
              <a:cs typeface="Arial"/>
            </a:rPr>
            <a:t>Votre CSS doit s’assurer que les employés et les gestionnaires sont au courant des PON et des PTS.</a:t>
          </a:r>
          <a:endParaRPr lang="en-US" sz="2200" kern="1200">
            <a:solidFill>
              <a:schemeClr val="accent5">
                <a:lumMod val="50000"/>
              </a:schemeClr>
            </a:solidFill>
            <a:latin typeface="Arial"/>
            <a:cs typeface="Arial"/>
          </a:endParaRPr>
        </a:p>
      </dsp:txBody>
      <dsp:txXfrm>
        <a:off x="1435988" y="1554631"/>
        <a:ext cx="9079611" cy="1243280"/>
      </dsp:txXfrm>
    </dsp:sp>
    <dsp:sp modelId="{DAD037D7-2C0B-419F-B13B-034C2C7BA101}">
      <dsp:nvSpPr>
        <dsp:cNvPr id="0" name=""/>
        <dsp:cNvSpPr/>
      </dsp:nvSpPr>
      <dsp:spPr>
        <a:xfrm>
          <a:off x="0" y="3108732"/>
          <a:ext cx="10515600" cy="124328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D39C7A-36B7-45C3-AD11-495A20397BC5}">
      <dsp:nvSpPr>
        <dsp:cNvPr id="0" name=""/>
        <dsp:cNvSpPr/>
      </dsp:nvSpPr>
      <dsp:spPr>
        <a:xfrm>
          <a:off x="376092" y="3388470"/>
          <a:ext cx="683804" cy="683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4EEE3C-3189-4F82-A273-347EE36B0728}">
      <dsp:nvSpPr>
        <dsp:cNvPr id="0" name=""/>
        <dsp:cNvSpPr/>
      </dsp:nvSpPr>
      <dsp:spPr>
        <a:xfrm>
          <a:off x="1435988" y="3108732"/>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977900">
            <a:lnSpc>
              <a:spcPct val="100000"/>
            </a:lnSpc>
            <a:spcBef>
              <a:spcPct val="0"/>
            </a:spcBef>
            <a:spcAft>
              <a:spcPct val="35000"/>
            </a:spcAft>
            <a:buNone/>
          </a:pPr>
          <a:r>
            <a:rPr lang="fr-FR" sz="2200" kern="1200">
              <a:solidFill>
                <a:schemeClr val="accent5">
                  <a:lumMod val="50000"/>
                </a:schemeClr>
              </a:solidFill>
              <a:latin typeface="Arial"/>
              <a:cs typeface="Arial"/>
            </a:rPr>
            <a:t>Lorsque vous effectuez des inspections, votre CSS peut surveiller les activités par rapport au SWP pour s’assurer que les tâches sont effectuées en toute sécurité.</a:t>
          </a:r>
          <a:endParaRPr lang="en-US" sz="2200" kern="1200">
            <a:solidFill>
              <a:schemeClr val="accent5">
                <a:lumMod val="50000"/>
              </a:schemeClr>
            </a:solidFill>
            <a:latin typeface="Arial"/>
            <a:cs typeface="Arial"/>
          </a:endParaRPr>
        </a:p>
      </dsp:txBody>
      <dsp:txXfrm>
        <a:off x="1435988" y="3108732"/>
        <a:ext cx="9079611" cy="1243280"/>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E85D97-B368-49C2-A05F-42751AA41F17}" type="datetimeFigureOut">
              <a:rPr lang="en-CA" smtClean="0"/>
              <a:t>2024-10-28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C1503B-D9E5-413C-8A8C-DF80CBA2A764}" type="slidenum">
              <a:rPr lang="en-CA" smtClean="0"/>
              <a:t>‹#›</a:t>
            </a:fld>
            <a:endParaRPr lang="en-CA"/>
          </a:p>
        </p:txBody>
      </p:sp>
    </p:spTree>
    <p:extLst>
      <p:ext uri="{BB962C8B-B14F-4D97-AF65-F5344CB8AC3E}">
        <p14:creationId xmlns:p14="http://schemas.microsoft.com/office/powerpoint/2010/main" val="3314792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740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endParaRPr lang="en-CA">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8799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latin typeface="Calibri Light"/>
              <a:cs typeface="Calibri 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6031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23925" eaLnBrk="0" hangingPunct="0">
              <a:defRPr>
                <a:solidFill>
                  <a:schemeClr val="tx1"/>
                </a:solidFill>
                <a:latin typeface="Arial" charset="0"/>
              </a:defRPr>
            </a:lvl1pPr>
            <a:lvl2pPr marL="742950" indent="-285750" defTabSz="923925" eaLnBrk="0" hangingPunct="0">
              <a:defRPr>
                <a:solidFill>
                  <a:schemeClr val="tx1"/>
                </a:solidFill>
                <a:latin typeface="Arial" charset="0"/>
              </a:defRPr>
            </a:lvl2pPr>
            <a:lvl3pPr marL="1143000" indent="-228600" defTabSz="923925" eaLnBrk="0" hangingPunct="0">
              <a:defRPr>
                <a:solidFill>
                  <a:schemeClr val="tx1"/>
                </a:solidFill>
                <a:latin typeface="Arial" charset="0"/>
              </a:defRPr>
            </a:lvl3pPr>
            <a:lvl4pPr marL="1600200" indent="-228600" defTabSz="923925" eaLnBrk="0" hangingPunct="0">
              <a:defRPr>
                <a:solidFill>
                  <a:schemeClr val="tx1"/>
                </a:solidFill>
                <a:latin typeface="Arial" charset="0"/>
              </a:defRPr>
            </a:lvl4pPr>
            <a:lvl5pPr marL="2057400" indent="-228600" defTabSz="923925" eaLnBrk="0" hangingPunct="0">
              <a:defRPr>
                <a:solidFill>
                  <a:schemeClr val="tx1"/>
                </a:solidFill>
                <a:latin typeface="Arial" charset="0"/>
              </a:defRPr>
            </a:lvl5pPr>
            <a:lvl6pPr marL="2514600" indent="-228600" defTabSz="923925" eaLnBrk="0" fontAlgn="base" hangingPunct="0">
              <a:spcBef>
                <a:spcPct val="0"/>
              </a:spcBef>
              <a:spcAft>
                <a:spcPct val="0"/>
              </a:spcAft>
              <a:defRPr>
                <a:solidFill>
                  <a:schemeClr val="tx1"/>
                </a:solidFill>
                <a:latin typeface="Arial" charset="0"/>
              </a:defRPr>
            </a:lvl6pPr>
            <a:lvl7pPr marL="2971800" indent="-228600" defTabSz="923925" eaLnBrk="0" fontAlgn="base" hangingPunct="0">
              <a:spcBef>
                <a:spcPct val="0"/>
              </a:spcBef>
              <a:spcAft>
                <a:spcPct val="0"/>
              </a:spcAft>
              <a:defRPr>
                <a:solidFill>
                  <a:schemeClr val="tx1"/>
                </a:solidFill>
                <a:latin typeface="Arial" charset="0"/>
              </a:defRPr>
            </a:lvl7pPr>
            <a:lvl8pPr marL="3429000" indent="-228600" defTabSz="923925" eaLnBrk="0" fontAlgn="base" hangingPunct="0">
              <a:spcBef>
                <a:spcPct val="0"/>
              </a:spcBef>
              <a:spcAft>
                <a:spcPct val="0"/>
              </a:spcAft>
              <a:defRPr>
                <a:solidFill>
                  <a:schemeClr val="tx1"/>
                </a:solidFill>
                <a:latin typeface="Arial" charset="0"/>
              </a:defRPr>
            </a:lvl8pPr>
            <a:lvl9pPr marL="3886200" indent="-228600" defTabSz="923925" eaLnBrk="0" fontAlgn="base" hangingPunct="0">
              <a:spcBef>
                <a:spcPct val="0"/>
              </a:spcBef>
              <a:spcAft>
                <a:spcPct val="0"/>
              </a:spcAft>
              <a:defRPr>
                <a:solidFill>
                  <a:schemeClr val="tx1"/>
                </a:solidFill>
                <a:latin typeface="Arial" charset="0"/>
              </a:defRPr>
            </a:lvl9pPr>
          </a:lstStyle>
          <a:p>
            <a:pPr eaLnBrk="1" hangingPunct="1"/>
            <a:fld id="{065E59D4-160F-48F6-AD0B-BD11980A85A1}" type="slidenum">
              <a:rPr lang="en-US" smtClean="0"/>
              <a:pPr eaLnBrk="1" hangingPunct="1"/>
              <a:t>4</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noAutofit/>
          </a:bodyPr>
          <a:lstStyle/>
          <a:p>
            <a:endParaRPr lang="en-CA" sz="1800">
              <a:cs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sz="1800">
              <a:effectLst/>
              <a:latin typeface="Calibri" panose="020F0502020204030204" pitchFamily="34" charset="0"/>
              <a:ea typeface="Calibri" panose="020F0502020204030204" pitchFamily="34" charset="0"/>
              <a:cs typeface="Calibri"/>
            </a:endParaRPr>
          </a:p>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7728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4C1503B-D9E5-413C-8A8C-DF80CBA2A764}" type="slidenum">
              <a:rPr lang="en-CA" smtClean="0"/>
              <a:t>6</a:t>
            </a:fld>
            <a:endParaRPr lang="en-CA"/>
          </a:p>
        </p:txBody>
      </p:sp>
    </p:spTree>
    <p:extLst>
      <p:ext uri="{BB962C8B-B14F-4D97-AF65-F5344CB8AC3E}">
        <p14:creationId xmlns:p14="http://schemas.microsoft.com/office/powerpoint/2010/main" val="1365227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CA" sz="1100">
              <a:latin typeface="Calibri"/>
              <a:cs typeface="Calibri"/>
            </a:endParaRPr>
          </a:p>
          <a:p>
            <a:pPr lvl="1" algn="l" rtl="0" eaLnBrk="1" latinLnBrk="0" hangingPunct="1">
              <a:spcBef>
                <a:spcPts val="0"/>
              </a:spcBef>
              <a:spcAft>
                <a:spcPts val="0"/>
              </a:spcAft>
            </a:pPr>
            <a:endParaRPr lang="en-CA">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9821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23925" eaLnBrk="0" hangingPunct="0">
              <a:defRPr>
                <a:solidFill>
                  <a:schemeClr val="tx1"/>
                </a:solidFill>
                <a:latin typeface="Arial" charset="0"/>
              </a:defRPr>
            </a:lvl1pPr>
            <a:lvl2pPr marL="742950" indent="-285750" defTabSz="923925" eaLnBrk="0" hangingPunct="0">
              <a:defRPr>
                <a:solidFill>
                  <a:schemeClr val="tx1"/>
                </a:solidFill>
                <a:latin typeface="Arial" charset="0"/>
              </a:defRPr>
            </a:lvl2pPr>
            <a:lvl3pPr marL="1143000" indent="-228600" defTabSz="923925" eaLnBrk="0" hangingPunct="0">
              <a:defRPr>
                <a:solidFill>
                  <a:schemeClr val="tx1"/>
                </a:solidFill>
                <a:latin typeface="Arial" charset="0"/>
              </a:defRPr>
            </a:lvl3pPr>
            <a:lvl4pPr marL="1600200" indent="-228600" defTabSz="923925" eaLnBrk="0" hangingPunct="0">
              <a:defRPr>
                <a:solidFill>
                  <a:schemeClr val="tx1"/>
                </a:solidFill>
                <a:latin typeface="Arial" charset="0"/>
              </a:defRPr>
            </a:lvl4pPr>
            <a:lvl5pPr marL="2057400" indent="-228600" defTabSz="923925" eaLnBrk="0" hangingPunct="0">
              <a:defRPr>
                <a:solidFill>
                  <a:schemeClr val="tx1"/>
                </a:solidFill>
                <a:latin typeface="Arial" charset="0"/>
              </a:defRPr>
            </a:lvl5pPr>
            <a:lvl6pPr marL="2514600" indent="-228600" defTabSz="923925" eaLnBrk="0" fontAlgn="base" hangingPunct="0">
              <a:spcBef>
                <a:spcPct val="0"/>
              </a:spcBef>
              <a:spcAft>
                <a:spcPct val="0"/>
              </a:spcAft>
              <a:defRPr>
                <a:solidFill>
                  <a:schemeClr val="tx1"/>
                </a:solidFill>
                <a:latin typeface="Arial" charset="0"/>
              </a:defRPr>
            </a:lvl6pPr>
            <a:lvl7pPr marL="2971800" indent="-228600" defTabSz="923925" eaLnBrk="0" fontAlgn="base" hangingPunct="0">
              <a:spcBef>
                <a:spcPct val="0"/>
              </a:spcBef>
              <a:spcAft>
                <a:spcPct val="0"/>
              </a:spcAft>
              <a:defRPr>
                <a:solidFill>
                  <a:schemeClr val="tx1"/>
                </a:solidFill>
                <a:latin typeface="Arial" charset="0"/>
              </a:defRPr>
            </a:lvl7pPr>
            <a:lvl8pPr marL="3429000" indent="-228600" defTabSz="923925" eaLnBrk="0" fontAlgn="base" hangingPunct="0">
              <a:spcBef>
                <a:spcPct val="0"/>
              </a:spcBef>
              <a:spcAft>
                <a:spcPct val="0"/>
              </a:spcAft>
              <a:defRPr>
                <a:solidFill>
                  <a:schemeClr val="tx1"/>
                </a:solidFill>
                <a:latin typeface="Arial" charset="0"/>
              </a:defRPr>
            </a:lvl8pPr>
            <a:lvl9pPr marL="3886200" indent="-228600" defTabSz="923925" eaLnBrk="0" fontAlgn="base" hangingPunct="0">
              <a:spcBef>
                <a:spcPct val="0"/>
              </a:spcBef>
              <a:spcAft>
                <a:spcPct val="0"/>
              </a:spcAft>
              <a:defRPr>
                <a:solidFill>
                  <a:schemeClr val="tx1"/>
                </a:solidFill>
                <a:latin typeface="Arial" charset="0"/>
              </a:defRPr>
            </a:lvl9pPr>
          </a:lstStyle>
          <a:p>
            <a:pPr eaLnBrk="1" hangingPunct="1"/>
            <a:fld id="{A2B3023C-03F9-47F7-A9F4-CF7138606E9D}" type="slidenum">
              <a:rPr lang="en-US" smtClean="0"/>
              <a:pPr eaLnBrk="1" hangingPunct="1"/>
              <a:t>8</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CA" sz="1600">
              <a:cs typeface="Calibri"/>
            </a:endParaRPr>
          </a:p>
          <a:p>
            <a:pPr marL="0" marR="0" indent="0" algn="l" defTabSz="914400" rtl="0" eaLnBrk="1" latinLnBrk="0" hangingPunct="1">
              <a:lnSpc>
                <a:spcPct val="100000"/>
              </a:lnSpc>
              <a:buClrTx/>
              <a:buSzTx/>
              <a:buFontTx/>
              <a:buNone/>
              <a:tabLst/>
              <a:defRPr/>
            </a:pPr>
            <a:endParaRPr lang="en-CA">
              <a:cs typeface="Calibri" panose="020F0502020204030204"/>
            </a:endParaRPr>
          </a:p>
          <a:p>
            <a:pPr>
              <a:defRPr/>
            </a:pPr>
            <a:endParaRPr lang="en-CA" sz="1600" b="1" i="1">
              <a:solidFill>
                <a:srgbClr val="FF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458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a:p>
        </p:txBody>
      </p:sp>
      <p:sp>
        <p:nvSpPr>
          <p:cNvPr id="4" name="Slide Number Placeholder 3"/>
          <p:cNvSpPr>
            <a:spLocks noGrp="1"/>
          </p:cNvSpPr>
          <p:nvPr>
            <p:ph type="sldNum" sz="quarter" idx="10"/>
          </p:nvPr>
        </p:nvSpPr>
        <p:spPr/>
        <p:txBody>
          <a:bodyPr/>
          <a:lstStyle/>
          <a:p>
            <a:fld id="{B8AFB115-141A-40D7-A75A-D7B66968AE2D}" type="slidenum">
              <a:rPr lang="en-CA" smtClean="0"/>
              <a:t>10</a:t>
            </a:fld>
            <a:endParaRPr lang="en-CA"/>
          </a:p>
        </p:txBody>
      </p:sp>
    </p:spTree>
    <p:extLst>
      <p:ext uri="{BB962C8B-B14F-4D97-AF65-F5344CB8AC3E}">
        <p14:creationId xmlns:p14="http://schemas.microsoft.com/office/powerpoint/2010/main" val="636298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740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0604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a:cs typeface="Calibri"/>
            </a:endParaRPr>
          </a:p>
          <a:p>
            <a:endParaRPr lang="en-CA" b="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5589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885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184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2087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a:ea typeface="Noto San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578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a:p>
          <a:p>
            <a:endParaRPr lang="en-CA"/>
          </a:p>
        </p:txBody>
      </p:sp>
      <p:sp>
        <p:nvSpPr>
          <p:cNvPr id="4" name="Slide Number Placeholder 3"/>
          <p:cNvSpPr>
            <a:spLocks noGrp="1"/>
          </p:cNvSpPr>
          <p:nvPr>
            <p:ph type="sldNum" sz="quarter" idx="10"/>
          </p:nvPr>
        </p:nvSpPr>
        <p:spPr/>
        <p:txBody>
          <a:bodyPr/>
          <a:lstStyle/>
          <a:p>
            <a:fld id="{9C0727CA-0296-44E7-BBAF-222C3D5D5DF6}" type="slidenum">
              <a:rPr lang="en-CA" smtClean="0"/>
              <a:t>27</a:t>
            </a:fld>
            <a:endParaRPr lang="en-CA"/>
          </a:p>
        </p:txBody>
      </p:sp>
    </p:spTree>
    <p:extLst>
      <p:ext uri="{BB962C8B-B14F-4D97-AF65-F5344CB8AC3E}">
        <p14:creationId xmlns:p14="http://schemas.microsoft.com/office/powerpoint/2010/main" val="3115704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9C0727CA-0296-44E7-BBAF-222C3D5D5DF6}" type="slidenum">
              <a:rPr lang="en-CA" smtClean="0"/>
              <a:t>28</a:t>
            </a:fld>
            <a:endParaRPr lang="en-CA"/>
          </a:p>
        </p:txBody>
      </p:sp>
    </p:spTree>
    <p:extLst>
      <p:ext uri="{BB962C8B-B14F-4D97-AF65-F5344CB8AC3E}">
        <p14:creationId xmlns:p14="http://schemas.microsoft.com/office/powerpoint/2010/main" val="846492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29</a:t>
            </a:fld>
            <a:endParaRPr lang="en-CA"/>
          </a:p>
        </p:txBody>
      </p:sp>
    </p:spTree>
    <p:extLst>
      <p:ext uri="{BB962C8B-B14F-4D97-AF65-F5344CB8AC3E}">
        <p14:creationId xmlns:p14="http://schemas.microsoft.com/office/powerpoint/2010/main" val="2676880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30</a:t>
            </a:fld>
            <a:endParaRPr lang="en-CA"/>
          </a:p>
        </p:txBody>
      </p:sp>
    </p:spTree>
    <p:extLst>
      <p:ext uri="{BB962C8B-B14F-4D97-AF65-F5344CB8AC3E}">
        <p14:creationId xmlns:p14="http://schemas.microsoft.com/office/powerpoint/2010/main" val="293284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b="1">
              <a:solidFill>
                <a:srgbClr val="000000"/>
              </a:solidFill>
              <a:cs typeface="Calibri"/>
            </a:endParaRPr>
          </a:p>
          <a:p>
            <a:endParaRPr lang="en-CA"/>
          </a:p>
        </p:txBody>
      </p:sp>
      <p:sp>
        <p:nvSpPr>
          <p:cNvPr id="4" name="Slide Number Placeholder 3"/>
          <p:cNvSpPr>
            <a:spLocks noGrp="1"/>
          </p:cNvSpPr>
          <p:nvPr>
            <p:ph type="sldNum" sz="quarter" idx="10"/>
          </p:nvPr>
        </p:nvSpPr>
        <p:spPr/>
        <p:txBody>
          <a:bodyPr/>
          <a:lstStyle/>
          <a:p>
            <a:fld id="{9C0727CA-0296-44E7-BBAF-222C3D5D5DF6}" type="slidenum">
              <a:rPr lang="en-CA" smtClean="0"/>
              <a:t>31</a:t>
            </a:fld>
            <a:endParaRPr lang="en-CA"/>
          </a:p>
        </p:txBody>
      </p:sp>
    </p:spTree>
    <p:extLst>
      <p:ext uri="{BB962C8B-B14F-4D97-AF65-F5344CB8AC3E}">
        <p14:creationId xmlns:p14="http://schemas.microsoft.com/office/powerpoint/2010/main" val="2699137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a:p>
          <a:p>
            <a:endParaRPr lang="en-CA"/>
          </a:p>
        </p:txBody>
      </p:sp>
      <p:sp>
        <p:nvSpPr>
          <p:cNvPr id="4" name="Slide Number Placeholder 3"/>
          <p:cNvSpPr>
            <a:spLocks noGrp="1"/>
          </p:cNvSpPr>
          <p:nvPr>
            <p:ph type="sldNum" sz="quarter" idx="10"/>
          </p:nvPr>
        </p:nvSpPr>
        <p:spPr/>
        <p:txBody>
          <a:bodyPr/>
          <a:lstStyle/>
          <a:p>
            <a:fld id="{9C0727CA-0296-44E7-BBAF-222C3D5D5DF6}" type="slidenum">
              <a:rPr lang="en-CA" smtClean="0"/>
              <a:t>32</a:t>
            </a:fld>
            <a:endParaRPr lang="en-CA"/>
          </a:p>
        </p:txBody>
      </p:sp>
    </p:spTree>
    <p:extLst>
      <p:ext uri="{BB962C8B-B14F-4D97-AF65-F5344CB8AC3E}">
        <p14:creationId xmlns:p14="http://schemas.microsoft.com/office/powerpoint/2010/main" val="2967793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33</a:t>
            </a:fld>
            <a:endParaRPr lang="en-CA"/>
          </a:p>
        </p:txBody>
      </p:sp>
    </p:spTree>
    <p:extLst>
      <p:ext uri="{BB962C8B-B14F-4D97-AF65-F5344CB8AC3E}">
        <p14:creationId xmlns:p14="http://schemas.microsoft.com/office/powerpoint/2010/main" val="2408762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34</a:t>
            </a:fld>
            <a:endParaRPr lang="en-CA"/>
          </a:p>
        </p:txBody>
      </p:sp>
    </p:spTree>
    <p:extLst>
      <p:ext uri="{BB962C8B-B14F-4D97-AF65-F5344CB8AC3E}">
        <p14:creationId xmlns:p14="http://schemas.microsoft.com/office/powerpoint/2010/main" val="2429786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a:solidFill>
                <a:schemeClr val="tx1"/>
              </a:solidFill>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a:p>
        </p:txBody>
      </p:sp>
      <p:sp>
        <p:nvSpPr>
          <p:cNvPr id="4" name="Slide Number Placeholder 3"/>
          <p:cNvSpPr>
            <a:spLocks noGrp="1"/>
          </p:cNvSpPr>
          <p:nvPr>
            <p:ph type="sldNum" sz="quarter" idx="10"/>
          </p:nvPr>
        </p:nvSpPr>
        <p:spPr/>
        <p:txBody>
          <a:bodyPr/>
          <a:lstStyle/>
          <a:p>
            <a:fld id="{9C0727CA-0296-44E7-BBAF-222C3D5D5DF6}" type="slidenum">
              <a:rPr lang="en-CA" smtClean="0"/>
              <a:t>35</a:t>
            </a:fld>
            <a:endParaRPr lang="en-CA"/>
          </a:p>
        </p:txBody>
      </p:sp>
    </p:spTree>
    <p:extLst>
      <p:ext uri="{BB962C8B-B14F-4D97-AF65-F5344CB8AC3E}">
        <p14:creationId xmlns:p14="http://schemas.microsoft.com/office/powerpoint/2010/main" val="28041414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36</a:t>
            </a:fld>
            <a:endParaRPr lang="en-CA"/>
          </a:p>
        </p:txBody>
      </p:sp>
    </p:spTree>
    <p:extLst>
      <p:ext uri="{BB962C8B-B14F-4D97-AF65-F5344CB8AC3E}">
        <p14:creationId xmlns:p14="http://schemas.microsoft.com/office/powerpoint/2010/main" val="7968309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37</a:t>
            </a:fld>
            <a:endParaRPr lang="en-CA"/>
          </a:p>
        </p:txBody>
      </p:sp>
    </p:spTree>
    <p:extLst>
      <p:ext uri="{BB962C8B-B14F-4D97-AF65-F5344CB8AC3E}">
        <p14:creationId xmlns:p14="http://schemas.microsoft.com/office/powerpoint/2010/main" val="10825545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9C0727CA-0296-44E7-BBAF-222C3D5D5DF6}" type="slidenum">
              <a:rPr lang="en-CA" smtClean="0"/>
              <a:t>38</a:t>
            </a:fld>
            <a:endParaRPr lang="en-CA"/>
          </a:p>
        </p:txBody>
      </p:sp>
    </p:spTree>
    <p:extLst>
      <p:ext uri="{BB962C8B-B14F-4D97-AF65-F5344CB8AC3E}">
        <p14:creationId xmlns:p14="http://schemas.microsoft.com/office/powerpoint/2010/main" val="24085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39</a:t>
            </a:fld>
            <a:endParaRPr lang="en-CA"/>
          </a:p>
        </p:txBody>
      </p:sp>
    </p:spTree>
    <p:extLst>
      <p:ext uri="{BB962C8B-B14F-4D97-AF65-F5344CB8AC3E}">
        <p14:creationId xmlns:p14="http://schemas.microsoft.com/office/powerpoint/2010/main" val="42111638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solidFill>
                <a:srgbClr val="0070C0"/>
              </a:solidFill>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40</a:t>
            </a:fld>
            <a:endParaRPr lang="en-CA"/>
          </a:p>
        </p:txBody>
      </p:sp>
    </p:spTree>
    <p:extLst>
      <p:ext uri="{BB962C8B-B14F-4D97-AF65-F5344CB8AC3E}">
        <p14:creationId xmlns:p14="http://schemas.microsoft.com/office/powerpoint/2010/main" val="600772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a:solidFill>
                <a:srgbClr val="0070C0"/>
              </a:solidFill>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41</a:t>
            </a:fld>
            <a:endParaRPr lang="en-CA"/>
          </a:p>
        </p:txBody>
      </p:sp>
    </p:spTree>
    <p:extLst>
      <p:ext uri="{BB962C8B-B14F-4D97-AF65-F5344CB8AC3E}">
        <p14:creationId xmlns:p14="http://schemas.microsoft.com/office/powerpoint/2010/main" val="210582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a:p>
        </p:txBody>
      </p:sp>
      <p:sp>
        <p:nvSpPr>
          <p:cNvPr id="4" name="Slide Number Placeholder 3"/>
          <p:cNvSpPr>
            <a:spLocks noGrp="1"/>
          </p:cNvSpPr>
          <p:nvPr>
            <p:ph type="sldNum" sz="quarter" idx="10"/>
          </p:nvPr>
        </p:nvSpPr>
        <p:spPr/>
        <p:txBody>
          <a:bodyPr/>
          <a:lstStyle/>
          <a:p>
            <a:fld id="{9C0727CA-0296-44E7-BBAF-222C3D5D5DF6}" type="slidenum">
              <a:rPr lang="en-CA" smtClean="0"/>
              <a:t>42</a:t>
            </a:fld>
            <a:endParaRPr lang="en-CA"/>
          </a:p>
        </p:txBody>
      </p:sp>
    </p:spTree>
    <p:extLst>
      <p:ext uri="{BB962C8B-B14F-4D97-AF65-F5344CB8AC3E}">
        <p14:creationId xmlns:p14="http://schemas.microsoft.com/office/powerpoint/2010/main" val="16551892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43</a:t>
            </a:fld>
            <a:endParaRPr lang="en-CA"/>
          </a:p>
        </p:txBody>
      </p:sp>
    </p:spTree>
    <p:extLst>
      <p:ext uri="{BB962C8B-B14F-4D97-AF65-F5344CB8AC3E}">
        <p14:creationId xmlns:p14="http://schemas.microsoft.com/office/powerpoint/2010/main" val="3595291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1705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a:cs typeface="Calibri"/>
            </a:endParaRPr>
          </a:p>
        </p:txBody>
      </p:sp>
      <p:sp>
        <p:nvSpPr>
          <p:cNvPr id="4" name="Slide Number Placeholder 3"/>
          <p:cNvSpPr>
            <a:spLocks noGrp="1"/>
          </p:cNvSpPr>
          <p:nvPr>
            <p:ph type="sldNum" sz="quarter" idx="10"/>
          </p:nvPr>
        </p:nvSpPr>
        <p:spPr/>
        <p:txBody>
          <a:bodyPr/>
          <a:lstStyle/>
          <a:p>
            <a:fld id="{B8AFB115-141A-40D7-A75A-D7B66968AE2D}" type="slidenum">
              <a:rPr lang="en-CA" smtClean="0"/>
              <a:t>45</a:t>
            </a:fld>
            <a:endParaRPr lang="en-CA"/>
          </a:p>
        </p:txBody>
      </p:sp>
    </p:spTree>
    <p:extLst>
      <p:ext uri="{BB962C8B-B14F-4D97-AF65-F5344CB8AC3E}">
        <p14:creationId xmlns:p14="http://schemas.microsoft.com/office/powerpoint/2010/main" val="32018530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a:cs typeface="Calibri"/>
            </a:endParaRPr>
          </a:p>
        </p:txBody>
      </p:sp>
      <p:sp>
        <p:nvSpPr>
          <p:cNvPr id="4" name="Slide Number Placeholder 3"/>
          <p:cNvSpPr>
            <a:spLocks noGrp="1"/>
          </p:cNvSpPr>
          <p:nvPr>
            <p:ph type="sldNum" sz="quarter" idx="10"/>
          </p:nvPr>
        </p:nvSpPr>
        <p:spPr/>
        <p:txBody>
          <a:bodyPr/>
          <a:lstStyle/>
          <a:p>
            <a:fld id="{B8AFB115-141A-40D7-A75A-D7B66968AE2D}" type="slidenum">
              <a:rPr lang="en-CA" smtClean="0"/>
              <a:t>46</a:t>
            </a:fld>
            <a:endParaRPr lang="en-CA"/>
          </a:p>
        </p:txBody>
      </p:sp>
    </p:spTree>
    <p:extLst>
      <p:ext uri="{BB962C8B-B14F-4D97-AF65-F5344CB8AC3E}">
        <p14:creationId xmlns:p14="http://schemas.microsoft.com/office/powerpoint/2010/main" val="14289605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a:cs typeface="Calibri"/>
            </a:endParaRPr>
          </a:p>
        </p:txBody>
      </p:sp>
      <p:sp>
        <p:nvSpPr>
          <p:cNvPr id="4" name="Slide Number Placeholder 3"/>
          <p:cNvSpPr>
            <a:spLocks noGrp="1"/>
          </p:cNvSpPr>
          <p:nvPr>
            <p:ph type="sldNum" sz="quarter" idx="10"/>
          </p:nvPr>
        </p:nvSpPr>
        <p:spPr/>
        <p:txBody>
          <a:bodyPr/>
          <a:lstStyle/>
          <a:p>
            <a:fld id="{B8AFB115-141A-40D7-A75A-D7B66968AE2D}" type="slidenum">
              <a:rPr lang="en-CA" smtClean="0"/>
              <a:t>47</a:t>
            </a:fld>
            <a:endParaRPr lang="en-CA"/>
          </a:p>
        </p:txBody>
      </p:sp>
    </p:spTree>
    <p:extLst>
      <p:ext uri="{BB962C8B-B14F-4D97-AF65-F5344CB8AC3E}">
        <p14:creationId xmlns:p14="http://schemas.microsoft.com/office/powerpoint/2010/main" val="2191103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800">
              <a:latin typeface="Arial"/>
              <a:cs typeface="Ari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CA" sz="1800"/>
          </a:p>
        </p:txBody>
      </p:sp>
      <p:sp>
        <p:nvSpPr>
          <p:cNvPr id="4" name="Slide Number Placeholder 3"/>
          <p:cNvSpPr>
            <a:spLocks noGrp="1"/>
          </p:cNvSpPr>
          <p:nvPr>
            <p:ph type="sldNum" sz="quarter" idx="10"/>
          </p:nvPr>
        </p:nvSpPr>
        <p:spPr/>
        <p:txBody>
          <a:bodyPr/>
          <a:lstStyle/>
          <a:p>
            <a:fld id="{B8AFB115-141A-40D7-A75A-D7B66968AE2D}" type="slidenum">
              <a:rPr lang="en-CA" smtClean="0"/>
              <a:t>48</a:t>
            </a:fld>
            <a:endParaRPr lang="en-CA"/>
          </a:p>
        </p:txBody>
      </p:sp>
    </p:spTree>
    <p:extLst>
      <p:ext uri="{BB962C8B-B14F-4D97-AF65-F5344CB8AC3E}">
        <p14:creationId xmlns:p14="http://schemas.microsoft.com/office/powerpoint/2010/main" val="42317875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49</a:t>
            </a:fld>
            <a:endParaRPr lang="en-CA"/>
          </a:p>
        </p:txBody>
      </p:sp>
    </p:spTree>
    <p:extLst>
      <p:ext uri="{BB962C8B-B14F-4D97-AF65-F5344CB8AC3E}">
        <p14:creationId xmlns:p14="http://schemas.microsoft.com/office/powerpoint/2010/main" val="3941491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50</a:t>
            </a:fld>
            <a:endParaRPr lang="en-CA"/>
          </a:p>
        </p:txBody>
      </p:sp>
    </p:spTree>
    <p:extLst>
      <p:ext uri="{BB962C8B-B14F-4D97-AF65-F5344CB8AC3E}">
        <p14:creationId xmlns:p14="http://schemas.microsoft.com/office/powerpoint/2010/main" val="38921504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a:solidFill>
                <a:srgbClr val="000000"/>
              </a:solidFill>
              <a:cs typeface="Calibri"/>
            </a:endParaRPr>
          </a:p>
          <a:p>
            <a:endParaRPr lang="en-CA" sz="1800"/>
          </a:p>
        </p:txBody>
      </p:sp>
      <p:sp>
        <p:nvSpPr>
          <p:cNvPr id="4" name="Slide Number Placeholder 3"/>
          <p:cNvSpPr>
            <a:spLocks noGrp="1"/>
          </p:cNvSpPr>
          <p:nvPr>
            <p:ph type="sldNum" sz="quarter" idx="10"/>
          </p:nvPr>
        </p:nvSpPr>
        <p:spPr/>
        <p:txBody>
          <a:bodyPr/>
          <a:lstStyle/>
          <a:p>
            <a:fld id="{B8AFB115-141A-40D7-A75A-D7B66968AE2D}" type="slidenum">
              <a:rPr lang="en-CA" smtClean="0"/>
              <a:t>51</a:t>
            </a:fld>
            <a:endParaRPr lang="en-CA"/>
          </a:p>
        </p:txBody>
      </p:sp>
    </p:spTree>
    <p:extLst>
      <p:ext uri="{BB962C8B-B14F-4D97-AF65-F5344CB8AC3E}">
        <p14:creationId xmlns:p14="http://schemas.microsoft.com/office/powerpoint/2010/main" val="31217946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52</a:t>
            </a:fld>
            <a:endParaRPr lang="en-CA"/>
          </a:p>
        </p:txBody>
      </p:sp>
    </p:spTree>
    <p:extLst>
      <p:ext uri="{BB962C8B-B14F-4D97-AF65-F5344CB8AC3E}">
        <p14:creationId xmlns:p14="http://schemas.microsoft.com/office/powerpoint/2010/main" val="30615347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a:ea typeface="ヒラギノ角ゴ Pro W3" pitchFamily="126" charset="-128"/>
              <a:cs typeface="Calibri"/>
            </a:endParaRPr>
          </a:p>
        </p:txBody>
      </p:sp>
      <p:sp>
        <p:nvSpPr>
          <p:cNvPr id="4" name="Slide Number Placeholder 3"/>
          <p:cNvSpPr>
            <a:spLocks noGrp="1"/>
          </p:cNvSpPr>
          <p:nvPr>
            <p:ph type="sldNum" sz="quarter" idx="10"/>
          </p:nvPr>
        </p:nvSpPr>
        <p:spPr/>
        <p:txBody>
          <a:bodyPr/>
          <a:lstStyle/>
          <a:p>
            <a:fld id="{1B5D2723-410B-48A6-B764-ABDC12B42F70}" type="slidenum">
              <a:rPr lang="en-CA" smtClean="0"/>
              <a:t>53</a:t>
            </a:fld>
            <a:endParaRPr lang="en-CA"/>
          </a:p>
        </p:txBody>
      </p:sp>
    </p:spTree>
    <p:extLst>
      <p:ext uri="{BB962C8B-B14F-4D97-AF65-F5344CB8AC3E}">
        <p14:creationId xmlns:p14="http://schemas.microsoft.com/office/powerpoint/2010/main" val="10757457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sz="1200" kern="1200">
              <a:solidFill>
                <a:schemeClr val="tx1"/>
              </a:solidFill>
              <a:effectLst/>
              <a:latin typeface="+mn-lt"/>
              <a:ea typeface="ヒラギノ角ゴ Pro W3" pitchFamily="126" charset="-128"/>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54</a:t>
            </a:fld>
            <a:endParaRPr lang="en-CA"/>
          </a:p>
        </p:txBody>
      </p:sp>
    </p:spTree>
    <p:extLst>
      <p:ext uri="{BB962C8B-B14F-4D97-AF65-F5344CB8AC3E}">
        <p14:creationId xmlns:p14="http://schemas.microsoft.com/office/powerpoint/2010/main" val="3772665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a:solidFill>
                <a:schemeClr val="tx1"/>
              </a:solidFill>
              <a:effectLst/>
              <a:latin typeface="+mn-lt"/>
              <a:ea typeface="ヒラギノ角ゴ Pro W3" pitchFamily="126" charset="-128"/>
              <a:cs typeface="ヒラギノ角ゴ Pro W3" charset="0"/>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55</a:t>
            </a:fld>
            <a:endParaRPr lang="en-CA"/>
          </a:p>
        </p:txBody>
      </p:sp>
    </p:spTree>
    <p:extLst>
      <p:ext uri="{BB962C8B-B14F-4D97-AF65-F5344CB8AC3E}">
        <p14:creationId xmlns:p14="http://schemas.microsoft.com/office/powerpoint/2010/main" val="31580325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aseline="0">
              <a:cs typeface="Calibri"/>
            </a:endParaRPr>
          </a:p>
          <a:p>
            <a:endParaRPr lang="en-CA"/>
          </a:p>
          <a:p>
            <a:endParaRPr lang="en-CA"/>
          </a:p>
        </p:txBody>
      </p:sp>
      <p:sp>
        <p:nvSpPr>
          <p:cNvPr id="4" name="Slide Number Placeholder 3"/>
          <p:cNvSpPr>
            <a:spLocks noGrp="1"/>
          </p:cNvSpPr>
          <p:nvPr>
            <p:ph type="sldNum" sz="quarter" idx="5"/>
          </p:nvPr>
        </p:nvSpPr>
        <p:spPr/>
        <p:txBody>
          <a:bodyPr/>
          <a:lstStyle/>
          <a:p>
            <a:fld id="{A4C1503B-D9E5-413C-8A8C-DF80CBA2A764}" type="slidenum">
              <a:rPr lang="en-CA" smtClean="0"/>
              <a:t>56</a:t>
            </a:fld>
            <a:endParaRPr lang="en-CA"/>
          </a:p>
        </p:txBody>
      </p:sp>
    </p:spTree>
    <p:extLst>
      <p:ext uri="{BB962C8B-B14F-4D97-AF65-F5344CB8AC3E}">
        <p14:creationId xmlns:p14="http://schemas.microsoft.com/office/powerpoint/2010/main" val="31349729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0186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br>
              <a:rPr lang="en-US" i="1">
                <a:cs typeface="+mn-lt"/>
              </a:rPr>
            </a:br>
            <a:endParaRPr lang="en-US" i="1">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58</a:t>
            </a:fld>
            <a:endParaRPr lang="en-CA"/>
          </a:p>
        </p:txBody>
      </p:sp>
    </p:spTree>
    <p:extLst>
      <p:ext uri="{BB962C8B-B14F-4D97-AF65-F5344CB8AC3E}">
        <p14:creationId xmlns:p14="http://schemas.microsoft.com/office/powerpoint/2010/main" val="2460327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59</a:t>
            </a:fld>
            <a:endParaRPr lang="en-CA"/>
          </a:p>
        </p:txBody>
      </p:sp>
    </p:spTree>
    <p:extLst>
      <p:ext uri="{BB962C8B-B14F-4D97-AF65-F5344CB8AC3E}">
        <p14:creationId xmlns:p14="http://schemas.microsoft.com/office/powerpoint/2010/main" val="13849576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60</a:t>
            </a:fld>
            <a:endParaRPr lang="en-CA"/>
          </a:p>
        </p:txBody>
      </p:sp>
    </p:spTree>
    <p:extLst>
      <p:ext uri="{BB962C8B-B14F-4D97-AF65-F5344CB8AC3E}">
        <p14:creationId xmlns:p14="http://schemas.microsoft.com/office/powerpoint/2010/main" val="38434817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61</a:t>
            </a:fld>
            <a:endParaRPr lang="en-CA"/>
          </a:p>
        </p:txBody>
      </p:sp>
    </p:spTree>
    <p:extLst>
      <p:ext uri="{BB962C8B-B14F-4D97-AF65-F5344CB8AC3E}">
        <p14:creationId xmlns:p14="http://schemas.microsoft.com/office/powerpoint/2010/main" val="15607874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10"/>
          </p:nvPr>
        </p:nvSpPr>
        <p:spPr/>
        <p:txBody>
          <a:bodyPr/>
          <a:lstStyle/>
          <a:p>
            <a:pPr marL="0" marR="0" lvl="0" indent="0" algn="r" defTabSz="923925" rtl="0" eaLnBrk="1" fontAlgn="base" latinLnBrk="0" hangingPunct="1">
              <a:lnSpc>
                <a:spcPct val="100000"/>
              </a:lnSpc>
              <a:spcBef>
                <a:spcPct val="0"/>
              </a:spcBef>
              <a:spcAft>
                <a:spcPct val="0"/>
              </a:spcAft>
              <a:buClrTx/>
              <a:buSzTx/>
              <a:buFontTx/>
              <a:buNone/>
              <a:tabLst/>
              <a:defRPr/>
            </a:pPr>
            <a:fld id="{1A70EDD2-9563-4960-B45B-8B4F30DDF73A}" type="slidenum">
              <a:rPr kumimoji="0" lang="en-CA" alt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62</a:t>
            </a:fld>
            <a:endParaRPr kumimoji="0" lang="en-CA" alt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366580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solidFill>
                <a:srgbClr val="333333"/>
              </a:solidFill>
              <a:latin typeface="Helvetica Neue"/>
              <a:cs typeface="Calibri" panose="020F0502020204030204"/>
            </a:endParaRPr>
          </a:p>
          <a:p>
            <a:pPr>
              <a:buFont typeface="Arial" panose="020B0604020202020204" pitchFamily="34" charset="0"/>
              <a:buChar char="•"/>
            </a:pPr>
            <a:endParaRPr lang="en-CA">
              <a:solidFill>
                <a:srgbClr val="333333"/>
              </a:solidFill>
              <a:latin typeface="Helvetica Neue"/>
              <a:cs typeface="Calibri" panose="020F0502020204030204"/>
            </a:endParaRPr>
          </a:p>
          <a:p>
            <a:endParaRPr lang="en-CA">
              <a:cs typeface="Calibri" panose="020F0502020204030204"/>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63</a:t>
            </a:fld>
            <a:endParaRPr lang="en-CA"/>
          </a:p>
        </p:txBody>
      </p:sp>
    </p:spTree>
    <p:extLst>
      <p:ext uri="{BB962C8B-B14F-4D97-AF65-F5344CB8AC3E}">
        <p14:creationId xmlns:p14="http://schemas.microsoft.com/office/powerpoint/2010/main" val="40294565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latinLnBrk="0">
              <a:lnSpc>
                <a:spcPct val="100000"/>
              </a:lnSpc>
              <a:buClrTx/>
              <a:buSzTx/>
              <a:buFontTx/>
              <a:buNone/>
              <a:tabLst/>
              <a:defRPr/>
            </a:pPr>
            <a:endParaRPr lang="en-CA"/>
          </a:p>
        </p:txBody>
      </p:sp>
      <p:sp>
        <p:nvSpPr>
          <p:cNvPr id="4" name="Slide Number Placeholder 3"/>
          <p:cNvSpPr>
            <a:spLocks noGrp="1"/>
          </p:cNvSpPr>
          <p:nvPr>
            <p:ph type="sldNum" sz="quarter" idx="5"/>
          </p:nvPr>
        </p:nvSpPr>
        <p:spPr/>
        <p:txBody>
          <a:bodyPr/>
          <a:lstStyle/>
          <a:p>
            <a:fld id="{A4C1503B-D9E5-413C-8A8C-DF80CBA2A764}" type="slidenum">
              <a:rPr lang="en-CA" smtClean="0"/>
              <a:t>64</a:t>
            </a:fld>
            <a:endParaRPr lang="en-CA"/>
          </a:p>
        </p:txBody>
      </p:sp>
    </p:spTree>
    <p:extLst>
      <p:ext uri="{BB962C8B-B14F-4D97-AF65-F5344CB8AC3E}">
        <p14:creationId xmlns:p14="http://schemas.microsoft.com/office/powerpoint/2010/main" val="39313173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457200" rtl="0" eaLnBrk="0" fontAlgn="base" latinLnBrk="0" hangingPunct="0">
              <a:lnSpc>
                <a:spcPct val="100000"/>
              </a:lnSpc>
              <a:spcBef>
                <a:spcPts val="0"/>
              </a:spcBef>
              <a:spcAft>
                <a:spcPts val="2200"/>
              </a:spcAft>
              <a:buClrTx/>
              <a:buSzTx/>
              <a:buFont typeface="Arial"/>
              <a:buChar char="•"/>
              <a:tabLst/>
              <a:defRPr/>
            </a:pPr>
            <a:endParaRPr lang="en-CA">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65</a:t>
            </a:fld>
            <a:endParaRPr lang="en-CA"/>
          </a:p>
        </p:txBody>
      </p:sp>
    </p:spTree>
    <p:extLst>
      <p:ext uri="{BB962C8B-B14F-4D97-AF65-F5344CB8AC3E}">
        <p14:creationId xmlns:p14="http://schemas.microsoft.com/office/powerpoint/2010/main" val="28480699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66</a:t>
            </a:fld>
            <a:endParaRPr lang="en-CA"/>
          </a:p>
        </p:txBody>
      </p:sp>
    </p:spTree>
    <p:extLst>
      <p:ext uri="{BB962C8B-B14F-4D97-AF65-F5344CB8AC3E}">
        <p14:creationId xmlns:p14="http://schemas.microsoft.com/office/powerpoint/2010/main" val="27078269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67</a:t>
            </a:fld>
            <a:endParaRPr lang="en-CA"/>
          </a:p>
        </p:txBody>
      </p:sp>
    </p:spTree>
    <p:extLst>
      <p:ext uri="{BB962C8B-B14F-4D97-AF65-F5344CB8AC3E}">
        <p14:creationId xmlns:p14="http://schemas.microsoft.com/office/powerpoint/2010/main" val="5632005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68</a:t>
            </a:fld>
            <a:endParaRPr lang="en-CA"/>
          </a:p>
        </p:txBody>
      </p:sp>
    </p:spTree>
    <p:extLst>
      <p:ext uri="{BB962C8B-B14F-4D97-AF65-F5344CB8AC3E}">
        <p14:creationId xmlns:p14="http://schemas.microsoft.com/office/powerpoint/2010/main" val="23374895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7823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endParaRPr lang="en-CA" sz="1800" b="1">
              <a:cs typeface="Calibri"/>
            </a:endParaRPr>
          </a:p>
        </p:txBody>
      </p:sp>
      <p:sp>
        <p:nvSpPr>
          <p:cNvPr id="4" name="Slide Number Placeholder 3"/>
          <p:cNvSpPr>
            <a:spLocks noGrp="1"/>
          </p:cNvSpPr>
          <p:nvPr>
            <p:ph type="sldNum" sz="quarter" idx="10"/>
          </p:nvPr>
        </p:nvSpPr>
        <p:spPr/>
        <p:txBody>
          <a:bodyPr/>
          <a:lstStyle/>
          <a:p>
            <a:fld id="{B8AFB115-141A-40D7-A75A-D7B66968AE2D}" type="slidenum">
              <a:rPr lang="en-CA" smtClean="0"/>
              <a:t>85</a:t>
            </a:fld>
            <a:endParaRPr lang="en-CA"/>
          </a:p>
        </p:txBody>
      </p:sp>
    </p:spTree>
    <p:extLst>
      <p:ext uri="{BB962C8B-B14F-4D97-AF65-F5344CB8AC3E}">
        <p14:creationId xmlns:p14="http://schemas.microsoft.com/office/powerpoint/2010/main" val="10539452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a:cs typeface="Calibri"/>
            </a:endParaRPr>
          </a:p>
        </p:txBody>
      </p:sp>
      <p:sp>
        <p:nvSpPr>
          <p:cNvPr id="4" name="Slide Number Placeholder 3"/>
          <p:cNvSpPr>
            <a:spLocks noGrp="1"/>
          </p:cNvSpPr>
          <p:nvPr>
            <p:ph type="sldNum" sz="quarter" idx="10"/>
          </p:nvPr>
        </p:nvSpPr>
        <p:spPr/>
        <p:txBody>
          <a:bodyPr/>
          <a:lstStyle/>
          <a:p>
            <a:fld id="{B8AFB115-141A-40D7-A75A-D7B66968AE2D}" type="slidenum">
              <a:rPr lang="en-CA" smtClean="0"/>
              <a:t>86</a:t>
            </a:fld>
            <a:endParaRPr lang="en-CA"/>
          </a:p>
        </p:txBody>
      </p:sp>
    </p:spTree>
    <p:extLst>
      <p:ext uri="{BB962C8B-B14F-4D97-AF65-F5344CB8AC3E}">
        <p14:creationId xmlns:p14="http://schemas.microsoft.com/office/powerpoint/2010/main" val="2796466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7915A70-A51D-4793-9DF8-1A518C49F416}"/>
              </a:ext>
            </a:extLst>
          </p:cNvPr>
          <p:cNvSpPr>
            <a:spLocks noGrp="1"/>
          </p:cNvSpPr>
          <p:nvPr>
            <p:ph type="title" hasCustomPrompt="1"/>
          </p:nvPr>
        </p:nvSpPr>
        <p:spPr>
          <a:xfrm>
            <a:off x="476557" y="1153173"/>
            <a:ext cx="5262391" cy="837676"/>
          </a:xfrm>
          <a:prstGeom prst="roundRect">
            <a:avLst/>
          </a:prstGeom>
          <a:solidFill>
            <a:schemeClr val="tx2"/>
          </a:solidFill>
        </p:spPr>
        <p:txBody>
          <a:bodyPr wrap="square">
            <a:spAutoFit/>
          </a:bodyPr>
          <a:lstStyle>
            <a:lvl1pPr>
              <a:defRPr sz="4800" b="1">
                <a:solidFill>
                  <a:schemeClr val="bg1"/>
                </a:solidFill>
              </a:defRPr>
            </a:lvl1pPr>
          </a:lstStyle>
          <a:p>
            <a:pPr lvl="0"/>
            <a:r>
              <a:rPr lang="en-US"/>
              <a:t>Click to add text</a:t>
            </a:r>
          </a:p>
        </p:txBody>
      </p:sp>
      <p:sp>
        <p:nvSpPr>
          <p:cNvPr id="11" name="Text Placeholder 10"/>
          <p:cNvSpPr>
            <a:spLocks noGrp="1"/>
          </p:cNvSpPr>
          <p:nvPr>
            <p:ph type="body" sz="quarter" idx="14" hasCustomPrompt="1"/>
          </p:nvPr>
        </p:nvSpPr>
        <p:spPr>
          <a:xfrm>
            <a:off x="636998" y="2889136"/>
            <a:ext cx="5418762" cy="397032"/>
          </a:xfrm>
          <a:prstGeom prst="rect">
            <a:avLst/>
          </a:prstGeom>
        </p:spPr>
        <p:txBody>
          <a:bodyPr wrap="square" anchor="ctr">
            <a:spAutoFit/>
          </a:bodyPr>
          <a:lstStyle>
            <a:lvl1pPr marL="0" indent="0">
              <a:buNone/>
              <a:defRPr sz="22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endParaRPr lang="en-CA"/>
          </a:p>
        </p:txBody>
      </p:sp>
      <p:sp>
        <p:nvSpPr>
          <p:cNvPr id="13" name="Text Placeholder 10"/>
          <p:cNvSpPr>
            <a:spLocks noGrp="1"/>
          </p:cNvSpPr>
          <p:nvPr>
            <p:ph type="body" sz="quarter" idx="15" hasCustomPrompt="1"/>
          </p:nvPr>
        </p:nvSpPr>
        <p:spPr>
          <a:xfrm>
            <a:off x="636998" y="3421222"/>
            <a:ext cx="5418762" cy="397032"/>
          </a:xfrm>
          <a:prstGeom prst="rect">
            <a:avLst/>
          </a:prstGeom>
        </p:spPr>
        <p:txBody>
          <a:bodyPr wrap="square" anchor="ctr">
            <a:spAutoFit/>
          </a:bodyPr>
          <a:lstStyle>
            <a:lvl1pPr marL="0" indent="0">
              <a:buNone/>
              <a:defRPr sz="2200" b="0">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endParaRPr lang="en-CA"/>
          </a:p>
        </p:txBody>
      </p:sp>
      <p:sp>
        <p:nvSpPr>
          <p:cNvPr id="33" name="Picture Placeholder 32" descr="Image placeholder"/>
          <p:cNvSpPr>
            <a:spLocks noGrp="1"/>
          </p:cNvSpPr>
          <p:nvPr>
            <p:ph type="pic" sz="quarter" idx="10"/>
          </p:nvPr>
        </p:nvSpPr>
        <p:spPr>
          <a:xfrm>
            <a:off x="6352674" y="242860"/>
            <a:ext cx="5848035" cy="5891143"/>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 name="connsiteX0" fmla="*/ 1988130 w 4963462"/>
              <a:gd name="connsiteY0" fmla="*/ 0 h 6279848"/>
              <a:gd name="connsiteX1" fmla="*/ 4862589 w 4963462"/>
              <a:gd name="connsiteY1" fmla="*/ 12562 h 6279848"/>
              <a:gd name="connsiteX2" fmla="*/ 4963462 w 4963462"/>
              <a:gd name="connsiteY2" fmla="*/ 13168 h 6279848"/>
              <a:gd name="connsiteX3" fmla="*/ 4963462 w 4963462"/>
              <a:gd name="connsiteY3" fmla="*/ 6279848 h 6279848"/>
              <a:gd name="connsiteX4" fmla="*/ 2724464 w 4963462"/>
              <a:gd name="connsiteY4" fmla="*/ 6279848 h 6279848"/>
              <a:gd name="connsiteX5" fmla="*/ 1943308 w 4963462"/>
              <a:gd name="connsiteY5" fmla="*/ 5511168 h 6279848"/>
              <a:gd name="connsiteX6" fmla="*/ 754792 w 4963462"/>
              <a:gd name="connsiteY6" fmla="*/ 4372849 h 6279848"/>
              <a:gd name="connsiteX7" fmla="*/ 611185 w 4963462"/>
              <a:gd name="connsiteY7" fmla="*/ 1215790 h 6279848"/>
              <a:gd name="connsiteX8" fmla="*/ 1823922 w 4963462"/>
              <a:gd name="connsiteY8" fmla="*/ 1086 h 6279848"/>
              <a:gd name="connsiteX9" fmla="*/ 1988130 w 4963462"/>
              <a:gd name="connsiteY9" fmla="*/ 0 h 6279848"/>
              <a:gd name="connsiteX0" fmla="*/ 1988130 w 4963462"/>
              <a:gd name="connsiteY0" fmla="*/ 0 h 6279848"/>
              <a:gd name="connsiteX1" fmla="*/ 4862589 w 4963462"/>
              <a:gd name="connsiteY1" fmla="*/ 12562 h 6279848"/>
              <a:gd name="connsiteX2" fmla="*/ 4963462 w 4963462"/>
              <a:gd name="connsiteY2" fmla="*/ 13168 h 6279848"/>
              <a:gd name="connsiteX3" fmla="*/ 4963462 w 4963462"/>
              <a:gd name="connsiteY3" fmla="*/ 6279848 h 6279848"/>
              <a:gd name="connsiteX4" fmla="*/ 2724464 w 4963462"/>
              <a:gd name="connsiteY4" fmla="*/ 6279848 h 6279848"/>
              <a:gd name="connsiteX5" fmla="*/ 2032136 w 4963462"/>
              <a:gd name="connsiteY5" fmla="*/ 5585959 h 6279848"/>
              <a:gd name="connsiteX6" fmla="*/ 754792 w 4963462"/>
              <a:gd name="connsiteY6" fmla="*/ 4372849 h 6279848"/>
              <a:gd name="connsiteX7" fmla="*/ 611185 w 4963462"/>
              <a:gd name="connsiteY7" fmla="*/ 1215790 h 6279848"/>
              <a:gd name="connsiteX8" fmla="*/ 1823922 w 4963462"/>
              <a:gd name="connsiteY8" fmla="*/ 1086 h 6279848"/>
              <a:gd name="connsiteX9" fmla="*/ 1988130 w 4963462"/>
              <a:gd name="connsiteY9" fmla="*/ 0 h 6279848"/>
              <a:gd name="connsiteX0" fmla="*/ 1988130 w 4970865"/>
              <a:gd name="connsiteY0" fmla="*/ 0 h 6279848"/>
              <a:gd name="connsiteX1" fmla="*/ 4862589 w 4970865"/>
              <a:gd name="connsiteY1" fmla="*/ 12562 h 6279848"/>
              <a:gd name="connsiteX2" fmla="*/ 4963462 w 4970865"/>
              <a:gd name="connsiteY2" fmla="*/ 13168 h 6279848"/>
              <a:gd name="connsiteX3" fmla="*/ 4970865 w 4970865"/>
              <a:gd name="connsiteY3" fmla="*/ 5581803 h 6279848"/>
              <a:gd name="connsiteX4" fmla="*/ 2724464 w 4970865"/>
              <a:gd name="connsiteY4" fmla="*/ 6279848 h 6279848"/>
              <a:gd name="connsiteX5" fmla="*/ 2032136 w 4970865"/>
              <a:gd name="connsiteY5" fmla="*/ 5585959 h 6279848"/>
              <a:gd name="connsiteX6" fmla="*/ 754792 w 4970865"/>
              <a:gd name="connsiteY6" fmla="*/ 4372849 h 6279848"/>
              <a:gd name="connsiteX7" fmla="*/ 611185 w 4970865"/>
              <a:gd name="connsiteY7" fmla="*/ 1215790 h 6279848"/>
              <a:gd name="connsiteX8" fmla="*/ 1823922 w 4970865"/>
              <a:gd name="connsiteY8" fmla="*/ 1086 h 6279848"/>
              <a:gd name="connsiteX9" fmla="*/ 1988130 w 4970865"/>
              <a:gd name="connsiteY9" fmla="*/ 0 h 6279848"/>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754792 w 4970865"/>
              <a:gd name="connsiteY5" fmla="*/ 4372849 h 5585959"/>
              <a:gd name="connsiteX6" fmla="*/ 611185 w 4970865"/>
              <a:gd name="connsiteY6" fmla="*/ 1215790 h 5585959"/>
              <a:gd name="connsiteX7" fmla="*/ 1823922 w 4970865"/>
              <a:gd name="connsiteY7" fmla="*/ 1086 h 5585959"/>
              <a:gd name="connsiteX8" fmla="*/ 1988130 w 4970865"/>
              <a:gd name="connsiteY8"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754792 w 4970865"/>
              <a:gd name="connsiteY5" fmla="*/ 4372849 h 5585959"/>
              <a:gd name="connsiteX6" fmla="*/ 611185 w 4970865"/>
              <a:gd name="connsiteY6" fmla="*/ 1215790 h 5585959"/>
              <a:gd name="connsiteX7" fmla="*/ 1823922 w 4970865"/>
              <a:gd name="connsiteY7" fmla="*/ 1086 h 5585959"/>
              <a:gd name="connsiteX8" fmla="*/ 1988130 w 4970865"/>
              <a:gd name="connsiteY8"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1743445 w 4970865"/>
              <a:gd name="connsiteY5" fmla="*/ 5332943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1780456 w 4970865"/>
              <a:gd name="connsiteY5" fmla="*/ 5356747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359635 h 5585959"/>
              <a:gd name="connsiteX4" fmla="*/ 2032136 w 4970865"/>
              <a:gd name="connsiteY4" fmla="*/ 5585959 h 5585959"/>
              <a:gd name="connsiteX5" fmla="*/ 1780456 w 4970865"/>
              <a:gd name="connsiteY5" fmla="*/ 5356747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359635"/>
              <a:gd name="connsiteX1" fmla="*/ 4862589 w 4970865"/>
              <a:gd name="connsiteY1" fmla="*/ 12562 h 5359635"/>
              <a:gd name="connsiteX2" fmla="*/ 4963462 w 4970865"/>
              <a:gd name="connsiteY2" fmla="*/ 13168 h 5359635"/>
              <a:gd name="connsiteX3" fmla="*/ 4970865 w 4970865"/>
              <a:gd name="connsiteY3" fmla="*/ 5359635 h 5359635"/>
              <a:gd name="connsiteX4" fmla="*/ 1780456 w 4970865"/>
              <a:gd name="connsiteY4" fmla="*/ 5356747 h 5359635"/>
              <a:gd name="connsiteX5" fmla="*/ 754792 w 4970865"/>
              <a:gd name="connsiteY5" fmla="*/ 4372849 h 5359635"/>
              <a:gd name="connsiteX6" fmla="*/ 611185 w 4970865"/>
              <a:gd name="connsiteY6" fmla="*/ 1215790 h 5359635"/>
              <a:gd name="connsiteX7" fmla="*/ 1823922 w 4970865"/>
              <a:gd name="connsiteY7" fmla="*/ 1086 h 5359635"/>
              <a:gd name="connsiteX8" fmla="*/ 1988130 w 4970865"/>
              <a:gd name="connsiteY8" fmla="*/ 0 h 5359635"/>
              <a:gd name="connsiteX0" fmla="*/ 1988130 w 4970865"/>
              <a:gd name="connsiteY0" fmla="*/ 0 h 5383439"/>
              <a:gd name="connsiteX1" fmla="*/ 4862589 w 4970865"/>
              <a:gd name="connsiteY1" fmla="*/ 12562 h 5383439"/>
              <a:gd name="connsiteX2" fmla="*/ 4963462 w 4970865"/>
              <a:gd name="connsiteY2" fmla="*/ 13168 h 5383439"/>
              <a:gd name="connsiteX3" fmla="*/ 4970865 w 4970865"/>
              <a:gd name="connsiteY3" fmla="*/ 5383439 h 5383439"/>
              <a:gd name="connsiteX4" fmla="*/ 1780456 w 4970865"/>
              <a:gd name="connsiteY4" fmla="*/ 5356747 h 5383439"/>
              <a:gd name="connsiteX5" fmla="*/ 754792 w 4970865"/>
              <a:gd name="connsiteY5" fmla="*/ 4372849 h 5383439"/>
              <a:gd name="connsiteX6" fmla="*/ 611185 w 4970865"/>
              <a:gd name="connsiteY6" fmla="*/ 1215790 h 5383439"/>
              <a:gd name="connsiteX7" fmla="*/ 1823922 w 4970865"/>
              <a:gd name="connsiteY7" fmla="*/ 1086 h 5383439"/>
              <a:gd name="connsiteX8" fmla="*/ 1988130 w 4970865"/>
              <a:gd name="connsiteY8" fmla="*/ 0 h 5383439"/>
              <a:gd name="connsiteX0" fmla="*/ 1988130 w 4970865"/>
              <a:gd name="connsiteY0" fmla="*/ 0 h 5367570"/>
              <a:gd name="connsiteX1" fmla="*/ 4862589 w 4970865"/>
              <a:gd name="connsiteY1" fmla="*/ 12562 h 5367570"/>
              <a:gd name="connsiteX2" fmla="*/ 4963462 w 4970865"/>
              <a:gd name="connsiteY2" fmla="*/ 13168 h 5367570"/>
              <a:gd name="connsiteX3" fmla="*/ 4970865 w 4970865"/>
              <a:gd name="connsiteY3" fmla="*/ 5367570 h 5367570"/>
              <a:gd name="connsiteX4" fmla="*/ 1780456 w 4970865"/>
              <a:gd name="connsiteY4" fmla="*/ 5356747 h 5367570"/>
              <a:gd name="connsiteX5" fmla="*/ 754792 w 4970865"/>
              <a:gd name="connsiteY5" fmla="*/ 4372849 h 5367570"/>
              <a:gd name="connsiteX6" fmla="*/ 611185 w 4970865"/>
              <a:gd name="connsiteY6" fmla="*/ 1215790 h 5367570"/>
              <a:gd name="connsiteX7" fmla="*/ 1823922 w 4970865"/>
              <a:gd name="connsiteY7" fmla="*/ 1086 h 5367570"/>
              <a:gd name="connsiteX8" fmla="*/ 1988130 w 4970865"/>
              <a:gd name="connsiteY8" fmla="*/ 0 h 536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865" h="5367570">
                <a:moveTo>
                  <a:pt x="1988130" y="0"/>
                </a:moveTo>
                <a:lnTo>
                  <a:pt x="4862589" y="12562"/>
                </a:lnTo>
                <a:lnTo>
                  <a:pt x="4963462" y="13168"/>
                </a:lnTo>
                <a:cubicBezTo>
                  <a:pt x="4965930" y="1869380"/>
                  <a:pt x="4968397" y="3511358"/>
                  <a:pt x="4970865" y="5367570"/>
                </a:cubicBezTo>
                <a:lnTo>
                  <a:pt x="1780456" y="5356747"/>
                </a:lnTo>
                <a:lnTo>
                  <a:pt x="754792" y="4372849"/>
                </a:lnTo>
                <a:cubicBezTo>
                  <a:pt x="-81341" y="3680326"/>
                  <a:pt x="-350605" y="2231439"/>
                  <a:pt x="611185" y="1215790"/>
                </a:cubicBezTo>
                <a:cubicBezTo>
                  <a:pt x="1806331" y="20644"/>
                  <a:pt x="628775" y="1196233"/>
                  <a:pt x="1823922" y="1086"/>
                </a:cubicBezTo>
                <a:cubicBezTo>
                  <a:pt x="1827854" y="353"/>
                  <a:pt x="1887255" y="20"/>
                  <a:pt x="1988130" y="0"/>
                </a:cubicBezTo>
                <a:close/>
              </a:path>
            </a:pathLst>
          </a:custGeom>
        </p:spPr>
        <p:txBody>
          <a:bodyPr wrap="square">
            <a:noAutofit/>
          </a:bodyPr>
          <a:lstStyle>
            <a:lvl1pPr marL="0" indent="0">
              <a:buNone/>
              <a:defRPr/>
            </a:lvl1pPr>
          </a:lstStyle>
          <a:p>
            <a:r>
              <a:rPr lang="en-US"/>
              <a:t>Click icon to add picture</a:t>
            </a:r>
            <a:endParaRPr lang="en-CA"/>
          </a:p>
        </p:txBody>
      </p:sp>
      <p:pic>
        <p:nvPicPr>
          <p:cNvPr id="9" name="Picture 11">
            <a:extLst>
              <a:ext uri="{FF2B5EF4-FFF2-40B4-BE49-F238E27FC236}">
                <a16:creationId xmlns:a16="http://schemas.microsoft.com/office/drawing/2014/main" id="{333BB3CC-7AA0-4016-B1B4-E0A15305E6B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6134003"/>
            <a:ext cx="12192000" cy="725242"/>
          </a:xfrm>
          <a:prstGeom prst="rect">
            <a:avLst/>
          </a:prstGeom>
        </p:spPr>
      </p:pic>
      <p:sp>
        <p:nvSpPr>
          <p:cNvPr id="4" name="hrSlideMaster.Cover slideHeader" descr="UNCLASSIFIED">
            <a:extLst>
              <a:ext uri="{FF2B5EF4-FFF2-40B4-BE49-F238E27FC236}">
                <a16:creationId xmlns:a16="http://schemas.microsoft.com/office/drawing/2014/main" id="{FEA255EF-A074-43A6-95FB-FA8B709CD167}"/>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809567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5" y="1685926"/>
            <a:ext cx="5391401"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5" y="2505075"/>
            <a:ext cx="5391400"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Date Placeholder 6">
            <a:extLst>
              <a:ext uri="{FF2B5EF4-FFF2-40B4-BE49-F238E27FC236}">
                <a16:creationId xmlns:a16="http://schemas.microsoft.com/office/drawing/2014/main" id="{D58DE810-6683-481C-A3C8-7EEC41B132DB}"/>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9" name="Footer Placeholder 7">
            <a:extLst>
              <a:ext uri="{FF2B5EF4-FFF2-40B4-BE49-F238E27FC236}">
                <a16:creationId xmlns:a16="http://schemas.microsoft.com/office/drawing/2014/main" id="{89ACA5BB-FE2D-4063-B03C-6F44B022387F}"/>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7" name="hrSlideMaster.Title &amp; contentHeader" descr="UNCLASSIFIED">
            <a:extLst>
              <a:ext uri="{FF2B5EF4-FFF2-40B4-BE49-F238E27FC236}">
                <a16:creationId xmlns:a16="http://schemas.microsoft.com/office/drawing/2014/main" id="{61BA7725-C470-4EA6-AE36-C327A7B9285F}"/>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094643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content 2">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5" y="1685926"/>
            <a:ext cx="10674853"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4" y="2505075"/>
            <a:ext cx="10674851"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Date Placeholder 6">
            <a:extLst>
              <a:ext uri="{FF2B5EF4-FFF2-40B4-BE49-F238E27FC236}">
                <a16:creationId xmlns:a16="http://schemas.microsoft.com/office/drawing/2014/main" id="{CBC80610-CB94-4B27-BC3D-2143AE6B1EC1}"/>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9" name="Footer Placeholder 7">
            <a:extLst>
              <a:ext uri="{FF2B5EF4-FFF2-40B4-BE49-F238E27FC236}">
                <a16:creationId xmlns:a16="http://schemas.microsoft.com/office/drawing/2014/main" id="{FF0967FC-1CDF-4787-BD65-8D7C02C55589}"/>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7" name="hrSlideMaster.Title &amp; content 2Header" descr="UNCLASSIFIED">
            <a:extLst>
              <a:ext uri="{FF2B5EF4-FFF2-40B4-BE49-F238E27FC236}">
                <a16:creationId xmlns:a16="http://schemas.microsoft.com/office/drawing/2014/main" id="{B47F2EE9-5F84-42F8-BE1A-BE0C48CCA674}"/>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285519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content 3">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470897"/>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4" y="924150"/>
            <a:ext cx="10674853" cy="373427"/>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4" y="1297577"/>
            <a:ext cx="10674851" cy="4892085"/>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1" name="Date Placeholder 6">
            <a:extLst>
              <a:ext uri="{FF2B5EF4-FFF2-40B4-BE49-F238E27FC236}">
                <a16:creationId xmlns:a16="http://schemas.microsoft.com/office/drawing/2014/main" id="{8C1FD860-7595-40EC-9D4C-A7EE257B4527}"/>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10" name="Footer Placeholder 7">
            <a:extLst>
              <a:ext uri="{FF2B5EF4-FFF2-40B4-BE49-F238E27FC236}">
                <a16:creationId xmlns:a16="http://schemas.microsoft.com/office/drawing/2014/main" id="{ABA3778B-6F2D-40B2-B75A-7776FBB978A8}"/>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7" name="hrSlideMaster.Title &amp; content 3Header" descr="UNCLASSIFIED">
            <a:extLst>
              <a:ext uri="{FF2B5EF4-FFF2-40B4-BE49-F238E27FC236}">
                <a16:creationId xmlns:a16="http://schemas.microsoft.com/office/drawing/2014/main" id="{64ADFC8C-5351-4F2F-A41E-A3DD36AF23B0}"/>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798486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ntent &amp; right-aligned imag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29B58D7-8402-4FB4-B924-F4ED6EAE773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877" t="-1" r="495" b="43057"/>
          <a:stretch/>
        </p:blipFill>
        <p:spPr>
          <a:xfrm>
            <a:off x="0" y="6337300"/>
            <a:ext cx="426357" cy="520699"/>
          </a:xfrm>
          <a:prstGeom prst="rect">
            <a:avLst/>
          </a:prstGeom>
        </p:spPr>
      </p:pic>
      <p:pic>
        <p:nvPicPr>
          <p:cNvPr id="23" name="Picture 22">
            <a:extLst>
              <a:ext uri="{FF2B5EF4-FFF2-40B4-BE49-F238E27FC236}">
                <a16:creationId xmlns:a16="http://schemas.microsoft.com/office/drawing/2014/main" id="{930CB1CB-0968-4096-8F25-7E42A10A1224}"/>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7590" y="6161088"/>
            <a:ext cx="521208" cy="521208"/>
          </a:xfrm>
          <a:prstGeom prst="rect">
            <a:avLst/>
          </a:prstGeom>
        </p:spPr>
      </p:pic>
      <p:sp>
        <p:nvSpPr>
          <p:cNvPr id="6" name="Title 1"/>
          <p:cNvSpPr>
            <a:spLocks noGrp="1"/>
          </p:cNvSpPr>
          <p:nvPr>
            <p:ph type="title"/>
          </p:nvPr>
        </p:nvSpPr>
        <p:spPr>
          <a:xfrm>
            <a:off x="606175" y="365126"/>
            <a:ext cx="5391401" cy="1247917"/>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7" name="Text Placeholder 2"/>
          <p:cNvSpPr>
            <a:spLocks noGrp="1"/>
          </p:cNvSpPr>
          <p:nvPr>
            <p:ph type="body" idx="1"/>
          </p:nvPr>
        </p:nvSpPr>
        <p:spPr>
          <a:xfrm>
            <a:off x="606175" y="1685926"/>
            <a:ext cx="5391401"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Content Placeholder 3"/>
          <p:cNvSpPr>
            <a:spLocks noGrp="1"/>
          </p:cNvSpPr>
          <p:nvPr>
            <p:ph sz="half" idx="2"/>
          </p:nvPr>
        </p:nvSpPr>
        <p:spPr>
          <a:xfrm>
            <a:off x="606175" y="2505075"/>
            <a:ext cx="5391401"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3" name="Picture Placeholder 32" descr="Image placeholder"/>
          <p:cNvSpPr>
            <a:spLocks noGrp="1"/>
          </p:cNvSpPr>
          <p:nvPr>
            <p:ph type="pic" sz="quarter" idx="10"/>
          </p:nvPr>
        </p:nvSpPr>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10" name="Footer Placeholder 7">
            <a:extLst>
              <a:ext uri="{FF2B5EF4-FFF2-40B4-BE49-F238E27FC236}">
                <a16:creationId xmlns:a16="http://schemas.microsoft.com/office/drawing/2014/main" id="{66F0BB4D-EDFE-4EAA-B186-164F4ED507F4}"/>
              </a:ext>
            </a:extLst>
          </p:cNvPr>
          <p:cNvSpPr>
            <a:spLocks noGrp="1"/>
          </p:cNvSpPr>
          <p:nvPr>
            <p:ph type="ftr" sz="quarter" idx="15"/>
          </p:nvPr>
        </p:nvSpPr>
        <p:spPr>
          <a:xfrm>
            <a:off x="874948" y="6221481"/>
            <a:ext cx="4382852" cy="365125"/>
          </a:xfrm>
          <a:prstGeom prst="rect">
            <a:avLst/>
          </a:prstGeom>
        </p:spPr>
        <p:txBody>
          <a:bodyPr anchor="ctr"/>
          <a:lstStyle>
            <a:lvl1pPr algn="l">
              <a:defRPr sz="900">
                <a:solidFill>
                  <a:schemeClr val="tx1">
                    <a:lumMod val="85000"/>
                    <a:lumOff val="15000"/>
                  </a:schemeClr>
                </a:solidFill>
              </a:defRPr>
            </a:lvl1pPr>
          </a:lstStyle>
          <a:p>
            <a:endParaRPr lang="fr-CA"/>
          </a:p>
        </p:txBody>
      </p:sp>
      <p:sp>
        <p:nvSpPr>
          <p:cNvPr id="15" name="Date Placeholder 6">
            <a:extLst>
              <a:ext uri="{FF2B5EF4-FFF2-40B4-BE49-F238E27FC236}">
                <a16:creationId xmlns:a16="http://schemas.microsoft.com/office/drawing/2014/main" id="{26E81567-21E5-4B2C-9CE1-319019C0F0D5}"/>
              </a:ext>
            </a:extLst>
          </p:cNvPr>
          <p:cNvSpPr>
            <a:spLocks noGrp="1"/>
          </p:cNvSpPr>
          <p:nvPr>
            <p:ph type="dt" sz="half" idx="16"/>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21" name="Slide Number Placeholder 5">
            <a:extLst>
              <a:ext uri="{FF2B5EF4-FFF2-40B4-BE49-F238E27FC236}">
                <a16:creationId xmlns:a16="http://schemas.microsoft.com/office/drawing/2014/main" id="{85CFFD7B-3B3F-4952-8135-E9CD8FB14636}"/>
              </a:ext>
              <a:ext uri="{C183D7F6-B498-43B3-948B-1728B52AA6E4}">
                <adec:decorative xmlns:adec="http://schemas.microsoft.com/office/drawing/2017/decorative" val="0"/>
              </a:ext>
            </a:extLst>
          </p:cNvPr>
          <p:cNvSpPr txBox="1">
            <a:spLocks/>
          </p:cNvSpPr>
          <p:nvPr userDrawn="1"/>
        </p:nvSpPr>
        <p:spPr>
          <a:xfrm flipH="1">
            <a:off x="323950" y="6235267"/>
            <a:ext cx="495029" cy="365125"/>
          </a:xfrm>
          <a:prstGeom prst="rect">
            <a:avLst/>
          </a:prstGeom>
        </p:spPr>
        <p:txBody>
          <a:bodyPr anchor="ctr"/>
          <a:lstStyle>
            <a:defPPr>
              <a:defRPr lang="en-US"/>
            </a:defPPr>
            <a:lvl1pPr marL="0" algn="l" defTabSz="914400" rtl="0" eaLnBrk="1" latinLnBrk="0" hangingPunct="1">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AAA47A-2FC3-4655-AE12-3C57E1D8CC04}" type="slidenum">
              <a:rPr lang="en-CA" smtClean="0"/>
              <a:pPr algn="ctr"/>
              <a:t>‹#›</a:t>
            </a:fld>
            <a:endParaRPr lang="en-CA"/>
          </a:p>
        </p:txBody>
      </p:sp>
      <p:sp>
        <p:nvSpPr>
          <p:cNvPr id="4" name="hrSlideMaster.Content &amp; right-aligned imageHeader" descr="UNCLASSIFIED">
            <a:extLst>
              <a:ext uri="{FF2B5EF4-FFF2-40B4-BE49-F238E27FC236}">
                <a16:creationId xmlns:a16="http://schemas.microsoft.com/office/drawing/2014/main" id="{CB3481B8-EA2D-4C56-82F6-A648384E5E07}"/>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968813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mp; left-aligned image">
    <p:spTree>
      <p:nvGrpSpPr>
        <p:cNvPr id="1" name=""/>
        <p:cNvGrpSpPr/>
        <p:nvPr/>
      </p:nvGrpSpPr>
      <p:grpSpPr>
        <a:xfrm>
          <a:off x="0" y="0"/>
          <a:ext cx="0" cy="0"/>
          <a:chOff x="0" y="0"/>
          <a:chExt cx="0" cy="0"/>
        </a:xfrm>
      </p:grpSpPr>
      <p:sp>
        <p:nvSpPr>
          <p:cNvPr id="6" name="Title 1"/>
          <p:cNvSpPr>
            <a:spLocks noGrp="1"/>
          </p:cNvSpPr>
          <p:nvPr>
            <p:ph type="title"/>
          </p:nvPr>
        </p:nvSpPr>
        <p:spPr>
          <a:xfrm>
            <a:off x="6196015" y="365126"/>
            <a:ext cx="5085011" cy="1247917"/>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9" name="Text Placeholder 2">
            <a:extLst>
              <a:ext uri="{FF2B5EF4-FFF2-40B4-BE49-F238E27FC236}">
                <a16:creationId xmlns:a16="http://schemas.microsoft.com/office/drawing/2014/main" id="{D60D0716-BF55-46AF-9387-1A5CE6F05BE9}"/>
              </a:ext>
            </a:extLst>
          </p:cNvPr>
          <p:cNvSpPr>
            <a:spLocks noGrp="1"/>
          </p:cNvSpPr>
          <p:nvPr>
            <p:ph type="body" idx="13"/>
          </p:nvPr>
        </p:nvSpPr>
        <p:spPr>
          <a:xfrm>
            <a:off x="6196014" y="1685926"/>
            <a:ext cx="5085012"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a:extLst>
              <a:ext uri="{FF2B5EF4-FFF2-40B4-BE49-F238E27FC236}">
                <a16:creationId xmlns:a16="http://schemas.microsoft.com/office/drawing/2014/main" id="{CB135FE7-354F-427A-AFEF-021AA32B8636}"/>
              </a:ext>
            </a:extLst>
          </p:cNvPr>
          <p:cNvSpPr>
            <a:spLocks noGrp="1"/>
          </p:cNvSpPr>
          <p:nvPr>
            <p:ph sz="half" idx="14"/>
          </p:nvPr>
        </p:nvSpPr>
        <p:spPr>
          <a:xfrm>
            <a:off x="6196014" y="2505075"/>
            <a:ext cx="5085012"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3" name="Picture Placeholder 32" descr="Image placeholder"/>
          <p:cNvSpPr>
            <a:spLocks noGrp="1"/>
          </p:cNvSpPr>
          <p:nvPr>
            <p:ph type="pic" sz="quarter" idx="10"/>
          </p:nvPr>
        </p:nvSpPr>
        <p:spPr>
          <a:xfrm flipH="1">
            <a:off x="0" y="276999"/>
            <a:ext cx="5843016" cy="6581002"/>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8" name="Footer Placeholder 7">
            <a:extLst>
              <a:ext uri="{FF2B5EF4-FFF2-40B4-BE49-F238E27FC236}">
                <a16:creationId xmlns:a16="http://schemas.microsoft.com/office/drawing/2014/main" id="{ED8AC18D-B485-4808-BA38-E78EE3B4DB34}"/>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11" name="Date Placeholder 6">
            <a:extLst>
              <a:ext uri="{FF2B5EF4-FFF2-40B4-BE49-F238E27FC236}">
                <a16:creationId xmlns:a16="http://schemas.microsoft.com/office/drawing/2014/main" id="{2BD46C5D-0BF9-4BF5-8DE9-533EC9BDE4E3}"/>
              </a:ext>
            </a:extLst>
          </p:cNvPr>
          <p:cNvSpPr>
            <a:spLocks noGrp="1"/>
          </p:cNvSpPr>
          <p:nvPr>
            <p:ph type="dt" sz="half" idx="15"/>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3" name="hrSlideMaster.Content &amp; left-aligned imageHeader" descr="UNCLASSIFIED">
            <a:extLst>
              <a:ext uri="{FF2B5EF4-FFF2-40B4-BE49-F238E27FC236}">
                <a16:creationId xmlns:a16="http://schemas.microsoft.com/office/drawing/2014/main" id="{AFBCECB4-93FE-4E1C-B9A4-C6B8768BBA29}"/>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379149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5" y="1685926"/>
            <a:ext cx="5391401"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5" y="2505075"/>
            <a:ext cx="5391400"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1" name="Text Placeholder 2"/>
          <p:cNvSpPr>
            <a:spLocks noGrp="1"/>
          </p:cNvSpPr>
          <p:nvPr>
            <p:ph type="body" idx="13"/>
          </p:nvPr>
        </p:nvSpPr>
        <p:spPr>
          <a:xfrm>
            <a:off x="6196014" y="1685926"/>
            <a:ext cx="5085012"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half" idx="14"/>
          </p:nvPr>
        </p:nvSpPr>
        <p:spPr>
          <a:xfrm>
            <a:off x="6196014" y="2505075"/>
            <a:ext cx="5085012"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Footer Placeholder 7">
            <a:extLst>
              <a:ext uri="{FF2B5EF4-FFF2-40B4-BE49-F238E27FC236}">
                <a16:creationId xmlns:a16="http://schemas.microsoft.com/office/drawing/2014/main" id="{69D3BF54-2B71-468B-950F-9355E2481B0D}"/>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14" name="Date Placeholder 6">
            <a:extLst>
              <a:ext uri="{FF2B5EF4-FFF2-40B4-BE49-F238E27FC236}">
                <a16:creationId xmlns:a16="http://schemas.microsoft.com/office/drawing/2014/main" id="{F117F416-1B51-48C3-B41D-DBDD06F2EEF2}"/>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6" name="hrSlideMaster.ComparisonHeader" descr="UNCLASSIFIED">
            <a:extLst>
              <a:ext uri="{FF2B5EF4-FFF2-40B4-BE49-F238E27FC236}">
                <a16:creationId xmlns:a16="http://schemas.microsoft.com/office/drawing/2014/main" id="{2256B3B8-FC83-4486-92EF-98B25532DBE8}"/>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610461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title &amp; right-aligned Image">
    <p:spTree>
      <p:nvGrpSpPr>
        <p:cNvPr id="1" name=""/>
        <p:cNvGrpSpPr/>
        <p:nvPr/>
      </p:nvGrpSpPr>
      <p:grpSpPr>
        <a:xfrm>
          <a:off x="0" y="0"/>
          <a:ext cx="0" cy="0"/>
          <a:chOff x="0" y="0"/>
          <a:chExt cx="0" cy="0"/>
        </a:xfrm>
      </p:grpSpPr>
      <p:sp>
        <p:nvSpPr>
          <p:cNvPr id="11" name="Text Placeholder 10"/>
          <p:cNvSpPr>
            <a:spLocks noGrp="1"/>
          </p:cNvSpPr>
          <p:nvPr>
            <p:ph type="body" sz="quarter" idx="14" hasCustomPrompt="1"/>
          </p:nvPr>
        </p:nvSpPr>
        <p:spPr>
          <a:xfrm>
            <a:off x="688369" y="3502783"/>
            <a:ext cx="5361196" cy="441254"/>
          </a:xfrm>
          <a:prstGeom prst="rect">
            <a:avLst/>
          </a:prstGeom>
        </p:spPr>
        <p:txBody>
          <a:bodyPr anchor="ctr"/>
          <a:lstStyle>
            <a:lvl1pPr marL="0" indent="0">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endParaRPr lang="en-CA"/>
          </a:p>
        </p:txBody>
      </p:sp>
      <p:sp>
        <p:nvSpPr>
          <p:cNvPr id="9" name="Title 11">
            <a:extLst>
              <a:ext uri="{FF2B5EF4-FFF2-40B4-BE49-F238E27FC236}">
                <a16:creationId xmlns:a16="http://schemas.microsoft.com/office/drawing/2014/main" id="{EB62B154-123B-4070-AF21-76A4E4149A43}"/>
              </a:ext>
            </a:extLst>
          </p:cNvPr>
          <p:cNvSpPr>
            <a:spLocks noGrp="1"/>
          </p:cNvSpPr>
          <p:nvPr>
            <p:ph type="title" hasCustomPrompt="1"/>
          </p:nvPr>
        </p:nvSpPr>
        <p:spPr>
          <a:xfrm>
            <a:off x="688369" y="2671071"/>
            <a:ext cx="5407631" cy="653796"/>
          </a:xfrm>
          <a:prstGeom prst="roundRect">
            <a:avLst/>
          </a:prstGeom>
          <a:solidFill>
            <a:schemeClr val="tx2"/>
          </a:solidFill>
        </p:spPr>
        <p:txBody>
          <a:bodyPr>
            <a:spAutoFit/>
          </a:bodyPr>
          <a:lstStyle>
            <a:lvl1pPr>
              <a:defRPr sz="3600" b="1">
                <a:solidFill>
                  <a:schemeClr val="bg1"/>
                </a:solidFill>
              </a:defRPr>
            </a:lvl1pPr>
          </a:lstStyle>
          <a:p>
            <a:pPr lvl="0"/>
            <a:r>
              <a:rPr lang="en-CA"/>
              <a:t>Section title goes here</a:t>
            </a:r>
          </a:p>
        </p:txBody>
      </p:sp>
      <p:sp>
        <p:nvSpPr>
          <p:cNvPr id="10" name="Footer Placeholder 7">
            <a:extLst>
              <a:ext uri="{FF2B5EF4-FFF2-40B4-BE49-F238E27FC236}">
                <a16:creationId xmlns:a16="http://schemas.microsoft.com/office/drawing/2014/main" id="{A04A0DDC-2CB9-4721-9F0C-CB49F7CEA8D2}"/>
              </a:ext>
            </a:extLst>
          </p:cNvPr>
          <p:cNvSpPr>
            <a:spLocks noGrp="1"/>
          </p:cNvSpPr>
          <p:nvPr>
            <p:ph type="ftr" sz="quarter" idx="15"/>
          </p:nvPr>
        </p:nvSpPr>
        <p:spPr>
          <a:xfrm>
            <a:off x="874948" y="6221481"/>
            <a:ext cx="4382852" cy="365125"/>
          </a:xfrm>
          <a:prstGeom prst="rect">
            <a:avLst/>
          </a:prstGeom>
        </p:spPr>
        <p:txBody>
          <a:bodyPr anchor="ctr"/>
          <a:lstStyle>
            <a:lvl1pPr algn="l">
              <a:defRPr sz="900">
                <a:solidFill>
                  <a:schemeClr val="tx1">
                    <a:lumMod val="85000"/>
                    <a:lumOff val="15000"/>
                  </a:schemeClr>
                </a:solidFill>
              </a:defRPr>
            </a:lvl1pPr>
          </a:lstStyle>
          <a:p>
            <a:endParaRPr lang="fr-CA"/>
          </a:p>
        </p:txBody>
      </p:sp>
      <p:sp>
        <p:nvSpPr>
          <p:cNvPr id="33" name="Picture Placeholder 32" descr="Image placeholder"/>
          <p:cNvSpPr>
            <a:spLocks noGrp="1"/>
          </p:cNvSpPr>
          <p:nvPr>
            <p:ph type="pic" sz="quarter" idx="10"/>
          </p:nvPr>
        </p:nvSpPr>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15" name="Date Placeholder 6">
            <a:extLst>
              <a:ext uri="{FF2B5EF4-FFF2-40B4-BE49-F238E27FC236}">
                <a16:creationId xmlns:a16="http://schemas.microsoft.com/office/drawing/2014/main" id="{C1CFD9E8-C253-4BCC-996F-BD127DF5B3B5}"/>
              </a:ext>
            </a:extLst>
          </p:cNvPr>
          <p:cNvSpPr>
            <a:spLocks noGrp="1"/>
          </p:cNvSpPr>
          <p:nvPr>
            <p:ph type="dt" sz="half" idx="16"/>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pic>
        <p:nvPicPr>
          <p:cNvPr id="25" name="Picture 24">
            <a:extLst>
              <a:ext uri="{FF2B5EF4-FFF2-40B4-BE49-F238E27FC236}">
                <a16:creationId xmlns:a16="http://schemas.microsoft.com/office/drawing/2014/main" id="{C06D45C1-1708-443D-AEB4-CBBB31A90175}"/>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877" t="-1" r="495" b="43057"/>
          <a:stretch/>
        </p:blipFill>
        <p:spPr>
          <a:xfrm>
            <a:off x="0" y="6337300"/>
            <a:ext cx="426357" cy="520699"/>
          </a:xfrm>
          <a:prstGeom prst="rect">
            <a:avLst/>
          </a:prstGeom>
        </p:spPr>
      </p:pic>
      <p:pic>
        <p:nvPicPr>
          <p:cNvPr id="26" name="Picture 25">
            <a:extLst>
              <a:ext uri="{FF2B5EF4-FFF2-40B4-BE49-F238E27FC236}">
                <a16:creationId xmlns:a16="http://schemas.microsoft.com/office/drawing/2014/main" id="{AFC3A719-44FB-4D46-9B9D-DB9747BFD6C1}"/>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7590" y="6161088"/>
            <a:ext cx="521208" cy="521208"/>
          </a:xfrm>
          <a:prstGeom prst="rect">
            <a:avLst/>
          </a:prstGeom>
        </p:spPr>
      </p:pic>
      <p:sp>
        <p:nvSpPr>
          <p:cNvPr id="27" name="Slide Number Placeholder 5">
            <a:extLst>
              <a:ext uri="{FF2B5EF4-FFF2-40B4-BE49-F238E27FC236}">
                <a16:creationId xmlns:a16="http://schemas.microsoft.com/office/drawing/2014/main" id="{3D4D580B-5538-4DE4-B51D-1C01C6D1F39A}"/>
              </a:ext>
              <a:ext uri="{C183D7F6-B498-43B3-948B-1728B52AA6E4}">
                <adec:decorative xmlns:adec="http://schemas.microsoft.com/office/drawing/2017/decorative" val="0"/>
              </a:ext>
            </a:extLst>
          </p:cNvPr>
          <p:cNvSpPr txBox="1">
            <a:spLocks/>
          </p:cNvSpPr>
          <p:nvPr userDrawn="1"/>
        </p:nvSpPr>
        <p:spPr>
          <a:xfrm flipH="1">
            <a:off x="323950" y="6235267"/>
            <a:ext cx="495029" cy="365125"/>
          </a:xfrm>
          <a:prstGeom prst="rect">
            <a:avLst/>
          </a:prstGeom>
        </p:spPr>
        <p:txBody>
          <a:bodyPr anchor="ctr"/>
          <a:lstStyle>
            <a:defPPr>
              <a:defRPr lang="en-US"/>
            </a:defPPr>
            <a:lvl1pPr marL="0" algn="l" defTabSz="914400" rtl="0" eaLnBrk="1" latinLnBrk="0" hangingPunct="1">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AAA47A-2FC3-4655-AE12-3C57E1D8CC04}" type="slidenum">
              <a:rPr lang="en-CA" smtClean="0"/>
              <a:pPr algn="ctr"/>
              <a:t>‹#›</a:t>
            </a:fld>
            <a:endParaRPr lang="en-CA"/>
          </a:p>
        </p:txBody>
      </p:sp>
      <p:sp>
        <p:nvSpPr>
          <p:cNvPr id="3" name="hrSlideMaster.Section title &amp; right-aligned ImageHeader" descr="UNCLASSIFIED">
            <a:extLst>
              <a:ext uri="{FF2B5EF4-FFF2-40B4-BE49-F238E27FC236}">
                <a16:creationId xmlns:a16="http://schemas.microsoft.com/office/drawing/2014/main" id="{F0689D72-7CDB-482C-8295-02D308C40C33}"/>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651348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amp; left-aligned Image">
    <p:spTree>
      <p:nvGrpSpPr>
        <p:cNvPr id="1" name=""/>
        <p:cNvGrpSpPr/>
        <p:nvPr/>
      </p:nvGrpSpPr>
      <p:grpSpPr>
        <a:xfrm>
          <a:off x="0" y="0"/>
          <a:ext cx="0" cy="0"/>
          <a:chOff x="0" y="0"/>
          <a:chExt cx="0" cy="0"/>
        </a:xfrm>
      </p:grpSpPr>
      <p:sp>
        <p:nvSpPr>
          <p:cNvPr id="9" name="Title 11">
            <a:extLst>
              <a:ext uri="{FF2B5EF4-FFF2-40B4-BE49-F238E27FC236}">
                <a16:creationId xmlns:a16="http://schemas.microsoft.com/office/drawing/2014/main" id="{EB62B154-123B-4070-AF21-76A4E4149A43}"/>
              </a:ext>
            </a:extLst>
          </p:cNvPr>
          <p:cNvSpPr>
            <a:spLocks noGrp="1"/>
          </p:cNvSpPr>
          <p:nvPr>
            <p:ph type="title" hasCustomPrompt="1"/>
          </p:nvPr>
        </p:nvSpPr>
        <p:spPr>
          <a:xfrm>
            <a:off x="6196013" y="2701421"/>
            <a:ext cx="5203507" cy="653796"/>
          </a:xfrm>
          <a:prstGeom prst="roundRect">
            <a:avLst/>
          </a:prstGeom>
          <a:solidFill>
            <a:schemeClr val="tx2"/>
          </a:solidFill>
        </p:spPr>
        <p:txBody>
          <a:bodyPr wrap="square">
            <a:spAutoFit/>
          </a:bodyPr>
          <a:lstStyle>
            <a:lvl1pPr>
              <a:defRPr sz="3600" b="1">
                <a:solidFill>
                  <a:schemeClr val="bg1"/>
                </a:solidFill>
              </a:defRPr>
            </a:lvl1pPr>
          </a:lstStyle>
          <a:p>
            <a:pPr lvl="0"/>
            <a:r>
              <a:rPr lang="en-CA"/>
              <a:t>Section title goes here</a:t>
            </a:r>
          </a:p>
        </p:txBody>
      </p:sp>
      <p:sp>
        <p:nvSpPr>
          <p:cNvPr id="11" name="Text Placeholder 10"/>
          <p:cNvSpPr>
            <a:spLocks noGrp="1"/>
          </p:cNvSpPr>
          <p:nvPr>
            <p:ph type="body" sz="quarter" idx="14" hasCustomPrompt="1"/>
          </p:nvPr>
        </p:nvSpPr>
        <p:spPr>
          <a:xfrm>
            <a:off x="6196014" y="3502783"/>
            <a:ext cx="5085012" cy="441254"/>
          </a:xfrm>
          <a:prstGeom prst="rect">
            <a:avLst/>
          </a:prstGeom>
        </p:spPr>
        <p:txBody>
          <a:bodyPr anchor="ctr"/>
          <a:lstStyle>
            <a:lvl1pPr marL="0" indent="0">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CA" noProof="0" err="1"/>
              <a:t>Subheader</a:t>
            </a:r>
            <a:endParaRPr lang="en-CA" noProof="0"/>
          </a:p>
        </p:txBody>
      </p:sp>
      <p:sp>
        <p:nvSpPr>
          <p:cNvPr id="8" name="Picture Placeholder 32" descr="Image placeholder">
            <a:extLst>
              <a:ext uri="{FF2B5EF4-FFF2-40B4-BE49-F238E27FC236}">
                <a16:creationId xmlns:a16="http://schemas.microsoft.com/office/drawing/2014/main" id="{F7A64C1B-96BF-43F9-8A4B-1772AC63A0C4}"/>
              </a:ext>
            </a:extLst>
          </p:cNvPr>
          <p:cNvSpPr>
            <a:spLocks noGrp="1"/>
          </p:cNvSpPr>
          <p:nvPr>
            <p:ph type="pic" sz="quarter" idx="15"/>
          </p:nvPr>
        </p:nvSpPr>
        <p:spPr>
          <a:xfrm flipH="1">
            <a:off x="0" y="276999"/>
            <a:ext cx="5843016" cy="6581002"/>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10" name="Date Placeholder 6">
            <a:extLst>
              <a:ext uri="{FF2B5EF4-FFF2-40B4-BE49-F238E27FC236}">
                <a16:creationId xmlns:a16="http://schemas.microsoft.com/office/drawing/2014/main" id="{FA37D9A3-EA75-4F9C-9C1A-75D29B6D5583}"/>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7" name="Footer Placeholder 7">
            <a:extLst>
              <a:ext uri="{FF2B5EF4-FFF2-40B4-BE49-F238E27FC236}">
                <a16:creationId xmlns:a16="http://schemas.microsoft.com/office/drawing/2014/main" id="{30D0E9AF-6491-4B65-AE73-E4D149E20355}"/>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Section title &amp; left-aligned ImageHeader" descr="UNCLASSIFIED">
            <a:extLst>
              <a:ext uri="{FF2B5EF4-FFF2-40B4-BE49-F238E27FC236}">
                <a16:creationId xmlns:a16="http://schemas.microsoft.com/office/drawing/2014/main" id="{47AF2AD5-C43D-476E-A1F6-A2FB6092C4AF}"/>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429605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7" name="Title 11">
            <a:extLst>
              <a:ext uri="{FF2B5EF4-FFF2-40B4-BE49-F238E27FC236}">
                <a16:creationId xmlns:a16="http://schemas.microsoft.com/office/drawing/2014/main" id="{709D68AA-8E8A-4FB5-B5BD-B0C609103BA9}"/>
              </a:ext>
            </a:extLst>
          </p:cNvPr>
          <p:cNvSpPr>
            <a:spLocks noGrp="1"/>
          </p:cNvSpPr>
          <p:nvPr>
            <p:ph type="title" hasCustomPrompt="1"/>
          </p:nvPr>
        </p:nvSpPr>
        <p:spPr>
          <a:xfrm>
            <a:off x="688368" y="2671071"/>
            <a:ext cx="7465031" cy="653796"/>
          </a:xfrm>
          <a:prstGeom prst="roundRect">
            <a:avLst/>
          </a:prstGeom>
          <a:solidFill>
            <a:schemeClr val="tx2"/>
          </a:solidFill>
        </p:spPr>
        <p:txBody>
          <a:bodyPr wrap="square">
            <a:spAutoFit/>
          </a:bodyPr>
          <a:lstStyle>
            <a:lvl1pPr>
              <a:defRPr sz="3600" b="1">
                <a:solidFill>
                  <a:schemeClr val="bg1"/>
                </a:solidFill>
              </a:defRPr>
            </a:lvl1pPr>
          </a:lstStyle>
          <a:p>
            <a:pPr lvl="0"/>
            <a:r>
              <a:rPr lang="en-CA"/>
              <a:t>Section title goes here</a:t>
            </a:r>
          </a:p>
        </p:txBody>
      </p:sp>
      <p:sp>
        <p:nvSpPr>
          <p:cNvPr id="11" name="Text Placeholder 10"/>
          <p:cNvSpPr>
            <a:spLocks noGrp="1"/>
          </p:cNvSpPr>
          <p:nvPr>
            <p:ph type="body" sz="quarter" idx="14" hasCustomPrompt="1"/>
          </p:nvPr>
        </p:nvSpPr>
        <p:spPr>
          <a:xfrm>
            <a:off x="688368" y="3502783"/>
            <a:ext cx="7394181" cy="441254"/>
          </a:xfrm>
          <a:prstGeom prst="rect">
            <a:avLst/>
          </a:prstGeom>
        </p:spPr>
        <p:txBody>
          <a:bodyPr anchor="ctr"/>
          <a:lstStyle>
            <a:lvl1pPr marL="0" indent="0">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endParaRPr lang="en-CA"/>
          </a:p>
        </p:txBody>
      </p:sp>
      <p:sp>
        <p:nvSpPr>
          <p:cNvPr id="9" name="Date Placeholder 6">
            <a:extLst>
              <a:ext uri="{FF2B5EF4-FFF2-40B4-BE49-F238E27FC236}">
                <a16:creationId xmlns:a16="http://schemas.microsoft.com/office/drawing/2014/main" id="{CF764752-D01A-47EB-9BC4-09D1B8A5AD7A}"/>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8" name="Footer Placeholder 7">
            <a:extLst>
              <a:ext uri="{FF2B5EF4-FFF2-40B4-BE49-F238E27FC236}">
                <a16:creationId xmlns:a16="http://schemas.microsoft.com/office/drawing/2014/main" id="{A9DC71DE-F02C-4F51-A684-ECC145C1CF6E}"/>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Section titleHeader" descr="UNCLASSIFIED">
            <a:extLst>
              <a:ext uri="{FF2B5EF4-FFF2-40B4-BE49-F238E27FC236}">
                <a16:creationId xmlns:a16="http://schemas.microsoft.com/office/drawing/2014/main" id="{21563C2E-2700-4DAC-85EB-62B5AFF4F19E}"/>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992675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mp; blank content">
    <p:spTree>
      <p:nvGrpSpPr>
        <p:cNvPr id="1" name=""/>
        <p:cNvGrpSpPr/>
        <p:nvPr/>
      </p:nvGrpSpPr>
      <p:grpSpPr>
        <a:xfrm>
          <a:off x="0" y="0"/>
          <a:ext cx="0" cy="0"/>
          <a:chOff x="0" y="0"/>
          <a:chExt cx="0" cy="0"/>
        </a:xfrm>
      </p:grpSpPr>
      <p:sp>
        <p:nvSpPr>
          <p:cNvPr id="2" name="Title 1"/>
          <p:cNvSpPr>
            <a:spLocks noGrp="1"/>
          </p:cNvSpPr>
          <p:nvPr>
            <p:ph type="title"/>
          </p:nvPr>
        </p:nvSpPr>
        <p:spPr>
          <a:xfrm>
            <a:off x="606176" y="365126"/>
            <a:ext cx="10747624" cy="498000"/>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7" name="Date Placeholder 6">
            <a:extLst>
              <a:ext uri="{FF2B5EF4-FFF2-40B4-BE49-F238E27FC236}">
                <a16:creationId xmlns:a16="http://schemas.microsoft.com/office/drawing/2014/main" id="{66359CB0-4A9C-42F5-BEF2-86DDB61866B0}"/>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6" name="Footer Placeholder 7">
            <a:extLst>
              <a:ext uri="{FF2B5EF4-FFF2-40B4-BE49-F238E27FC236}">
                <a16:creationId xmlns:a16="http://schemas.microsoft.com/office/drawing/2014/main" id="{AFC71EA4-1BC7-4F08-8E49-556A0A131A0D}"/>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Title &amp; blank contentHeader" descr="UNCLASSIFIED">
            <a:extLst>
              <a:ext uri="{FF2B5EF4-FFF2-40B4-BE49-F238E27FC236}">
                <a16:creationId xmlns:a16="http://schemas.microsoft.com/office/drawing/2014/main" id="{BBBD0878-E5F0-033E-1F66-B73BF6C4B3FC}"/>
              </a:ext>
            </a:extLst>
          </p:cNvPr>
          <p:cNvSpPr txBox="1"/>
          <p:nvPr userDrawn="1"/>
        </p:nvSpPr>
        <p:spPr>
          <a:xfrm>
            <a:off x="0" y="0"/>
            <a:ext cx="12192000" cy="276999"/>
          </a:xfrm>
          <a:prstGeom prst="rect">
            <a:avLst/>
          </a:prstGeom>
          <a:noFill/>
        </p:spPr>
        <p:txBody>
          <a:bodyPr vert="horz" wrap="square" rtlCol="0">
            <a:spAutoFit/>
          </a:bodyPr>
          <a:lstStyle/>
          <a:p>
            <a:pPr algn="r"/>
            <a:r>
              <a:rPr lang="en-CA" sz="1200" b="0" i="0" u="none" baseline="0">
                <a:solidFill>
                  <a:srgbClr val="000000"/>
                </a:solidFill>
                <a:latin typeface="Arial" panose="020B0604020202020204" pitchFamily="34" charset="0"/>
              </a:rPr>
              <a:t>UNCLASSIFIED</a:t>
            </a:r>
          </a:p>
        </p:txBody>
      </p:sp>
    </p:spTree>
    <p:extLst>
      <p:ext uri="{BB962C8B-B14F-4D97-AF65-F5344CB8AC3E}">
        <p14:creationId xmlns:p14="http://schemas.microsoft.com/office/powerpoint/2010/main" val="1831295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formation 1">
    <p:spTree>
      <p:nvGrpSpPr>
        <p:cNvPr id="1" name=""/>
        <p:cNvGrpSpPr/>
        <p:nvPr/>
      </p:nvGrpSpPr>
      <p:grpSpPr>
        <a:xfrm>
          <a:off x="0" y="0"/>
          <a:ext cx="0" cy="0"/>
          <a:chOff x="0" y="0"/>
          <a:chExt cx="0" cy="0"/>
        </a:xfrm>
      </p:grpSpPr>
      <p:sp>
        <p:nvSpPr>
          <p:cNvPr id="2" name="Title 1"/>
          <p:cNvSpPr>
            <a:spLocks noGrp="1"/>
          </p:cNvSpPr>
          <p:nvPr>
            <p:ph type="title"/>
          </p:nvPr>
        </p:nvSpPr>
        <p:spPr>
          <a:xfrm>
            <a:off x="606176" y="365126"/>
            <a:ext cx="10747624" cy="498000"/>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25" name="Picture Placeholder 24" descr="Icon placeholder"/>
          <p:cNvSpPr>
            <a:spLocks noGrp="1"/>
          </p:cNvSpPr>
          <p:nvPr>
            <p:ph type="pic" sz="quarter" idx="12"/>
          </p:nvPr>
        </p:nvSpPr>
        <p:spPr>
          <a:xfrm>
            <a:off x="1058992"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9" name="Text Placeholder 10">
            <a:extLst>
              <a:ext uri="{FF2B5EF4-FFF2-40B4-BE49-F238E27FC236}">
                <a16:creationId xmlns:a16="http://schemas.microsoft.com/office/drawing/2014/main" id="{8EA8B297-1EA9-4B75-9011-ECE77E35F746}"/>
              </a:ext>
            </a:extLst>
          </p:cNvPr>
          <p:cNvSpPr>
            <a:spLocks noGrp="1"/>
          </p:cNvSpPr>
          <p:nvPr>
            <p:ph type="body" sz="quarter" idx="16" hasCustomPrompt="1"/>
          </p:nvPr>
        </p:nvSpPr>
        <p:spPr>
          <a:xfrm>
            <a:off x="827314"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28" name="Picture Placeholder 27" descr="Icon placeholder"/>
          <p:cNvSpPr>
            <a:spLocks noGrp="1"/>
          </p:cNvSpPr>
          <p:nvPr>
            <p:ph type="pic" sz="quarter" idx="13"/>
          </p:nvPr>
        </p:nvSpPr>
        <p:spPr>
          <a:xfrm>
            <a:off x="3510278"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10" name="Text Placeholder 10">
            <a:extLst>
              <a:ext uri="{FF2B5EF4-FFF2-40B4-BE49-F238E27FC236}">
                <a16:creationId xmlns:a16="http://schemas.microsoft.com/office/drawing/2014/main" id="{D16C17AB-0CE3-4CF1-8AB9-33486397A396}"/>
              </a:ext>
            </a:extLst>
          </p:cNvPr>
          <p:cNvSpPr>
            <a:spLocks noGrp="1"/>
          </p:cNvSpPr>
          <p:nvPr>
            <p:ph type="body" sz="quarter" idx="17" hasCustomPrompt="1"/>
          </p:nvPr>
        </p:nvSpPr>
        <p:spPr>
          <a:xfrm>
            <a:off x="3278600"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29" name="Picture Placeholder 28" descr="Icon placeholder"/>
          <p:cNvSpPr>
            <a:spLocks noGrp="1"/>
          </p:cNvSpPr>
          <p:nvPr>
            <p:ph type="pic" sz="quarter" idx="14"/>
          </p:nvPr>
        </p:nvSpPr>
        <p:spPr>
          <a:xfrm>
            <a:off x="5961564"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11" name="Text Placeholder 10">
            <a:extLst>
              <a:ext uri="{FF2B5EF4-FFF2-40B4-BE49-F238E27FC236}">
                <a16:creationId xmlns:a16="http://schemas.microsoft.com/office/drawing/2014/main" id="{61CE91ED-E4E1-48A1-BE96-588F991655F0}"/>
              </a:ext>
            </a:extLst>
          </p:cNvPr>
          <p:cNvSpPr>
            <a:spLocks noGrp="1"/>
          </p:cNvSpPr>
          <p:nvPr>
            <p:ph type="body" sz="quarter" idx="18" hasCustomPrompt="1"/>
          </p:nvPr>
        </p:nvSpPr>
        <p:spPr>
          <a:xfrm>
            <a:off x="5729886"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30" name="Picture Placeholder 29" descr="Icon placeholder"/>
          <p:cNvSpPr>
            <a:spLocks noGrp="1"/>
          </p:cNvSpPr>
          <p:nvPr>
            <p:ph type="pic" sz="quarter" idx="15"/>
          </p:nvPr>
        </p:nvSpPr>
        <p:spPr>
          <a:xfrm>
            <a:off x="8412851"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12" name="Text Placeholder 10">
            <a:extLst>
              <a:ext uri="{FF2B5EF4-FFF2-40B4-BE49-F238E27FC236}">
                <a16:creationId xmlns:a16="http://schemas.microsoft.com/office/drawing/2014/main" id="{996E0680-57FE-4921-BFC7-B04C3E3F7020}"/>
              </a:ext>
            </a:extLst>
          </p:cNvPr>
          <p:cNvSpPr>
            <a:spLocks noGrp="1"/>
          </p:cNvSpPr>
          <p:nvPr>
            <p:ph type="body" sz="quarter" idx="19" hasCustomPrompt="1"/>
          </p:nvPr>
        </p:nvSpPr>
        <p:spPr>
          <a:xfrm>
            <a:off x="8181173"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5" name="Date Placeholder 6">
            <a:extLst>
              <a:ext uri="{FF2B5EF4-FFF2-40B4-BE49-F238E27FC236}">
                <a16:creationId xmlns:a16="http://schemas.microsoft.com/office/drawing/2014/main" id="{56A29FEB-E92A-4CEF-BCA9-1541DF2F7968}"/>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14" name="Footer Placeholder 7">
            <a:extLst>
              <a:ext uri="{FF2B5EF4-FFF2-40B4-BE49-F238E27FC236}">
                <a16:creationId xmlns:a16="http://schemas.microsoft.com/office/drawing/2014/main" id="{5043C905-7AA9-4877-B168-91755CC413B2}"/>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5" name="hrSlideMaster.Information 1Header" descr="UNCLASSIFIED">
            <a:extLst>
              <a:ext uri="{FF2B5EF4-FFF2-40B4-BE49-F238E27FC236}">
                <a16:creationId xmlns:a16="http://schemas.microsoft.com/office/drawing/2014/main" id="{49EB42C9-001C-43D5-A07B-4FAC69027ED8}"/>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533901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formation 2">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A8A0652A-CEF3-443B-A302-A367B717CC48}"/>
              </a:ext>
            </a:extLst>
          </p:cNvPr>
          <p:cNvSpPr>
            <a:spLocks noGrp="1"/>
          </p:cNvSpPr>
          <p:nvPr>
            <p:ph type="title"/>
          </p:nvPr>
        </p:nvSpPr>
        <p:spPr>
          <a:xfrm>
            <a:off x="606176" y="365126"/>
            <a:ext cx="10747624" cy="498000"/>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26" name="Content Placeholder 3">
            <a:extLst>
              <a:ext uri="{FF2B5EF4-FFF2-40B4-BE49-F238E27FC236}">
                <a16:creationId xmlns:a16="http://schemas.microsoft.com/office/drawing/2014/main" id="{8578BE2A-5A8E-4E94-9D47-27922F4EBCE4}"/>
              </a:ext>
            </a:extLst>
          </p:cNvPr>
          <p:cNvSpPr>
            <a:spLocks noGrp="1"/>
          </p:cNvSpPr>
          <p:nvPr>
            <p:ph sz="half" idx="2"/>
          </p:nvPr>
        </p:nvSpPr>
        <p:spPr>
          <a:xfrm>
            <a:off x="606175" y="1028207"/>
            <a:ext cx="10747624" cy="1565364"/>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7" name="Picture Placeholder 24" descr="Icon placeholder">
            <a:extLst>
              <a:ext uri="{FF2B5EF4-FFF2-40B4-BE49-F238E27FC236}">
                <a16:creationId xmlns:a16="http://schemas.microsoft.com/office/drawing/2014/main" id="{C5ED0B73-535A-4A5E-B9A5-63793C33743C}"/>
              </a:ext>
            </a:extLst>
          </p:cNvPr>
          <p:cNvSpPr>
            <a:spLocks noGrp="1"/>
          </p:cNvSpPr>
          <p:nvPr>
            <p:ph type="pic" sz="quarter" idx="12"/>
          </p:nvPr>
        </p:nvSpPr>
        <p:spPr>
          <a:xfrm>
            <a:off x="1058992"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1" name="Text Placeholder 10">
            <a:extLst>
              <a:ext uri="{FF2B5EF4-FFF2-40B4-BE49-F238E27FC236}">
                <a16:creationId xmlns:a16="http://schemas.microsoft.com/office/drawing/2014/main" id="{C5AD65DF-4FE8-4E16-A5E6-9850DC0BBBDE}"/>
              </a:ext>
            </a:extLst>
          </p:cNvPr>
          <p:cNvSpPr>
            <a:spLocks noGrp="1"/>
          </p:cNvSpPr>
          <p:nvPr>
            <p:ph type="body" sz="quarter" idx="16" hasCustomPrompt="1"/>
          </p:nvPr>
        </p:nvSpPr>
        <p:spPr>
          <a:xfrm>
            <a:off x="827314"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8" name="Picture Placeholder 27" descr="Icon placeholder">
            <a:extLst>
              <a:ext uri="{FF2B5EF4-FFF2-40B4-BE49-F238E27FC236}">
                <a16:creationId xmlns:a16="http://schemas.microsoft.com/office/drawing/2014/main" id="{F5B7D2D7-D23A-4A75-A8CE-49A3C9FA55F6}"/>
              </a:ext>
            </a:extLst>
          </p:cNvPr>
          <p:cNvSpPr>
            <a:spLocks noGrp="1"/>
          </p:cNvSpPr>
          <p:nvPr>
            <p:ph type="pic" sz="quarter" idx="13"/>
          </p:nvPr>
        </p:nvSpPr>
        <p:spPr>
          <a:xfrm>
            <a:off x="3510278"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2" name="Text Placeholder 10">
            <a:extLst>
              <a:ext uri="{FF2B5EF4-FFF2-40B4-BE49-F238E27FC236}">
                <a16:creationId xmlns:a16="http://schemas.microsoft.com/office/drawing/2014/main" id="{53866DAA-C44F-4D58-BD68-DCFBFBFF5D84}"/>
              </a:ext>
            </a:extLst>
          </p:cNvPr>
          <p:cNvSpPr>
            <a:spLocks noGrp="1"/>
          </p:cNvSpPr>
          <p:nvPr>
            <p:ph type="body" sz="quarter" idx="17" hasCustomPrompt="1"/>
          </p:nvPr>
        </p:nvSpPr>
        <p:spPr>
          <a:xfrm>
            <a:off x="3278600"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9" name="Picture Placeholder 28" descr="Icon placeholder">
            <a:extLst>
              <a:ext uri="{FF2B5EF4-FFF2-40B4-BE49-F238E27FC236}">
                <a16:creationId xmlns:a16="http://schemas.microsoft.com/office/drawing/2014/main" id="{11F670D0-049C-4203-87C3-5351081AF9A5}"/>
              </a:ext>
            </a:extLst>
          </p:cNvPr>
          <p:cNvSpPr>
            <a:spLocks noGrp="1"/>
          </p:cNvSpPr>
          <p:nvPr>
            <p:ph type="pic" sz="quarter" idx="14"/>
          </p:nvPr>
        </p:nvSpPr>
        <p:spPr>
          <a:xfrm>
            <a:off x="5961564"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3" name="Text Placeholder 10">
            <a:extLst>
              <a:ext uri="{FF2B5EF4-FFF2-40B4-BE49-F238E27FC236}">
                <a16:creationId xmlns:a16="http://schemas.microsoft.com/office/drawing/2014/main" id="{1A51B6FD-5ED1-4A8D-A288-5967EF313709}"/>
              </a:ext>
            </a:extLst>
          </p:cNvPr>
          <p:cNvSpPr>
            <a:spLocks noGrp="1"/>
          </p:cNvSpPr>
          <p:nvPr>
            <p:ph type="body" sz="quarter" idx="18" hasCustomPrompt="1"/>
          </p:nvPr>
        </p:nvSpPr>
        <p:spPr>
          <a:xfrm>
            <a:off x="5729886"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20" name="Picture Placeholder 29" descr="Icon placeholder">
            <a:extLst>
              <a:ext uri="{FF2B5EF4-FFF2-40B4-BE49-F238E27FC236}">
                <a16:creationId xmlns:a16="http://schemas.microsoft.com/office/drawing/2014/main" id="{BF42289B-93F8-45D4-AA5B-CBED81234F0A}"/>
              </a:ext>
            </a:extLst>
          </p:cNvPr>
          <p:cNvSpPr>
            <a:spLocks noGrp="1"/>
          </p:cNvSpPr>
          <p:nvPr>
            <p:ph type="pic" sz="quarter" idx="15"/>
          </p:nvPr>
        </p:nvSpPr>
        <p:spPr>
          <a:xfrm>
            <a:off x="8412851"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4" name="Text Placeholder 10">
            <a:extLst>
              <a:ext uri="{FF2B5EF4-FFF2-40B4-BE49-F238E27FC236}">
                <a16:creationId xmlns:a16="http://schemas.microsoft.com/office/drawing/2014/main" id="{0F40F451-14AE-4DCD-B323-BB2A01C82ABB}"/>
              </a:ext>
            </a:extLst>
          </p:cNvPr>
          <p:cNvSpPr>
            <a:spLocks noGrp="1"/>
          </p:cNvSpPr>
          <p:nvPr>
            <p:ph type="body" sz="quarter" idx="19" hasCustomPrompt="1"/>
          </p:nvPr>
        </p:nvSpPr>
        <p:spPr>
          <a:xfrm>
            <a:off x="8181173"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5" name="Date Placeholder 6">
            <a:extLst>
              <a:ext uri="{FF2B5EF4-FFF2-40B4-BE49-F238E27FC236}">
                <a16:creationId xmlns:a16="http://schemas.microsoft.com/office/drawing/2014/main" id="{56A29FEB-E92A-4CEF-BCA9-1541DF2F7968}"/>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14" name="Footer Placeholder 7">
            <a:extLst>
              <a:ext uri="{FF2B5EF4-FFF2-40B4-BE49-F238E27FC236}">
                <a16:creationId xmlns:a16="http://schemas.microsoft.com/office/drawing/2014/main" id="{5043C905-7AA9-4877-B168-91755CC413B2}"/>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Information 2Header" descr="UNCLASSIFIED">
            <a:extLst>
              <a:ext uri="{FF2B5EF4-FFF2-40B4-BE49-F238E27FC236}">
                <a16:creationId xmlns:a16="http://schemas.microsoft.com/office/drawing/2014/main" id="{1CB1A2CA-6878-4CF5-86BB-BC2C85DE8B79}"/>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1029640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Date Placeholder 6">
            <a:extLst>
              <a:ext uri="{FF2B5EF4-FFF2-40B4-BE49-F238E27FC236}">
                <a16:creationId xmlns:a16="http://schemas.microsoft.com/office/drawing/2014/main" id="{392BAE5D-62D9-420B-AB9D-57316C5F1EA9}"/>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2" name="Footer Placeholder 7">
            <a:extLst>
              <a:ext uri="{FF2B5EF4-FFF2-40B4-BE49-F238E27FC236}">
                <a16:creationId xmlns:a16="http://schemas.microsoft.com/office/drawing/2014/main" id="{9AF98266-1632-4C71-8377-51A936347C20}"/>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BlankHeader" descr="UNCLASSIFIED">
            <a:extLst>
              <a:ext uri="{FF2B5EF4-FFF2-40B4-BE49-F238E27FC236}">
                <a16:creationId xmlns:a16="http://schemas.microsoft.com/office/drawing/2014/main" id="{B2CC766D-3DB8-1428-62FD-71C5957E9E4F}"/>
              </a:ext>
            </a:extLst>
          </p:cNvPr>
          <p:cNvSpPr txBox="1"/>
          <p:nvPr userDrawn="1"/>
        </p:nvSpPr>
        <p:spPr>
          <a:xfrm>
            <a:off x="0" y="0"/>
            <a:ext cx="12192000" cy="276999"/>
          </a:xfrm>
          <a:prstGeom prst="rect">
            <a:avLst/>
          </a:prstGeom>
          <a:noFill/>
        </p:spPr>
        <p:txBody>
          <a:bodyPr vert="horz" wrap="square" rtlCol="0">
            <a:spAutoFit/>
          </a:bodyPr>
          <a:lstStyle/>
          <a:p>
            <a:pPr algn="r"/>
            <a:r>
              <a:rPr lang="en-CA" sz="1200" b="0" i="0" u="none" baseline="0">
                <a:solidFill>
                  <a:srgbClr val="000000"/>
                </a:solidFill>
                <a:latin typeface="Arial" panose="020B0604020202020204" pitchFamily="34" charset="0"/>
              </a:rPr>
              <a:t>UNCLASSIFIED</a:t>
            </a:r>
            <a:endParaRPr lang="en-CA"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738099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8"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normAutofit/>
          </a:bodyPr>
          <a:lstStyle>
            <a:lvl1pPr algn="l">
              <a:defRPr sz="3600" b="0" i="0">
                <a:solidFill>
                  <a:srgbClr val="0082C9"/>
                </a:solidFill>
                <a:latin typeface="Century Gothic" pitchFamily="34" charset="0"/>
                <a:cs typeface="Century Gothic" pitchFamily="34" charset="0"/>
              </a:defRPr>
            </a:lvl1pPr>
          </a:lstStyle>
          <a:p>
            <a:r>
              <a:rPr lang="en-CA"/>
              <a:t>Click to edit Master title style</a:t>
            </a:r>
            <a:endParaRPr lang="en-US"/>
          </a:p>
        </p:txBody>
      </p:sp>
      <p:sp>
        <p:nvSpPr>
          <p:cNvPr id="3" name="Content Placeholder 2"/>
          <p:cNvSpPr>
            <a:spLocks noGrp="1"/>
          </p:cNvSpPr>
          <p:nvPr>
            <p:ph idx="1"/>
          </p:nvPr>
        </p:nvSpPr>
        <p:spPr/>
        <p:txBody>
          <a:bodyPr/>
          <a:lstStyle>
            <a:lvl1pPr marL="342900" indent="-342900">
              <a:buClr>
                <a:srgbClr val="0082C9"/>
              </a:buClr>
              <a:buFont typeface="Arial"/>
              <a:buChar char="•"/>
              <a:defRPr sz="2600" b="0" i="0">
                <a:solidFill>
                  <a:srgbClr val="595959"/>
                </a:solidFill>
                <a:latin typeface="Century Gothic" pitchFamily="34" charset="0"/>
                <a:cs typeface="Century Gothic" pitchFamily="34" charset="0"/>
              </a:defRPr>
            </a:lvl1pPr>
            <a:lvl2pPr marL="742950" indent="-285750">
              <a:buClr>
                <a:srgbClr val="0082C9"/>
              </a:buClr>
              <a:buFont typeface="Arial"/>
              <a:buChar char="•"/>
              <a:defRPr sz="2400" b="0" i="0">
                <a:solidFill>
                  <a:srgbClr val="595959"/>
                </a:solidFill>
                <a:latin typeface="Century Gothic" pitchFamily="34" charset="0"/>
                <a:cs typeface="Century Gothic" pitchFamily="34" charset="0"/>
              </a:defRPr>
            </a:lvl2pPr>
            <a:lvl3pPr marL="1143000" indent="-228600">
              <a:buClr>
                <a:srgbClr val="0082C9"/>
              </a:buClr>
              <a:buFont typeface="Arial"/>
              <a:buChar char="•"/>
              <a:defRPr sz="2200" b="0" i="0">
                <a:solidFill>
                  <a:srgbClr val="595959"/>
                </a:solidFill>
                <a:latin typeface="Century Gothic" pitchFamily="34" charset="0"/>
                <a:cs typeface="Century Gothic" pitchFamily="34" charset="0"/>
              </a:defRPr>
            </a:lvl3pPr>
            <a:lvl4pPr marL="1600200" indent="-228600">
              <a:buClr>
                <a:srgbClr val="0082C9"/>
              </a:buClr>
              <a:buFont typeface="Arial"/>
              <a:buChar char="•"/>
              <a:defRPr sz="2000" b="0" i="0">
                <a:solidFill>
                  <a:srgbClr val="595959"/>
                </a:solidFill>
                <a:latin typeface="Century Gothic" pitchFamily="34" charset="0"/>
                <a:cs typeface="Century Gothic" pitchFamily="34" charset="0"/>
              </a:defRPr>
            </a:lvl4pPr>
            <a:lvl5pPr marL="2057400" indent="-228600">
              <a:buClr>
                <a:srgbClr val="0082C9"/>
              </a:buClr>
              <a:buFont typeface="Arial"/>
              <a:buChar char="•"/>
              <a:defRPr sz="1800" b="0" i="0">
                <a:solidFill>
                  <a:srgbClr val="595959"/>
                </a:solidFill>
                <a:latin typeface="Century Gothic" pitchFamily="34" charset="0"/>
                <a:cs typeface="Century Gothic" pitchFamily="34" charset="0"/>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Slide Number Placeholder 5"/>
          <p:cNvSpPr>
            <a:spLocks noGrp="1"/>
          </p:cNvSpPr>
          <p:nvPr>
            <p:ph type="sldNum" sz="quarter" idx="10"/>
          </p:nvPr>
        </p:nvSpPr>
        <p:spPr/>
        <p:txBody>
          <a:bodyPr/>
          <a:lstStyle>
            <a:lvl1pPr>
              <a:defRPr/>
            </a:lvl1pPr>
          </a:lstStyle>
          <a:p>
            <a:fld id="{78075564-AF6E-40FC-905A-F6C5E8D29614}" type="slidenum">
              <a:rPr lang="en-US" altLang="en-US"/>
              <a:pPr/>
              <a:t>‹#›</a:t>
            </a:fld>
            <a:endParaRPr lang="en-US" altLang="en-US"/>
          </a:p>
        </p:txBody>
      </p:sp>
      <p:sp>
        <p:nvSpPr>
          <p:cNvPr id="4" name="hrSlideMaster.Title and ContentHeader" descr="UNCLASSIFIED">
            <a:extLst>
              <a:ext uri="{FF2B5EF4-FFF2-40B4-BE49-F238E27FC236}">
                <a16:creationId xmlns:a16="http://schemas.microsoft.com/office/drawing/2014/main" id="{D8942617-9BB1-9B5A-95B2-3E3D006C23CE}"/>
              </a:ext>
            </a:extLst>
          </p:cNvPr>
          <p:cNvSpPr txBox="1"/>
          <p:nvPr userDrawn="1"/>
        </p:nvSpPr>
        <p:spPr>
          <a:xfrm>
            <a:off x="0" y="0"/>
            <a:ext cx="12192000" cy="276999"/>
          </a:xfrm>
          <a:prstGeom prst="rect">
            <a:avLst/>
          </a:prstGeom>
          <a:noFill/>
        </p:spPr>
        <p:txBody>
          <a:bodyPr vert="horz" wrap="square" rtlCol="0">
            <a:spAutoFit/>
          </a:bodyPr>
          <a:lstStyle/>
          <a:p>
            <a:pPr algn="r"/>
            <a:r>
              <a:rPr lang="en-CA" sz="1200" b="0" i="0" u="none" baseline="0">
                <a:solidFill>
                  <a:srgbClr val="000000"/>
                </a:solidFill>
                <a:latin typeface="Arial" panose="020B0604020202020204" pitchFamily="34" charset="0"/>
              </a:rPr>
              <a:t>UNCLASSIFIED</a:t>
            </a:r>
            <a:endParaRPr lang="en-CA"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119302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Rectangle 10"/>
          <p:cNvSpPr>
            <a:spLocks noGrp="1" noChangeArrowheads="1"/>
          </p:cNvSpPr>
          <p:nvPr>
            <p:ph type="sldNum" sz="quarter" idx="10"/>
          </p:nvPr>
        </p:nvSpPr>
        <p:spPr>
          <a:ln/>
        </p:spPr>
        <p:txBody>
          <a:bodyPr/>
          <a:lstStyle>
            <a:lvl1pPr>
              <a:defRPr/>
            </a:lvl1pPr>
          </a:lstStyle>
          <a:p>
            <a:pPr>
              <a:defRPr/>
            </a:pPr>
            <a:fld id="{98097BF3-6F03-441A-A93A-BE1ED4703C30}" type="slidenum">
              <a:rPr lang="en-CA" altLang="en-US"/>
              <a:pPr>
                <a:defRPr/>
              </a:pPr>
              <a:t>‹#›</a:t>
            </a:fld>
            <a:endParaRPr lang="en-CA" altLang="en-US"/>
          </a:p>
        </p:txBody>
      </p:sp>
      <p:sp>
        <p:nvSpPr>
          <p:cNvPr id="4" name="hrSlideMaster.Title OnlyHeader" descr="UNCLASSIFIED">
            <a:extLst>
              <a:ext uri="{FF2B5EF4-FFF2-40B4-BE49-F238E27FC236}">
                <a16:creationId xmlns:a16="http://schemas.microsoft.com/office/drawing/2014/main" id="{422F191D-FAB0-09B4-210C-2D50E66E87AD}"/>
              </a:ext>
            </a:extLst>
          </p:cNvPr>
          <p:cNvSpPr txBox="1"/>
          <p:nvPr userDrawn="1"/>
        </p:nvSpPr>
        <p:spPr>
          <a:xfrm>
            <a:off x="0" y="0"/>
            <a:ext cx="12192000" cy="276999"/>
          </a:xfrm>
          <a:prstGeom prst="rect">
            <a:avLst/>
          </a:prstGeom>
          <a:noFill/>
        </p:spPr>
        <p:txBody>
          <a:bodyPr vert="horz" wrap="square" rtlCol="0">
            <a:spAutoFit/>
          </a:bodyPr>
          <a:lstStyle/>
          <a:p>
            <a:pPr algn="r"/>
            <a:r>
              <a:rPr lang="en-CA" sz="1200" b="0" i="0" u="none" baseline="0">
                <a:solidFill>
                  <a:srgbClr val="000000"/>
                </a:solidFill>
                <a:latin typeface="Arial" panose="020B0604020202020204" pitchFamily="34" charset="0"/>
              </a:rPr>
              <a:t>UNCLASSIFIED</a:t>
            </a:r>
            <a:endParaRPr lang="en-CA"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9967860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B98F1A7-3CBA-4D21-A857-763AC14151F1}"/>
              </a:ext>
              <a:ext uri="{C183D7F6-B498-43B3-948B-1728B52AA6E4}">
                <adec:decorative xmlns:adec="http://schemas.microsoft.com/office/drawing/2017/decorative" val="1"/>
              </a:ext>
            </a:extLst>
          </p:cNvPr>
          <p:cNvPicPr>
            <a:picLocks noChangeAspect="1"/>
          </p:cNvPicPr>
          <p:nvPr userDrawn="1"/>
        </p:nvPicPr>
        <p:blipFill rotWithShape="1">
          <a:blip r:embed="rId19">
            <a:extLst>
              <a:ext uri="{28A0092B-C50C-407E-A947-70E740481C1C}">
                <a14:useLocalDpi xmlns:a14="http://schemas.microsoft.com/office/drawing/2010/main" val="0"/>
              </a:ext>
            </a:extLst>
          </a:blip>
          <a:srcRect r="55113" b="43056"/>
          <a:stretch/>
        </p:blipFill>
        <p:spPr>
          <a:xfrm>
            <a:off x="11781559" y="6337300"/>
            <a:ext cx="410441" cy="520700"/>
          </a:xfrm>
          <a:prstGeom prst="rect">
            <a:avLst/>
          </a:prstGeom>
        </p:spPr>
      </p:pic>
      <p:pic>
        <p:nvPicPr>
          <p:cNvPr id="3" name="Picture 2">
            <a:extLst>
              <a:ext uri="{FF2B5EF4-FFF2-40B4-BE49-F238E27FC236}">
                <a16:creationId xmlns:a16="http://schemas.microsoft.com/office/drawing/2014/main" id="{07564CDC-B209-4E19-B573-693BB3427803}"/>
              </a:ext>
              <a:ext uri="{C183D7F6-B498-43B3-948B-1728B52AA6E4}">
                <adec:decorative xmlns:adec="http://schemas.microsoft.com/office/drawing/2017/decorative" val="1"/>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381809" y="6157225"/>
            <a:ext cx="521208" cy="521208"/>
          </a:xfrm>
          <a:prstGeom prst="rect">
            <a:avLst/>
          </a:prstGeom>
        </p:spPr>
      </p:pic>
      <p:sp>
        <p:nvSpPr>
          <p:cNvPr id="11" name="Slide Number Placeholder 5">
            <a:extLst>
              <a:ext uri="{FF2B5EF4-FFF2-40B4-BE49-F238E27FC236}">
                <a16:creationId xmlns:a16="http://schemas.microsoft.com/office/drawing/2014/main" id="{47B639AB-F336-4A63-9D44-3F05CBE4B4B0}"/>
              </a:ext>
            </a:extLst>
          </p:cNvPr>
          <p:cNvSpPr txBox="1">
            <a:spLocks/>
          </p:cNvSpPr>
          <p:nvPr userDrawn="1"/>
        </p:nvSpPr>
        <p:spPr>
          <a:xfrm>
            <a:off x="11385153" y="6235267"/>
            <a:ext cx="495300" cy="365125"/>
          </a:xfrm>
          <a:prstGeom prst="rect">
            <a:avLst/>
          </a:prstGeom>
        </p:spPr>
        <p:txBody>
          <a:bodyPr anchor="ctr"/>
          <a:lstStyle>
            <a:defPPr>
              <a:defRPr lang="en-US"/>
            </a:defPPr>
            <a:lvl1pPr marL="0" algn="l" defTabSz="914400" rtl="0" eaLnBrk="1" latinLnBrk="0" hangingPunct="1">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AAA47A-2FC3-4655-AE12-3C57E1D8CC04}" type="slidenum">
              <a:rPr lang="en-CA" smtClean="0"/>
              <a:pPr algn="ctr"/>
              <a:t>‹#›</a:t>
            </a:fld>
            <a:endParaRPr lang="en-CA"/>
          </a:p>
        </p:txBody>
      </p:sp>
    </p:spTree>
    <p:extLst>
      <p:ext uri="{BB962C8B-B14F-4D97-AF65-F5344CB8AC3E}">
        <p14:creationId xmlns:p14="http://schemas.microsoft.com/office/powerpoint/2010/main" val="337695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9" r:id="rId15"/>
    <p:sldLayoutId id="2147483680"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notesSlide" Target="../notesSlides/notesSlide8.xml"/><Relationship Id="rId7" Type="http://schemas.openxmlformats.org/officeDocument/2006/relationships/diagramQuickStyle" Target="../diagrams/quickStyle6.xml"/><Relationship Id="rId2" Type="http://schemas.openxmlformats.org/officeDocument/2006/relationships/slideLayout" Target="../slideLayouts/slideLayout11.xml"/><Relationship Id="rId1" Type="http://schemas.openxmlformats.org/officeDocument/2006/relationships/themeOverride" Target="../theme/themeOverride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jpeg"/><Relationship Id="rId9" Type="http://schemas.microsoft.com/office/2007/relationships/diagramDrawing" Target="../diagrams/drawing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3.sv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3.sv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54.png"/><Relationship Id="rId4" Type="http://schemas.openxmlformats.org/officeDocument/2006/relationships/image" Target="../media/image43.sv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hyperlink" Target="https://www.clutchcreativeco.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hyperlink" Target="https://infozone.omega.dce-eir.net/francais/frames/crprt_plcs/brnch04/prcdrs_wrkplc_vlnc-f.asp" TargetMode="External"/><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55.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microsoft.com/office/2007/relationships/hdphoto" Target="../media/hdphoto2.wdp"/></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9.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hyperlink" Target="http://www.ico.org.uk/for-organisations/guide-to-freedom-of-information" TargetMode="External"/><Relationship Id="rId2" Type="http://schemas.openxmlformats.org/officeDocument/2006/relationships/image" Target="../media/image73.jpeg"/><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hyperlink" Target="https://workzone.omega.dce-eir.net/francais/r2732472/hlthsftndwllnss/wll-bng_pprch_2023_bynd-f.html" TargetMode="External"/><Relationship Id="rId7" Type="http://schemas.openxmlformats.org/officeDocument/2006/relationships/image" Target="../media/image74.jpeg"/><Relationship Id="rId2" Type="http://schemas.openxmlformats.org/officeDocument/2006/relationships/notesSlide" Target="../notesSlides/notesSlide60.xml"/><Relationship Id="rId1" Type="http://schemas.openxmlformats.org/officeDocument/2006/relationships/slideLayout" Target="../slideLayouts/slideLayout5.xml"/><Relationship Id="rId6" Type="http://schemas.openxmlformats.org/officeDocument/2006/relationships/hyperlink" Target="https://www.ccohs.ca/oshanswers/psychosocial/phs/" TargetMode="External"/><Relationship Id="rId5" Type="http://schemas.openxmlformats.org/officeDocument/2006/relationships/hyperlink" Target="https://www.guardingmindsatwork.ca/about/about-psychosocial-factors" TargetMode="External"/><Relationship Id="rId4" Type="http://schemas.openxmlformats.org/officeDocument/2006/relationships/hyperlink" Target="https://www.csps-efpc.gc.ca/mental-health-fra.aspx"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62.xml"/><Relationship Id="rId1" Type="http://schemas.openxmlformats.org/officeDocument/2006/relationships/slideLayout" Target="../slideLayouts/slideLayout1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9BDD3E-AC0D-44F6-BD0A-43A855261D20}"/>
              </a:ext>
            </a:extLst>
          </p:cNvPr>
          <p:cNvSpPr>
            <a:spLocks noGrp="1"/>
          </p:cNvSpPr>
          <p:nvPr>
            <p:ph type="title"/>
          </p:nvPr>
        </p:nvSpPr>
        <p:spPr>
          <a:xfrm>
            <a:off x="409882" y="829323"/>
            <a:ext cx="5262391" cy="1757077"/>
          </a:xfrm>
        </p:spPr>
        <p:txBody>
          <a:bodyPr wrap="square" lIns="91440" tIns="45720" rIns="91440" bIns="45720" anchor="t">
            <a:spAutoFit/>
          </a:bodyPr>
          <a:lstStyle/>
          <a:p>
            <a:r>
              <a:rPr lang="fr-FR" sz="3600"/>
              <a:t>Programme de santé et de sécurité au travail (SST)</a:t>
            </a:r>
            <a:endParaRPr lang="en-US" sz="3600"/>
          </a:p>
        </p:txBody>
      </p:sp>
      <p:sp>
        <p:nvSpPr>
          <p:cNvPr id="11" name="Text Placeholder 10">
            <a:extLst>
              <a:ext uri="{FF2B5EF4-FFF2-40B4-BE49-F238E27FC236}">
                <a16:creationId xmlns:a16="http://schemas.microsoft.com/office/drawing/2014/main" id="{BCCA62C9-2850-472A-A836-899192FFB10D}"/>
              </a:ext>
            </a:extLst>
          </p:cNvPr>
          <p:cNvSpPr>
            <a:spLocks noGrp="1"/>
          </p:cNvSpPr>
          <p:nvPr>
            <p:ph type="body" sz="quarter" idx="14"/>
          </p:nvPr>
        </p:nvSpPr>
        <p:spPr>
          <a:xfrm>
            <a:off x="636998" y="2736787"/>
            <a:ext cx="5418762" cy="701731"/>
          </a:xfrm>
        </p:spPr>
        <p:txBody>
          <a:bodyPr/>
          <a:lstStyle/>
          <a:p>
            <a:r>
              <a:rPr lang="fr-FR"/>
              <a:t>Conférence sur la santé et la sécurité du Syndicat des employés de l’impôt</a:t>
            </a:r>
            <a:endParaRPr lang="en-US"/>
          </a:p>
        </p:txBody>
      </p:sp>
      <p:sp>
        <p:nvSpPr>
          <p:cNvPr id="13" name="Text Placeholder 12">
            <a:extLst>
              <a:ext uri="{FF2B5EF4-FFF2-40B4-BE49-F238E27FC236}">
                <a16:creationId xmlns:a16="http://schemas.microsoft.com/office/drawing/2014/main" id="{DFE1C134-35C6-4BBA-A761-3C6C258AE5C8}"/>
              </a:ext>
            </a:extLst>
          </p:cNvPr>
          <p:cNvSpPr>
            <a:spLocks noGrp="1"/>
          </p:cNvSpPr>
          <p:nvPr>
            <p:ph type="body" sz="quarter" idx="15"/>
          </p:nvPr>
        </p:nvSpPr>
        <p:spPr/>
        <p:txBody>
          <a:bodyPr wrap="square" lIns="91440" tIns="45720" rIns="91440" bIns="45720" anchor="ctr">
            <a:spAutoFit/>
          </a:bodyPr>
          <a:lstStyle/>
          <a:p>
            <a:r>
              <a:rPr lang="fr-CA"/>
              <a:t>Le 1er novembre 2024</a:t>
            </a:r>
          </a:p>
        </p:txBody>
      </p:sp>
      <p:pic>
        <p:nvPicPr>
          <p:cNvPr id="3" name="Picture Placeholder 2" descr="A group of safety vests and helmets on a wall">
            <a:extLst>
              <a:ext uri="{FF2B5EF4-FFF2-40B4-BE49-F238E27FC236}">
                <a16:creationId xmlns:a16="http://schemas.microsoft.com/office/drawing/2014/main" id="{ACEA6341-040A-D49C-1EDE-5F5EBCBF221E}"/>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921" r="16921"/>
          <a:stretch>
            <a:fillRect/>
          </a:stretch>
        </p:blipFill>
        <p:spPr/>
      </p:pic>
    </p:spTree>
    <p:extLst>
      <p:ext uri="{BB962C8B-B14F-4D97-AF65-F5344CB8AC3E}">
        <p14:creationId xmlns:p14="http://schemas.microsoft.com/office/powerpoint/2010/main" val="2549687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48987" y="416820"/>
            <a:ext cx="6532240" cy="1247917"/>
          </a:xfrm>
        </p:spPr>
        <p:txBody>
          <a:bodyPr/>
          <a:lstStyle/>
          <a:p>
            <a:r>
              <a:rPr lang="en-CA" sz="2800"/>
              <a:t>Ordre du jour</a:t>
            </a:r>
          </a:p>
        </p:txBody>
      </p:sp>
      <p:sp>
        <p:nvSpPr>
          <p:cNvPr id="12" name="Content Placeholder 11">
            <a:extLst>
              <a:ext uri="{FF2B5EF4-FFF2-40B4-BE49-F238E27FC236}">
                <a16:creationId xmlns:a16="http://schemas.microsoft.com/office/drawing/2014/main" id="{D723811E-D853-4979-B727-D9728442E532}"/>
              </a:ext>
            </a:extLst>
          </p:cNvPr>
          <p:cNvSpPr>
            <a:spLocks noGrp="1"/>
          </p:cNvSpPr>
          <p:nvPr>
            <p:ph sz="half" idx="14"/>
          </p:nvPr>
        </p:nvSpPr>
        <p:spPr>
          <a:xfrm>
            <a:off x="6196014" y="1198012"/>
            <a:ext cx="5085012" cy="5239301"/>
          </a:xfrm>
        </p:spPr>
        <p:txBody>
          <a:bodyPr lIns="91440" tIns="45720" rIns="91440" bIns="45720" anchor="t"/>
          <a:lstStyle/>
          <a:p>
            <a:r>
              <a:rPr lang="fr-FR" sz="2000" dirty="0"/>
              <a:t>Introduction à la SST à l’Agence du revenu du Canada</a:t>
            </a:r>
            <a:endParaRPr lang="en-US" dirty="0"/>
          </a:p>
          <a:p>
            <a:r>
              <a:rPr lang="fr-FR" sz="2000" dirty="0"/>
              <a:t>Aperçu du programme</a:t>
            </a:r>
            <a:endParaRPr lang="fr-FR" dirty="0"/>
          </a:p>
          <a:p>
            <a:r>
              <a:rPr lang="fr-FR" sz="2000" dirty="0"/>
              <a:t>Santé et sécurité psychologiques</a:t>
            </a:r>
            <a:endParaRPr lang="fr-FR" dirty="0"/>
          </a:p>
          <a:p>
            <a:r>
              <a:rPr lang="fr-FR" sz="2000" dirty="0"/>
              <a:t>Système de signalement d'incidents et de gestion de l'incapacité (SSIGI)</a:t>
            </a:r>
          </a:p>
          <a:p>
            <a:r>
              <a:rPr lang="fr-FR" sz="2000" dirty="0"/>
              <a:t>Portail des rapports de SST</a:t>
            </a:r>
          </a:p>
          <a:p>
            <a:r>
              <a:rPr lang="fr-FR" altLang="en-US" sz="2000" dirty="0"/>
              <a:t>Ergonomie – Programme de prévention des blessures</a:t>
            </a:r>
            <a:endParaRPr lang="fr-FR" dirty="0">
              <a:cs typeface="Arial"/>
            </a:endParaRPr>
          </a:p>
          <a:p>
            <a:r>
              <a:rPr lang="fr-FR" sz="2000" dirty="0"/>
              <a:t>Prévention du harcèlement et de la violence en milieu de travail</a:t>
            </a:r>
            <a:endParaRPr lang="en-US" dirty="0">
              <a:cs typeface="Arial"/>
            </a:endParaRPr>
          </a:p>
        </p:txBody>
      </p:sp>
      <p:pic>
        <p:nvPicPr>
          <p:cNvPr id="4" name="Picture Placeholder 3" descr="Back of people's heads and raised hands at corporate presentation with speaker and whiteboard out of focus in background">
            <a:extLst>
              <a:ext uri="{FF2B5EF4-FFF2-40B4-BE49-F238E27FC236}">
                <a16:creationId xmlns:a16="http://schemas.microsoft.com/office/drawing/2014/main" id="{F212F36C-B000-0CDC-8DB6-35BC956425B6}"/>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0467" r="20467"/>
          <a:stretch/>
        </p:blipFill>
        <p:spPr/>
      </p:pic>
    </p:spTree>
    <p:extLst>
      <p:ext uri="{BB962C8B-B14F-4D97-AF65-F5344CB8AC3E}">
        <p14:creationId xmlns:p14="http://schemas.microsoft.com/office/powerpoint/2010/main" val="2234308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FD14D5-35F9-4FFD-A9E8-AFFE3B56CB11}"/>
              </a:ext>
            </a:extLst>
          </p:cNvPr>
          <p:cNvSpPr>
            <a:spLocks noGrp="1"/>
          </p:cNvSpPr>
          <p:nvPr>
            <p:ph type="title"/>
          </p:nvPr>
        </p:nvSpPr>
        <p:spPr>
          <a:xfrm>
            <a:off x="6196013" y="1723001"/>
            <a:ext cx="5203507" cy="3411998"/>
          </a:xfrm>
        </p:spPr>
        <p:txBody>
          <a:bodyPr wrap="square" lIns="91440" tIns="45720" rIns="91440" bIns="45720" anchor="t">
            <a:spAutoFit/>
          </a:bodyPr>
          <a:lstStyle/>
          <a:p>
            <a:pPr algn="ctr"/>
            <a:r>
              <a:rPr lang="fr-FR" sz="2400" b="0"/>
              <a:t>À l’Agence du revenu du Canada (ARC), nous nous engageons à offrir un milieu de travail sain et sécuritaire à tous les employés en favorisant une culture organisationnelle où la santé et la sécurité sont fondamentales dans tous les aspects des activités de l’ARC.</a:t>
            </a:r>
            <a:endParaRPr lang="en-CA" sz="2400" b="0"/>
          </a:p>
        </p:txBody>
      </p:sp>
      <p:pic>
        <p:nvPicPr>
          <p:cNvPr id="4" name="Picture Placeholder 3" descr="Abstract blurry colorful balls">
            <a:extLst>
              <a:ext uri="{FF2B5EF4-FFF2-40B4-BE49-F238E27FC236}">
                <a16:creationId xmlns:a16="http://schemas.microsoft.com/office/drawing/2014/main" id="{272A13D8-13E7-6CC4-3C8A-CCF39CC1C42E}"/>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0401" r="20401"/>
          <a:stretch/>
        </p:blipFill>
        <p:spPr/>
      </p:pic>
    </p:spTree>
    <p:extLst>
      <p:ext uri="{BB962C8B-B14F-4D97-AF65-F5344CB8AC3E}">
        <p14:creationId xmlns:p14="http://schemas.microsoft.com/office/powerpoint/2010/main" val="383703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fr-FR" sz="2800"/>
              <a:t>Système de gestion de la santé et de la sécurité au travail</a:t>
            </a:r>
            <a:endParaRPr lang="en-CA" sz="2800" b="0">
              <a:solidFill>
                <a:schemeClr val="tx1"/>
              </a:solidFill>
            </a:endParaRPr>
          </a:p>
        </p:txBody>
      </p:sp>
      <p:graphicFrame>
        <p:nvGraphicFramePr>
          <p:cNvPr id="8" name="Content Placeholder 7">
            <a:extLst>
              <a:ext uri="{FF2B5EF4-FFF2-40B4-BE49-F238E27FC236}">
                <a16:creationId xmlns:a16="http://schemas.microsoft.com/office/drawing/2014/main" id="{CDF6B50D-C066-244D-8532-DDCE76364D6B}"/>
              </a:ext>
            </a:extLst>
          </p:cNvPr>
          <p:cNvGraphicFramePr>
            <a:graphicFrameLocks noGrp="1"/>
          </p:cNvGraphicFramePr>
          <p:nvPr>
            <p:ph sz="half" idx="2"/>
            <p:extLst>
              <p:ext uri="{D42A27DB-BD31-4B8C-83A1-F6EECF244321}">
                <p14:modId xmlns:p14="http://schemas.microsoft.com/office/powerpoint/2010/main" val="706151041"/>
              </p:ext>
            </p:extLst>
          </p:nvPr>
        </p:nvGraphicFramePr>
        <p:xfrm>
          <a:off x="606174" y="836023"/>
          <a:ext cx="11137556" cy="5561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7740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D414ECC3-EAD0-60CB-5976-F2E5DD767F19}"/>
              </a:ext>
            </a:extLst>
          </p:cNvPr>
          <p:cNvGraphicFramePr/>
          <p:nvPr>
            <p:extLst>
              <p:ext uri="{D42A27DB-BD31-4B8C-83A1-F6EECF244321}">
                <p14:modId xmlns:p14="http://schemas.microsoft.com/office/powerpoint/2010/main" val="2124874834"/>
              </p:ext>
            </p:extLst>
          </p:nvPr>
        </p:nvGraphicFramePr>
        <p:xfrm>
          <a:off x="2842412" y="1144164"/>
          <a:ext cx="6507176" cy="4776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Donut 5">
            <a:extLst>
              <a:ext uri="{FF2B5EF4-FFF2-40B4-BE49-F238E27FC236}">
                <a16:creationId xmlns:a16="http://schemas.microsoft.com/office/drawing/2014/main" id="{4870F0B9-49F2-8A13-DAFC-ED61B53C536D}"/>
              </a:ext>
            </a:extLst>
          </p:cNvPr>
          <p:cNvSpPr/>
          <p:nvPr/>
        </p:nvSpPr>
        <p:spPr>
          <a:xfrm>
            <a:off x="3160775" y="682182"/>
            <a:ext cx="5870449" cy="5986611"/>
          </a:xfrm>
          <a:prstGeom prst="donut">
            <a:avLst>
              <a:gd name="adj" fmla="val 3498"/>
            </a:avLst>
          </a:prstGeom>
          <a:ln>
            <a:noFill/>
          </a:ln>
        </p:spPr>
        <p:style>
          <a:lnRef idx="0">
            <a:scrgbClr r="0" g="0" b="0"/>
          </a:lnRef>
          <a:fillRef idx="1001">
            <a:schemeClr val="lt2"/>
          </a:fillRef>
          <a:effectRef idx="0">
            <a:scrgbClr r="0" g="0" b="0"/>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012BCB3-85AF-DEEC-F1C1-73837E16C2E8}"/>
              </a:ext>
            </a:extLst>
          </p:cNvPr>
          <p:cNvSpPr>
            <a:spLocks noGrp="1"/>
          </p:cNvSpPr>
          <p:nvPr>
            <p:ph type="title"/>
          </p:nvPr>
        </p:nvSpPr>
        <p:spPr>
          <a:xfrm>
            <a:off x="604098" y="263635"/>
            <a:ext cx="10747624" cy="498000"/>
          </a:xfrm>
        </p:spPr>
        <p:txBody>
          <a:bodyPr/>
          <a:lstStyle/>
          <a:p>
            <a:r>
              <a:rPr lang="fr-FR" altLang="en-US" sz="2800"/>
              <a:t>Structure du programme de SST</a:t>
            </a:r>
            <a:endParaRPr lang="en-CA" sz="2400"/>
          </a:p>
        </p:txBody>
      </p:sp>
      <p:sp>
        <p:nvSpPr>
          <p:cNvPr id="13" name="Donut 6">
            <a:extLst>
              <a:ext uri="{FF2B5EF4-FFF2-40B4-BE49-F238E27FC236}">
                <a16:creationId xmlns:a16="http://schemas.microsoft.com/office/drawing/2014/main" id="{BF783B57-7722-0E9F-D856-64B0F5A89E7B}"/>
              </a:ext>
            </a:extLst>
          </p:cNvPr>
          <p:cNvSpPr/>
          <p:nvPr/>
        </p:nvSpPr>
        <p:spPr>
          <a:xfrm>
            <a:off x="3349818" y="847899"/>
            <a:ext cx="5492364" cy="5669239"/>
          </a:xfrm>
          <a:prstGeom prst="donut">
            <a:avLst>
              <a:gd name="adj" fmla="val 2520"/>
            </a:avLst>
          </a:prstGeom>
          <a:solidFill>
            <a:schemeClr val="bg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546A"/>
              </a:solidFill>
              <a:effectLst/>
              <a:uLnTx/>
              <a:uFillTx/>
              <a:latin typeface="Calibri" panose="020F0502020204030204"/>
              <a:ea typeface="+mn-ea"/>
              <a:cs typeface="+mn-cs"/>
            </a:endParaRPr>
          </a:p>
        </p:txBody>
      </p:sp>
      <p:graphicFrame>
        <p:nvGraphicFramePr>
          <p:cNvPr id="17" name="Diagram 16">
            <a:extLst>
              <a:ext uri="{FF2B5EF4-FFF2-40B4-BE49-F238E27FC236}">
                <a16:creationId xmlns:a16="http://schemas.microsoft.com/office/drawing/2014/main" id="{53E9DA78-559F-D234-7AA6-6DFA0A53C42F}"/>
              </a:ext>
            </a:extLst>
          </p:cNvPr>
          <p:cNvGraphicFramePr/>
          <p:nvPr>
            <p:extLst>
              <p:ext uri="{D42A27DB-BD31-4B8C-83A1-F6EECF244321}">
                <p14:modId xmlns:p14="http://schemas.microsoft.com/office/powerpoint/2010/main" val="531411972"/>
              </p:ext>
            </p:extLst>
          </p:nvPr>
        </p:nvGraphicFramePr>
        <p:xfrm>
          <a:off x="8260773" y="3948545"/>
          <a:ext cx="3761509" cy="301651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28275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750"/>
                                  </p:stCondLst>
                                  <p:childTnLst>
                                    <p:set>
                                      <p:cBhvr>
                                        <p:cTn id="6" dur="1" fill="hold">
                                          <p:stCondLst>
                                            <p:cond delay="0"/>
                                          </p:stCondLst>
                                        </p:cTn>
                                        <p:tgtEl>
                                          <p:spTgt spid="10">
                                            <p:graphicEl>
                                              <a:dgm id="{2198307C-984F-4C08-B07B-BBB47E546970}"/>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0"/>
                                  </p:stCondLst>
                                  <p:childTnLst>
                                    <p:set>
                                      <p:cBhvr>
                                        <p:cTn id="10" dur="1" fill="hold">
                                          <p:stCondLst>
                                            <p:cond delay="0"/>
                                          </p:stCondLst>
                                        </p:cTn>
                                        <p:tgtEl>
                                          <p:spTgt spid="10">
                                            <p:graphicEl>
                                              <a:dgm id="{B78F3C16-32C0-4079-A267-31638B13FB8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0"/>
                                  </p:stCondLst>
                                  <p:childTnLst>
                                    <p:set>
                                      <p:cBhvr>
                                        <p:cTn id="14" dur="1" fill="hold">
                                          <p:stCondLst>
                                            <p:cond delay="0"/>
                                          </p:stCondLst>
                                        </p:cTn>
                                        <p:tgtEl>
                                          <p:spTgt spid="10">
                                            <p:graphicEl>
                                              <a:dgm id="{8A7B3222-27FB-49B2-A522-77907E455E1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0"/>
                                  </p:stCondLst>
                                  <p:childTnLst>
                                    <p:set>
                                      <p:cBhvr>
                                        <p:cTn id="18" dur="1" fill="hold">
                                          <p:stCondLst>
                                            <p:cond delay="0"/>
                                          </p:stCondLst>
                                        </p:cTn>
                                        <p:tgtEl>
                                          <p:spTgt spid="10">
                                            <p:graphicEl>
                                              <a:dgm id="{1AABACF9-4BBA-4444-960A-582D1D0974C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0"/>
                                  </p:stCondLst>
                                  <p:childTnLst>
                                    <p:set>
                                      <p:cBhvr>
                                        <p:cTn id="22" dur="1" fill="hold">
                                          <p:stCondLst>
                                            <p:cond delay="0"/>
                                          </p:stCondLst>
                                        </p:cTn>
                                        <p:tgtEl>
                                          <p:spTgt spid="10">
                                            <p:graphicEl>
                                              <a:dgm id="{C336EA5F-2F37-4101-BE32-F3A48980935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0"/>
                                  </p:stCondLst>
                                  <p:childTnLst>
                                    <p:set>
                                      <p:cBhvr>
                                        <p:cTn id="26" dur="1" fill="hold">
                                          <p:stCondLst>
                                            <p:cond delay="0"/>
                                          </p:stCondLst>
                                        </p:cTn>
                                        <p:tgtEl>
                                          <p:spTgt spid="10">
                                            <p:graphicEl>
                                              <a:dgm id="{64954E81-77F2-43DF-9C3D-7A385171F0CC}"/>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heel(1)">
                                      <p:cBhvr>
                                        <p:cTn id="31" dur="20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heel(1)">
                                      <p:cBhvr>
                                        <p:cTn id="36" dur="20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1000" fill="hold"/>
                                        <p:tgtEl>
                                          <p:spTgt spid="17"/>
                                        </p:tgtEl>
                                        <p:attrNameLst>
                                          <p:attrName>ppt_w</p:attrName>
                                        </p:attrNameLst>
                                      </p:cBhvr>
                                      <p:tavLst>
                                        <p:tav tm="0">
                                          <p:val>
                                            <p:fltVal val="0"/>
                                          </p:val>
                                        </p:tav>
                                        <p:tav tm="100000">
                                          <p:val>
                                            <p:strVal val="#ppt_w"/>
                                          </p:val>
                                        </p:tav>
                                      </p:tavLst>
                                    </p:anim>
                                    <p:anim calcmode="lin" valueType="num">
                                      <p:cBhvr>
                                        <p:cTn id="42" dur="1000" fill="hold"/>
                                        <p:tgtEl>
                                          <p:spTgt spid="17"/>
                                        </p:tgtEl>
                                        <p:attrNameLst>
                                          <p:attrName>ppt_h</p:attrName>
                                        </p:attrNameLst>
                                      </p:cBhvr>
                                      <p:tavLst>
                                        <p:tav tm="0">
                                          <p:val>
                                            <p:fltVal val="0"/>
                                          </p:val>
                                        </p:tav>
                                        <p:tav tm="100000">
                                          <p:val>
                                            <p:strVal val="#ppt_h"/>
                                          </p:val>
                                        </p:tav>
                                      </p:tavLst>
                                    </p:anim>
                                    <p:anim calcmode="lin" valueType="num">
                                      <p:cBhvr>
                                        <p:cTn id="43" dur="1000" fill="hold"/>
                                        <p:tgtEl>
                                          <p:spTgt spid="17"/>
                                        </p:tgtEl>
                                        <p:attrNameLst>
                                          <p:attrName>style.rotation</p:attrName>
                                        </p:attrNameLst>
                                      </p:cBhvr>
                                      <p:tavLst>
                                        <p:tav tm="0">
                                          <p:val>
                                            <p:fltVal val="90"/>
                                          </p:val>
                                        </p:tav>
                                        <p:tav tm="100000">
                                          <p:val>
                                            <p:fltVal val="0"/>
                                          </p:val>
                                        </p:tav>
                                      </p:tavLst>
                                    </p:anim>
                                    <p:animEffect transition="in" filter="fade">
                                      <p:cBhvr>
                                        <p:cTn id="4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Dgm bld="one"/>
        </p:bldSub>
      </p:bldGraphic>
      <p:bldP spid="12" grpId="0" animBg="1"/>
      <p:bldP spid="13" grpId="0" animBg="1"/>
      <p:bldGraphic spid="17"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92DA7-92FF-FE00-7204-7FA7D6030295}"/>
              </a:ext>
            </a:extLst>
          </p:cNvPr>
          <p:cNvSpPr>
            <a:spLocks noGrp="1"/>
          </p:cNvSpPr>
          <p:nvPr>
            <p:ph type="title"/>
          </p:nvPr>
        </p:nvSpPr>
        <p:spPr>
          <a:xfrm>
            <a:off x="606176" y="365126"/>
            <a:ext cx="10747624" cy="498000"/>
          </a:xfrm>
        </p:spPr>
        <p:txBody>
          <a:bodyPr anchor="ctr">
            <a:normAutofit/>
          </a:bodyPr>
          <a:lstStyle/>
          <a:p>
            <a:r>
              <a:rPr lang="fr-FR" sz="2800"/>
              <a:t>Programme de prévention des risques (PPR)</a:t>
            </a:r>
            <a:endParaRPr lang="en-CA" sz="2800"/>
          </a:p>
        </p:txBody>
      </p:sp>
      <p:graphicFrame>
        <p:nvGraphicFramePr>
          <p:cNvPr id="6" name="Content Placeholder 3">
            <a:extLst>
              <a:ext uri="{FF2B5EF4-FFF2-40B4-BE49-F238E27FC236}">
                <a16:creationId xmlns:a16="http://schemas.microsoft.com/office/drawing/2014/main" id="{A8553675-C79C-32E9-6566-96A6D645FE08}"/>
              </a:ext>
            </a:extLst>
          </p:cNvPr>
          <p:cNvGraphicFramePr>
            <a:graphicFrameLocks noGrp="1"/>
          </p:cNvGraphicFramePr>
          <p:nvPr>
            <p:ph sz="half" idx="4294967295"/>
            <p:extLst>
              <p:ext uri="{D42A27DB-BD31-4B8C-83A1-F6EECF244321}">
                <p14:modId xmlns:p14="http://schemas.microsoft.com/office/powerpoint/2010/main" val="168770293"/>
              </p:ext>
            </p:extLst>
          </p:nvPr>
        </p:nvGraphicFramePr>
        <p:xfrm>
          <a:off x="838200" y="1253330"/>
          <a:ext cx="10515600" cy="46902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5320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C67EFCCC-C784-7128-8153-788411A16F26}"/>
              </a:ext>
            </a:extLst>
          </p:cNvPr>
          <p:cNvSpPr>
            <a:spLocks noGrp="1"/>
          </p:cNvSpPr>
          <p:nvPr>
            <p:ph type="title"/>
          </p:nvPr>
        </p:nvSpPr>
        <p:spPr/>
        <p:txBody>
          <a:bodyPr/>
          <a:lstStyle/>
          <a:p>
            <a:r>
              <a:rPr lang="fr-FR" sz="2800"/>
              <a:t>Détails du programme de SST</a:t>
            </a:r>
            <a:endParaRPr lang="en-CA" sz="2800"/>
          </a:p>
        </p:txBody>
      </p:sp>
      <p:graphicFrame>
        <p:nvGraphicFramePr>
          <p:cNvPr id="35" name="Diagram 34">
            <a:extLst>
              <a:ext uri="{FF2B5EF4-FFF2-40B4-BE49-F238E27FC236}">
                <a16:creationId xmlns:a16="http://schemas.microsoft.com/office/drawing/2014/main" id="{00EAF9A1-842B-E84C-568E-7428EF83117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719395892"/>
              </p:ext>
            </p:extLst>
          </p:nvPr>
        </p:nvGraphicFramePr>
        <p:xfrm>
          <a:off x="238125" y="1157288"/>
          <a:ext cx="11601450" cy="5108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3449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r>
              <a:rPr lang="fr-FR" sz="2800"/>
              <a:t>Réseau de SST au sein de l’ARC</a:t>
            </a:r>
            <a:endParaRPr lang="en-CA" sz="2800"/>
          </a:p>
        </p:txBody>
      </p:sp>
      <p:graphicFrame>
        <p:nvGraphicFramePr>
          <p:cNvPr id="3" name="Diagram 2">
            <a:extLst>
              <a:ext uri="{FF2B5EF4-FFF2-40B4-BE49-F238E27FC236}">
                <a16:creationId xmlns:a16="http://schemas.microsoft.com/office/drawing/2014/main" id="{246E53F0-DA0F-1234-4837-770B6CE8D916}"/>
              </a:ext>
            </a:extLst>
          </p:cNvPr>
          <p:cNvGraphicFramePr/>
          <p:nvPr>
            <p:extLst>
              <p:ext uri="{D42A27DB-BD31-4B8C-83A1-F6EECF244321}">
                <p14:modId xmlns:p14="http://schemas.microsoft.com/office/powerpoint/2010/main" val="3671243660"/>
              </p:ext>
            </p:extLst>
          </p:nvPr>
        </p:nvGraphicFramePr>
        <p:xfrm>
          <a:off x="690405" y="1012387"/>
          <a:ext cx="1065387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7170313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6175" y="523625"/>
            <a:ext cx="6175625" cy="753748"/>
          </a:xfrm>
        </p:spPr>
        <p:txBody>
          <a:bodyPr lIns="91440" tIns="45720" rIns="91440" bIns="45720" anchor="t"/>
          <a:lstStyle/>
          <a:p>
            <a:r>
              <a:rPr lang="fr-CA" sz="2800"/>
              <a:t>Rôles et responsabilités</a:t>
            </a:r>
          </a:p>
        </p:txBody>
      </p:sp>
      <p:sp>
        <p:nvSpPr>
          <p:cNvPr id="12" name="Content Placeholder 11">
            <a:extLst>
              <a:ext uri="{FF2B5EF4-FFF2-40B4-BE49-F238E27FC236}">
                <a16:creationId xmlns:a16="http://schemas.microsoft.com/office/drawing/2014/main" id="{D723811E-D853-4979-B727-D9728442E532}"/>
              </a:ext>
            </a:extLst>
          </p:cNvPr>
          <p:cNvSpPr>
            <a:spLocks noGrp="1"/>
          </p:cNvSpPr>
          <p:nvPr>
            <p:ph sz="half" idx="2"/>
          </p:nvPr>
        </p:nvSpPr>
        <p:spPr>
          <a:xfrm>
            <a:off x="606175" y="1524000"/>
            <a:ext cx="5746499" cy="4665663"/>
          </a:xfrm>
        </p:spPr>
        <p:txBody>
          <a:bodyPr lIns="91440" tIns="45720" rIns="91440" bIns="45720" anchor="t"/>
          <a:lstStyle/>
          <a:p>
            <a:pPr marL="0" indent="0">
              <a:buNone/>
            </a:pPr>
            <a:r>
              <a:rPr lang="fr-CA" sz="2400"/>
              <a:t>Les CSSs et les </a:t>
            </a:r>
            <a:r>
              <a:rPr lang="fr-CA" sz="2400" err="1"/>
              <a:t>RSSs</a:t>
            </a:r>
            <a:r>
              <a:rPr lang="fr-CA" sz="2400"/>
              <a:t> sont une partie importante de ce qu’on appelle le système de responsabilité interne. 
</a:t>
            </a:r>
          </a:p>
          <a:p>
            <a:pPr marL="0" indent="0">
              <a:buNone/>
            </a:pPr>
            <a:r>
              <a:rPr lang="fr-CA" sz="2400"/>
              <a:t>Ce système, fondé sur la coopération entre les employeurs et les employés, améliore la compréhension globale des enjeux de santé et de sécurité au travail en milieu de travail.</a:t>
            </a:r>
            <a:endParaRPr lang="fr-CA">
              <a:cs typeface="Arial"/>
            </a:endParaRPr>
          </a:p>
        </p:txBody>
      </p:sp>
      <p:pic>
        <p:nvPicPr>
          <p:cNvPr id="4" name="Picture Placeholder 3" descr="A group of safety vests and helmets on a wall">
            <a:extLst>
              <a:ext uri="{FF2B5EF4-FFF2-40B4-BE49-F238E27FC236}">
                <a16:creationId xmlns:a16="http://schemas.microsoft.com/office/drawing/2014/main" id="{F212F36C-B000-0CDC-8DB6-35BC956425B6}"/>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32866" t="-289" r="7965" b="289"/>
          <a:stretch/>
        </p:blipFill>
        <p:spPr>
          <a:xfrm>
            <a:off x="6352674" y="276998"/>
            <a:ext cx="5839326" cy="6581001"/>
          </a:xfrm>
        </p:spPr>
      </p:pic>
    </p:spTree>
    <p:extLst>
      <p:ext uri="{BB962C8B-B14F-4D97-AF65-F5344CB8AC3E}">
        <p14:creationId xmlns:p14="http://schemas.microsoft.com/office/powerpoint/2010/main" val="3284351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p:spPr>
        <p:txBody>
          <a:bodyPr>
            <a:normAutofit/>
          </a:bodyPr>
          <a:lstStyle/>
          <a:p>
            <a:pPr lvl="0"/>
            <a:r>
              <a:rPr lang="fr-FR" sz="2800"/>
              <a:t>Quel rôle le comité et le représentant de santé et de sécurité peuvent-ils jouer ?</a:t>
            </a:r>
            <a:endParaRPr lang="en-CA" sz="2800"/>
          </a:p>
        </p:txBody>
      </p:sp>
      <p:sp>
        <p:nvSpPr>
          <p:cNvPr id="3" name="Content Placeholder 2">
            <a:extLst>
              <a:ext uri="{FF2B5EF4-FFF2-40B4-BE49-F238E27FC236}">
                <a16:creationId xmlns:a16="http://schemas.microsoft.com/office/drawing/2014/main" id="{8663B3A9-8D09-B26C-B3A3-C56ED0EFADED}"/>
              </a:ext>
            </a:extLst>
          </p:cNvPr>
          <p:cNvSpPr>
            <a:spLocks noGrp="1"/>
          </p:cNvSpPr>
          <p:nvPr>
            <p:ph sz="half" idx="2"/>
          </p:nvPr>
        </p:nvSpPr>
        <p:spPr>
          <a:xfrm>
            <a:off x="606174" y="1433944"/>
            <a:ext cx="5879197" cy="5058929"/>
          </a:xfrm>
        </p:spPr>
        <p:txBody>
          <a:bodyPr lIns="91440" tIns="45720" rIns="91440" bIns="45720" anchor="t">
            <a:normAutofit/>
          </a:bodyPr>
          <a:lstStyle/>
          <a:p>
            <a:r>
              <a:rPr lang="fr-FR" sz="1800"/>
              <a:t>Avoir des discussions proactives sur les mesures de contrôle des dangers en milieu de travail</a:t>
            </a:r>
            <a:endParaRPr lang="en-CA" sz="2800"/>
          </a:p>
          <a:p>
            <a:r>
              <a:rPr lang="fr-FR" sz="1800"/>
              <a:t>Inspections en milieu de travail et participation aux enquêtes de SST</a:t>
            </a:r>
            <a:endParaRPr lang="en-CA" sz="2800"/>
          </a:p>
          <a:p>
            <a:r>
              <a:rPr lang="fr-FR" sz="1800"/>
              <a:t>Fournir aux employés de l’information sur des sujets liés à la SST (Semaine de la sécurité et de la santé, etc.)</a:t>
            </a:r>
            <a:endParaRPr lang="en-CA" sz="2800"/>
          </a:p>
          <a:p>
            <a:r>
              <a:rPr lang="fr-FR" sz="1800"/>
              <a:t>Formuler des recommandations à la direction</a:t>
            </a:r>
            <a:endParaRPr lang="en-CA" sz="2800"/>
          </a:p>
          <a:p>
            <a:r>
              <a:rPr lang="fr-FR" sz="1800"/>
              <a:t>Discuter des préoccupations des employés locaux en matière de santé et de sécurité</a:t>
            </a:r>
            <a:endParaRPr lang="en-CA" sz="2800"/>
          </a:p>
          <a:p>
            <a:r>
              <a:rPr lang="fr-FR" sz="1800"/>
              <a:t>Participer à la surveillance du programme de SST et rester en contact avec d’autres CSS</a:t>
            </a:r>
            <a:endParaRPr lang="en-CA" sz="2800"/>
          </a:p>
          <a:p>
            <a:r>
              <a:rPr lang="fr-FR" sz="1800"/>
              <a:t>Établir des liens avec les entraîneurs ergonomiques, les coordonnateurs des premiers soins et des DEA et les intervenants et l’organisation des mesures d’urgence du bâtiment</a:t>
            </a:r>
            <a:endParaRPr lang="en-CA" sz="2800">
              <a:cs typeface="Arial"/>
            </a:endParaRPr>
          </a:p>
        </p:txBody>
      </p:sp>
      <p:pic>
        <p:nvPicPr>
          <p:cNvPr id="9" name="Content Placeholder 8" descr="A group of people sitting around a table">
            <a:extLst>
              <a:ext uri="{FF2B5EF4-FFF2-40B4-BE49-F238E27FC236}">
                <a16:creationId xmlns:a16="http://schemas.microsoft.com/office/drawing/2014/main" id="{263E3926-B20F-B58B-5D97-9014A214C499}"/>
              </a:ext>
            </a:extLst>
          </p:cNvPr>
          <p:cNvPicPr>
            <a:picLocks noGrp="1" noChangeAspect="1"/>
          </p:cNvPicPr>
          <p:nvPr>
            <p:ph sz="half" idx="14"/>
          </p:nvPr>
        </p:nvPicPr>
        <p:blipFill rotWithShape="1">
          <a:blip r:embed="rId3">
            <a:extLst>
              <a:ext uri="{28A0092B-C50C-407E-A947-70E740481C1C}">
                <a14:useLocalDpi xmlns:a14="http://schemas.microsoft.com/office/drawing/2010/main" val="0"/>
              </a:ext>
            </a:extLst>
          </a:blip>
          <a:srcRect r="24653"/>
          <a:stretch/>
        </p:blipFill>
        <p:spPr>
          <a:xfrm>
            <a:off x="6963354" y="1862740"/>
            <a:ext cx="4144528" cy="3667060"/>
          </a:xfrm>
          <a:prstGeom prst="flowChartConnector">
            <a:avLst/>
          </a:prstGeom>
        </p:spPr>
      </p:pic>
    </p:spTree>
    <p:extLst>
      <p:ext uri="{BB962C8B-B14F-4D97-AF65-F5344CB8AC3E}">
        <p14:creationId xmlns:p14="http://schemas.microsoft.com/office/powerpoint/2010/main" val="1507931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9BDD3E-AC0D-44F6-BD0A-43A855261D20}"/>
              </a:ext>
            </a:extLst>
          </p:cNvPr>
          <p:cNvSpPr>
            <a:spLocks noGrp="1"/>
          </p:cNvSpPr>
          <p:nvPr>
            <p:ph type="title"/>
          </p:nvPr>
        </p:nvSpPr>
        <p:spPr>
          <a:xfrm>
            <a:off x="688369" y="2597682"/>
            <a:ext cx="5407631" cy="2308717"/>
          </a:xfrm>
          <a:solidFill>
            <a:srgbClr val="A26000"/>
          </a:solidFill>
        </p:spPr>
        <p:txBody>
          <a:bodyPr/>
          <a:lstStyle/>
          <a:p>
            <a:r>
              <a:rPr lang="fr-FR" dirty="0"/>
              <a:t>Facteurs en milieu</a:t>
            </a:r>
            <a:br>
              <a:rPr lang="fr-FR" dirty="0"/>
            </a:br>
            <a:r>
              <a:rPr lang="fr-FR" dirty="0"/>
              <a:t>de travail qui ont</a:t>
            </a:r>
            <a:br>
              <a:rPr lang="fr-FR" dirty="0"/>
            </a:br>
            <a:r>
              <a:rPr lang="fr-FR" dirty="0"/>
              <a:t>une incidence sur</a:t>
            </a:r>
            <a:br>
              <a:rPr lang="fr-FR" dirty="0"/>
            </a:br>
            <a:r>
              <a:rPr lang="fr-FR" dirty="0"/>
              <a:t>le mieux-être</a:t>
            </a:r>
            <a:endParaRPr lang="en-US" dirty="0"/>
          </a:p>
        </p:txBody>
      </p:sp>
      <p:pic>
        <p:nvPicPr>
          <p:cNvPr id="2" name="Picture Placeholder 5" descr="Three stacked stones in raked sand">
            <a:extLst>
              <a:ext uri="{FF2B5EF4-FFF2-40B4-BE49-F238E27FC236}">
                <a16:creationId xmlns:a16="http://schemas.microsoft.com/office/drawing/2014/main" id="{3B806A60-4EB4-5C12-24B7-CD3048ED7228}"/>
              </a:ext>
            </a:extLst>
          </p:cNvPr>
          <p:cNvPicPr preferRelativeResize="0">
            <a:picLocks/>
          </p:cNvPicPr>
          <p:nvPr/>
        </p:nvPicPr>
        <p:blipFill rotWithShape="1">
          <a:blip r:embed="rId3" cstate="print">
            <a:extLst>
              <a:ext uri="{28A0092B-C50C-407E-A947-70E740481C1C}">
                <a14:useLocalDpi xmlns:a14="http://schemas.microsoft.com/office/drawing/2010/main" val="0"/>
              </a:ext>
            </a:extLst>
          </a:blip>
          <a:srcRect l="25536" t="171" r="5898" b="-171"/>
          <a:stretch/>
        </p:blipFill>
        <p:spPr>
          <a:xfrm>
            <a:off x="6222930" y="295131"/>
            <a:ext cx="5969070" cy="5810538"/>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 name="connsiteX0" fmla="*/ 1988130 w 4963462"/>
              <a:gd name="connsiteY0" fmla="*/ 0 h 6279848"/>
              <a:gd name="connsiteX1" fmla="*/ 4862589 w 4963462"/>
              <a:gd name="connsiteY1" fmla="*/ 12562 h 6279848"/>
              <a:gd name="connsiteX2" fmla="*/ 4963462 w 4963462"/>
              <a:gd name="connsiteY2" fmla="*/ 13168 h 6279848"/>
              <a:gd name="connsiteX3" fmla="*/ 4963462 w 4963462"/>
              <a:gd name="connsiteY3" fmla="*/ 6279848 h 6279848"/>
              <a:gd name="connsiteX4" fmla="*/ 2724464 w 4963462"/>
              <a:gd name="connsiteY4" fmla="*/ 6279848 h 6279848"/>
              <a:gd name="connsiteX5" fmla="*/ 1943308 w 4963462"/>
              <a:gd name="connsiteY5" fmla="*/ 5511168 h 6279848"/>
              <a:gd name="connsiteX6" fmla="*/ 754792 w 4963462"/>
              <a:gd name="connsiteY6" fmla="*/ 4372849 h 6279848"/>
              <a:gd name="connsiteX7" fmla="*/ 611185 w 4963462"/>
              <a:gd name="connsiteY7" fmla="*/ 1215790 h 6279848"/>
              <a:gd name="connsiteX8" fmla="*/ 1823922 w 4963462"/>
              <a:gd name="connsiteY8" fmla="*/ 1086 h 6279848"/>
              <a:gd name="connsiteX9" fmla="*/ 1988130 w 4963462"/>
              <a:gd name="connsiteY9" fmla="*/ 0 h 6279848"/>
              <a:gd name="connsiteX0" fmla="*/ 1988130 w 4963462"/>
              <a:gd name="connsiteY0" fmla="*/ 0 h 6279848"/>
              <a:gd name="connsiteX1" fmla="*/ 4862589 w 4963462"/>
              <a:gd name="connsiteY1" fmla="*/ 12562 h 6279848"/>
              <a:gd name="connsiteX2" fmla="*/ 4963462 w 4963462"/>
              <a:gd name="connsiteY2" fmla="*/ 13168 h 6279848"/>
              <a:gd name="connsiteX3" fmla="*/ 4963462 w 4963462"/>
              <a:gd name="connsiteY3" fmla="*/ 6279848 h 6279848"/>
              <a:gd name="connsiteX4" fmla="*/ 2724464 w 4963462"/>
              <a:gd name="connsiteY4" fmla="*/ 6279848 h 6279848"/>
              <a:gd name="connsiteX5" fmla="*/ 2032136 w 4963462"/>
              <a:gd name="connsiteY5" fmla="*/ 5585959 h 6279848"/>
              <a:gd name="connsiteX6" fmla="*/ 754792 w 4963462"/>
              <a:gd name="connsiteY6" fmla="*/ 4372849 h 6279848"/>
              <a:gd name="connsiteX7" fmla="*/ 611185 w 4963462"/>
              <a:gd name="connsiteY7" fmla="*/ 1215790 h 6279848"/>
              <a:gd name="connsiteX8" fmla="*/ 1823922 w 4963462"/>
              <a:gd name="connsiteY8" fmla="*/ 1086 h 6279848"/>
              <a:gd name="connsiteX9" fmla="*/ 1988130 w 4963462"/>
              <a:gd name="connsiteY9" fmla="*/ 0 h 6279848"/>
              <a:gd name="connsiteX0" fmla="*/ 1988130 w 4970865"/>
              <a:gd name="connsiteY0" fmla="*/ 0 h 6279848"/>
              <a:gd name="connsiteX1" fmla="*/ 4862589 w 4970865"/>
              <a:gd name="connsiteY1" fmla="*/ 12562 h 6279848"/>
              <a:gd name="connsiteX2" fmla="*/ 4963462 w 4970865"/>
              <a:gd name="connsiteY2" fmla="*/ 13168 h 6279848"/>
              <a:gd name="connsiteX3" fmla="*/ 4970865 w 4970865"/>
              <a:gd name="connsiteY3" fmla="*/ 5581803 h 6279848"/>
              <a:gd name="connsiteX4" fmla="*/ 2724464 w 4970865"/>
              <a:gd name="connsiteY4" fmla="*/ 6279848 h 6279848"/>
              <a:gd name="connsiteX5" fmla="*/ 2032136 w 4970865"/>
              <a:gd name="connsiteY5" fmla="*/ 5585959 h 6279848"/>
              <a:gd name="connsiteX6" fmla="*/ 754792 w 4970865"/>
              <a:gd name="connsiteY6" fmla="*/ 4372849 h 6279848"/>
              <a:gd name="connsiteX7" fmla="*/ 611185 w 4970865"/>
              <a:gd name="connsiteY7" fmla="*/ 1215790 h 6279848"/>
              <a:gd name="connsiteX8" fmla="*/ 1823922 w 4970865"/>
              <a:gd name="connsiteY8" fmla="*/ 1086 h 6279848"/>
              <a:gd name="connsiteX9" fmla="*/ 1988130 w 4970865"/>
              <a:gd name="connsiteY9" fmla="*/ 0 h 6279848"/>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754792 w 4970865"/>
              <a:gd name="connsiteY5" fmla="*/ 4372849 h 5585959"/>
              <a:gd name="connsiteX6" fmla="*/ 611185 w 4970865"/>
              <a:gd name="connsiteY6" fmla="*/ 1215790 h 5585959"/>
              <a:gd name="connsiteX7" fmla="*/ 1823922 w 4970865"/>
              <a:gd name="connsiteY7" fmla="*/ 1086 h 5585959"/>
              <a:gd name="connsiteX8" fmla="*/ 1988130 w 4970865"/>
              <a:gd name="connsiteY8"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754792 w 4970865"/>
              <a:gd name="connsiteY5" fmla="*/ 4372849 h 5585959"/>
              <a:gd name="connsiteX6" fmla="*/ 611185 w 4970865"/>
              <a:gd name="connsiteY6" fmla="*/ 1215790 h 5585959"/>
              <a:gd name="connsiteX7" fmla="*/ 1823922 w 4970865"/>
              <a:gd name="connsiteY7" fmla="*/ 1086 h 5585959"/>
              <a:gd name="connsiteX8" fmla="*/ 1988130 w 4970865"/>
              <a:gd name="connsiteY8"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1743445 w 4970865"/>
              <a:gd name="connsiteY5" fmla="*/ 5332943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1780456 w 4970865"/>
              <a:gd name="connsiteY5" fmla="*/ 5356747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359635 h 5585959"/>
              <a:gd name="connsiteX4" fmla="*/ 2032136 w 4970865"/>
              <a:gd name="connsiteY4" fmla="*/ 5585959 h 5585959"/>
              <a:gd name="connsiteX5" fmla="*/ 1780456 w 4970865"/>
              <a:gd name="connsiteY5" fmla="*/ 5356747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359635"/>
              <a:gd name="connsiteX1" fmla="*/ 4862589 w 4970865"/>
              <a:gd name="connsiteY1" fmla="*/ 12562 h 5359635"/>
              <a:gd name="connsiteX2" fmla="*/ 4963462 w 4970865"/>
              <a:gd name="connsiteY2" fmla="*/ 13168 h 5359635"/>
              <a:gd name="connsiteX3" fmla="*/ 4970865 w 4970865"/>
              <a:gd name="connsiteY3" fmla="*/ 5359635 h 5359635"/>
              <a:gd name="connsiteX4" fmla="*/ 1780456 w 4970865"/>
              <a:gd name="connsiteY4" fmla="*/ 5356747 h 5359635"/>
              <a:gd name="connsiteX5" fmla="*/ 754792 w 4970865"/>
              <a:gd name="connsiteY5" fmla="*/ 4372849 h 5359635"/>
              <a:gd name="connsiteX6" fmla="*/ 611185 w 4970865"/>
              <a:gd name="connsiteY6" fmla="*/ 1215790 h 5359635"/>
              <a:gd name="connsiteX7" fmla="*/ 1823922 w 4970865"/>
              <a:gd name="connsiteY7" fmla="*/ 1086 h 5359635"/>
              <a:gd name="connsiteX8" fmla="*/ 1988130 w 4970865"/>
              <a:gd name="connsiteY8" fmla="*/ 0 h 5359635"/>
              <a:gd name="connsiteX0" fmla="*/ 1988130 w 4970865"/>
              <a:gd name="connsiteY0" fmla="*/ 0 h 5383439"/>
              <a:gd name="connsiteX1" fmla="*/ 4862589 w 4970865"/>
              <a:gd name="connsiteY1" fmla="*/ 12562 h 5383439"/>
              <a:gd name="connsiteX2" fmla="*/ 4963462 w 4970865"/>
              <a:gd name="connsiteY2" fmla="*/ 13168 h 5383439"/>
              <a:gd name="connsiteX3" fmla="*/ 4970865 w 4970865"/>
              <a:gd name="connsiteY3" fmla="*/ 5383439 h 5383439"/>
              <a:gd name="connsiteX4" fmla="*/ 1780456 w 4970865"/>
              <a:gd name="connsiteY4" fmla="*/ 5356747 h 5383439"/>
              <a:gd name="connsiteX5" fmla="*/ 754792 w 4970865"/>
              <a:gd name="connsiteY5" fmla="*/ 4372849 h 5383439"/>
              <a:gd name="connsiteX6" fmla="*/ 611185 w 4970865"/>
              <a:gd name="connsiteY6" fmla="*/ 1215790 h 5383439"/>
              <a:gd name="connsiteX7" fmla="*/ 1823922 w 4970865"/>
              <a:gd name="connsiteY7" fmla="*/ 1086 h 5383439"/>
              <a:gd name="connsiteX8" fmla="*/ 1988130 w 4970865"/>
              <a:gd name="connsiteY8" fmla="*/ 0 h 5383439"/>
              <a:gd name="connsiteX0" fmla="*/ 1988130 w 4970865"/>
              <a:gd name="connsiteY0" fmla="*/ 0 h 5367570"/>
              <a:gd name="connsiteX1" fmla="*/ 4862589 w 4970865"/>
              <a:gd name="connsiteY1" fmla="*/ 12562 h 5367570"/>
              <a:gd name="connsiteX2" fmla="*/ 4963462 w 4970865"/>
              <a:gd name="connsiteY2" fmla="*/ 13168 h 5367570"/>
              <a:gd name="connsiteX3" fmla="*/ 4970865 w 4970865"/>
              <a:gd name="connsiteY3" fmla="*/ 5367570 h 5367570"/>
              <a:gd name="connsiteX4" fmla="*/ 1780456 w 4970865"/>
              <a:gd name="connsiteY4" fmla="*/ 5356747 h 5367570"/>
              <a:gd name="connsiteX5" fmla="*/ 754792 w 4970865"/>
              <a:gd name="connsiteY5" fmla="*/ 4372849 h 5367570"/>
              <a:gd name="connsiteX6" fmla="*/ 611185 w 4970865"/>
              <a:gd name="connsiteY6" fmla="*/ 1215790 h 5367570"/>
              <a:gd name="connsiteX7" fmla="*/ 1823922 w 4970865"/>
              <a:gd name="connsiteY7" fmla="*/ 1086 h 5367570"/>
              <a:gd name="connsiteX8" fmla="*/ 1988130 w 4970865"/>
              <a:gd name="connsiteY8" fmla="*/ 0 h 536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865" h="5367570">
                <a:moveTo>
                  <a:pt x="1988130" y="0"/>
                </a:moveTo>
                <a:lnTo>
                  <a:pt x="4862589" y="12562"/>
                </a:lnTo>
                <a:lnTo>
                  <a:pt x="4963462" y="13168"/>
                </a:lnTo>
                <a:cubicBezTo>
                  <a:pt x="4965930" y="1869380"/>
                  <a:pt x="4968397" y="3511358"/>
                  <a:pt x="4970865" y="5367570"/>
                </a:cubicBezTo>
                <a:lnTo>
                  <a:pt x="1780456" y="5356747"/>
                </a:lnTo>
                <a:lnTo>
                  <a:pt x="754792" y="4372849"/>
                </a:lnTo>
                <a:cubicBezTo>
                  <a:pt x="-81341" y="3680326"/>
                  <a:pt x="-350605" y="2231439"/>
                  <a:pt x="611185" y="1215790"/>
                </a:cubicBezTo>
                <a:cubicBezTo>
                  <a:pt x="1806331" y="20644"/>
                  <a:pt x="628775" y="1196233"/>
                  <a:pt x="1823922" y="1086"/>
                </a:cubicBezTo>
                <a:cubicBezTo>
                  <a:pt x="1827854" y="353"/>
                  <a:pt x="1887255" y="20"/>
                  <a:pt x="1988130" y="0"/>
                </a:cubicBezTo>
                <a:close/>
              </a:path>
            </a:pathLst>
          </a:custGeom>
        </p:spPr>
      </p:pic>
    </p:spTree>
    <p:extLst>
      <p:ext uri="{BB962C8B-B14F-4D97-AF65-F5344CB8AC3E}">
        <p14:creationId xmlns:p14="http://schemas.microsoft.com/office/powerpoint/2010/main" val="208624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9AFA2-CAE0-A63C-A325-49E6D81DC805}"/>
              </a:ext>
            </a:extLst>
          </p:cNvPr>
          <p:cNvSpPr>
            <a:spLocks noGrp="1"/>
          </p:cNvSpPr>
          <p:nvPr>
            <p:ph type="title"/>
          </p:nvPr>
        </p:nvSpPr>
        <p:spPr>
          <a:xfrm>
            <a:off x="587752" y="552455"/>
            <a:ext cx="10747624" cy="498000"/>
          </a:xfrm>
        </p:spPr>
        <p:txBody>
          <a:bodyPr/>
          <a:lstStyle/>
          <a:p>
            <a:r>
              <a:rPr lang="fr-FR" sz="2800" b="1" i="0" u="none" strike="noStrike" baseline="0">
                <a:solidFill>
                  <a:srgbClr val="A66217"/>
                </a:solidFill>
                <a:latin typeface="Century Gothic" panose="020B0502020202020204" pitchFamily="34" charset="0"/>
              </a:rPr>
              <a:t>Approche de l’Agence sur le mieux-être</a:t>
            </a:r>
            <a:endParaRPr lang="en-CA" sz="2800"/>
          </a:p>
        </p:txBody>
      </p:sp>
      <p:sp>
        <p:nvSpPr>
          <p:cNvPr id="3" name="Content Placeholder 2">
            <a:extLst>
              <a:ext uri="{FF2B5EF4-FFF2-40B4-BE49-F238E27FC236}">
                <a16:creationId xmlns:a16="http://schemas.microsoft.com/office/drawing/2014/main" id="{3D0B6795-B535-2D74-CAAF-A8DD1ECAB4EA}"/>
              </a:ext>
            </a:extLst>
          </p:cNvPr>
          <p:cNvSpPr>
            <a:spLocks noGrp="1"/>
          </p:cNvSpPr>
          <p:nvPr>
            <p:ph sz="half" idx="2"/>
          </p:nvPr>
        </p:nvSpPr>
        <p:spPr>
          <a:xfrm>
            <a:off x="587752" y="1550736"/>
            <a:ext cx="10747624" cy="1565364"/>
          </a:xfrm>
        </p:spPr>
        <p:txBody>
          <a:bodyPr lIns="91440" tIns="45720" rIns="91440" bIns="45720" anchor="t"/>
          <a:lstStyle/>
          <a:p>
            <a:pPr marL="0" indent="0">
              <a:buNone/>
            </a:pPr>
            <a:r>
              <a:rPr lang="fr-FR" sz="2400" b="0" i="0" u="none" strike="noStrike" baseline="0">
                <a:solidFill>
                  <a:srgbClr val="252525"/>
                </a:solidFill>
                <a:latin typeface="Arial"/>
                <a:cs typeface="Arial"/>
              </a:rPr>
              <a:t>L’approche de l’Agence sur le mieux-être identifie </a:t>
            </a:r>
            <a:r>
              <a:rPr lang="fr-FR" sz="2400">
                <a:solidFill>
                  <a:srgbClr val="252525"/>
                </a:solidFill>
                <a:latin typeface="Arial"/>
                <a:cs typeface="Arial"/>
              </a:rPr>
              <a:t>trois priorités</a:t>
            </a:r>
            <a:r>
              <a:rPr lang="fr-FR" sz="2400" b="0" i="0" u="none" strike="noStrike" baseline="0">
                <a:solidFill>
                  <a:srgbClr val="252525"/>
                </a:solidFill>
                <a:latin typeface="Arial"/>
                <a:cs typeface="Arial"/>
              </a:rPr>
              <a:t> qui aideront l’Agence à favoriser un </a:t>
            </a:r>
            <a:r>
              <a:rPr lang="fr-FR" sz="2400" b="1" i="0" u="none" strike="noStrike" baseline="0">
                <a:solidFill>
                  <a:srgbClr val="A66217"/>
                </a:solidFill>
                <a:latin typeface="Arial"/>
                <a:cs typeface="Arial"/>
              </a:rPr>
              <a:t>milieu de travail sain</a:t>
            </a:r>
            <a:r>
              <a:rPr lang="en-CA" sz="2400" b="1">
                <a:solidFill>
                  <a:schemeClr val="tx1">
                    <a:lumMod val="95000"/>
                    <a:lumOff val="5000"/>
                  </a:schemeClr>
                </a:solidFill>
                <a:ea typeface="Noto Sans"/>
                <a:cs typeface="Calibri Light"/>
              </a:rPr>
              <a:t>:</a:t>
            </a:r>
            <a:r>
              <a:rPr lang="en-CA" sz="2400" b="1">
                <a:solidFill>
                  <a:srgbClr val="034D61"/>
                </a:solidFill>
                <a:ea typeface="Noto Sans"/>
                <a:cs typeface="Calibri Light"/>
              </a:rPr>
              <a:t> </a:t>
            </a:r>
          </a:p>
        </p:txBody>
      </p:sp>
      <p:pic>
        <p:nvPicPr>
          <p:cNvPr id="14" name="Picture Placeholder 13" descr="A person in a wheelchair talking to a person">
            <a:extLst>
              <a:ext uri="{FF2B5EF4-FFF2-40B4-BE49-F238E27FC236}">
                <a16:creationId xmlns:a16="http://schemas.microsoft.com/office/drawing/2014/main" id="{6A43BE8C-5D90-C3D7-5478-B7C06E35C701}"/>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651" r="16651"/>
          <a:stretch/>
        </p:blipFill>
        <p:spPr>
          <a:xfrm>
            <a:off x="2287588" y="2743200"/>
            <a:ext cx="1649412" cy="1649413"/>
          </a:xfrm>
        </p:spPr>
      </p:pic>
      <p:sp>
        <p:nvSpPr>
          <p:cNvPr id="5" name="Text Placeholder 4">
            <a:extLst>
              <a:ext uri="{FF2B5EF4-FFF2-40B4-BE49-F238E27FC236}">
                <a16:creationId xmlns:a16="http://schemas.microsoft.com/office/drawing/2014/main" id="{7737EB52-9556-FC9D-7A58-218285F44D2C}"/>
              </a:ext>
            </a:extLst>
          </p:cNvPr>
          <p:cNvSpPr>
            <a:spLocks noGrp="1"/>
          </p:cNvSpPr>
          <p:nvPr>
            <p:ph type="body" sz="quarter" idx="16"/>
          </p:nvPr>
        </p:nvSpPr>
        <p:spPr>
          <a:xfrm>
            <a:off x="1990725" y="4532180"/>
            <a:ext cx="2206265" cy="1631216"/>
          </a:xfrm>
        </p:spPr>
        <p:txBody>
          <a:bodyPr anchor="t"/>
          <a:lstStyle/>
          <a:p>
            <a:pPr>
              <a:lnSpc>
                <a:spcPct val="100000"/>
              </a:lnSpc>
            </a:pPr>
            <a:r>
              <a:rPr lang="en-CA" sz="2000">
                <a:solidFill>
                  <a:schemeClr val="tx2"/>
                </a:solidFill>
                <a:latin typeface="+mn-lt"/>
              </a:rPr>
              <a:t>1. </a:t>
            </a:r>
            <a:r>
              <a:rPr lang="fr-FR" sz="2000" b="0" i="0" u="none" strike="noStrike" baseline="0">
                <a:solidFill>
                  <a:srgbClr val="252525"/>
                </a:solidFill>
                <a:latin typeface="Arial" panose="020B0604020202020204" pitchFamily="34" charset="0"/>
              </a:rPr>
              <a:t>Soutenir le mieux-être des personnes, des équipes et des organisations.</a:t>
            </a:r>
            <a:endParaRPr lang="en-CA"/>
          </a:p>
        </p:txBody>
      </p:sp>
      <p:pic>
        <p:nvPicPr>
          <p:cNvPr id="16" name="Picture Placeholder 15" descr="Hands holding a heart shaped object">
            <a:extLst>
              <a:ext uri="{FF2B5EF4-FFF2-40B4-BE49-F238E27FC236}">
                <a16:creationId xmlns:a16="http://schemas.microsoft.com/office/drawing/2014/main" id="{D072587C-82DA-5C67-0305-5420705A893B}"/>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1136" t="5183" r="39108" b="5183"/>
          <a:stretch/>
        </p:blipFill>
        <p:spPr>
          <a:xfrm>
            <a:off x="5091113" y="2743200"/>
            <a:ext cx="1649412" cy="1649413"/>
          </a:xfrm>
        </p:spPr>
      </p:pic>
      <p:sp>
        <p:nvSpPr>
          <p:cNvPr id="7" name="Text Placeholder 6">
            <a:extLst>
              <a:ext uri="{FF2B5EF4-FFF2-40B4-BE49-F238E27FC236}">
                <a16:creationId xmlns:a16="http://schemas.microsoft.com/office/drawing/2014/main" id="{B15954F0-16EB-A6D5-B0B2-057F25A8BF76}"/>
              </a:ext>
            </a:extLst>
          </p:cNvPr>
          <p:cNvSpPr>
            <a:spLocks noGrp="1"/>
          </p:cNvSpPr>
          <p:nvPr>
            <p:ph type="body" sz="quarter" idx="17"/>
          </p:nvPr>
        </p:nvSpPr>
        <p:spPr>
          <a:xfrm>
            <a:off x="4895850" y="4532180"/>
            <a:ext cx="2206265" cy="2104166"/>
          </a:xfrm>
        </p:spPr>
        <p:txBody>
          <a:bodyPr anchor="t"/>
          <a:lstStyle/>
          <a:p>
            <a:r>
              <a:rPr lang="en-CA" sz="2000">
                <a:solidFill>
                  <a:schemeClr val="tx2"/>
                </a:solidFill>
                <a:latin typeface="Arial" panose="020B0604020202020204" pitchFamily="34" charset="0"/>
                <a:cs typeface="Arial" panose="020B0604020202020204" pitchFamily="34" charset="0"/>
              </a:rPr>
              <a:t>2. </a:t>
            </a:r>
            <a:r>
              <a:rPr lang="fr-FR" sz="2000" b="0" i="0" u="none" strike="noStrike" baseline="0">
                <a:solidFill>
                  <a:srgbClr val="252525"/>
                </a:solidFill>
                <a:latin typeface="Arial" panose="020B0604020202020204" pitchFamily="34" charset="0"/>
              </a:rPr>
              <a:t>Renforcer la façon dont nous intégrons les principes d’un milieu de travail sain dans tout ce que nous faisons.</a:t>
            </a:r>
            <a:endParaRPr lang="en-CA"/>
          </a:p>
        </p:txBody>
      </p:sp>
      <p:pic>
        <p:nvPicPr>
          <p:cNvPr id="18" name="Picture Placeholder 17" descr="A pen on a graph">
            <a:extLst>
              <a:ext uri="{FF2B5EF4-FFF2-40B4-BE49-F238E27FC236}">
                <a16:creationId xmlns:a16="http://schemas.microsoft.com/office/drawing/2014/main" id="{1D2E6421-F39B-DC7B-9516-60A93D14A08B}"/>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6662" r="16662"/>
          <a:stretch/>
        </p:blipFill>
        <p:spPr>
          <a:xfrm>
            <a:off x="7894638" y="2732088"/>
            <a:ext cx="1649412" cy="1649412"/>
          </a:xfrm>
        </p:spPr>
      </p:pic>
      <p:sp>
        <p:nvSpPr>
          <p:cNvPr id="9" name="Text Placeholder 8">
            <a:extLst>
              <a:ext uri="{FF2B5EF4-FFF2-40B4-BE49-F238E27FC236}">
                <a16:creationId xmlns:a16="http://schemas.microsoft.com/office/drawing/2014/main" id="{3955119E-DCB8-5586-877F-A4A041B1E105}"/>
              </a:ext>
            </a:extLst>
          </p:cNvPr>
          <p:cNvSpPr>
            <a:spLocks noGrp="1"/>
          </p:cNvSpPr>
          <p:nvPr>
            <p:ph type="body" sz="quarter" idx="18"/>
          </p:nvPr>
        </p:nvSpPr>
        <p:spPr>
          <a:xfrm>
            <a:off x="7598147" y="4520810"/>
            <a:ext cx="2206265" cy="2031325"/>
          </a:xfrm>
        </p:spPr>
        <p:txBody>
          <a:bodyPr lIns="91440" tIns="45720" rIns="91440" bIns="45720" anchor="t">
            <a:spAutoFit/>
          </a:bodyPr>
          <a:lstStyle/>
          <a:p>
            <a:r>
              <a:rPr lang="en-CA" sz="2000">
                <a:solidFill>
                  <a:schemeClr val="tx2"/>
                </a:solidFill>
                <a:latin typeface="+mn-lt"/>
              </a:rPr>
              <a:t>3. </a:t>
            </a:r>
            <a:r>
              <a:rPr lang="fr-FR" sz="2000" b="0" i="0" u="none" strike="noStrike" baseline="0">
                <a:solidFill>
                  <a:srgbClr val="252525"/>
                </a:solidFill>
                <a:latin typeface="Arial"/>
                <a:cs typeface="Arial"/>
              </a:rPr>
              <a:t>Gérer activement les </a:t>
            </a:r>
            <a:r>
              <a:rPr lang="fr-FR" sz="2000" b="0" i="0" u="none" strike="noStrike" baseline="0">
                <a:solidFill>
                  <a:schemeClr val="tx2"/>
                </a:solidFill>
                <a:latin typeface="Arial"/>
                <a:cs typeface="Arial"/>
              </a:rPr>
              <a:t>facteurs en milieu de travail</a:t>
            </a:r>
            <a:r>
              <a:rPr lang="fr-FR" sz="2000" b="0" i="0" u="none" strike="noStrike" baseline="0">
                <a:solidFill>
                  <a:srgbClr val="252525"/>
                </a:solidFill>
                <a:latin typeface="Arial"/>
                <a:cs typeface="Arial"/>
              </a:rPr>
              <a:t> qui peuvent avoir une incidence sur le mieux-être.</a:t>
            </a:r>
            <a:endParaRPr lang="en-CA">
              <a:latin typeface="Arial"/>
              <a:cs typeface="Arial"/>
            </a:endParaRPr>
          </a:p>
        </p:txBody>
      </p:sp>
    </p:spTree>
    <p:extLst>
      <p:ext uri="{BB962C8B-B14F-4D97-AF65-F5344CB8AC3E}">
        <p14:creationId xmlns:p14="http://schemas.microsoft.com/office/powerpoint/2010/main" val="4120795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6174" y="428338"/>
            <a:ext cx="10674851" cy="1247918"/>
          </a:xfrm>
        </p:spPr>
        <p:txBody>
          <a:bodyPr/>
          <a:lstStyle/>
          <a:p>
            <a:r>
              <a:rPr lang="fr-FR" sz="2800"/>
              <a:t>Pourquoi un milieu de travail sain est-il important?</a:t>
            </a:r>
            <a:endParaRPr lang="en-CA" sz="2800"/>
          </a:p>
        </p:txBody>
      </p:sp>
      <p:sp>
        <p:nvSpPr>
          <p:cNvPr id="9" name="Text Placeholder 8">
            <a:extLst>
              <a:ext uri="{FF2B5EF4-FFF2-40B4-BE49-F238E27FC236}">
                <a16:creationId xmlns:a16="http://schemas.microsoft.com/office/drawing/2014/main" id="{2793F00E-22E0-4E3F-8E95-E1830032B09A}"/>
              </a:ext>
            </a:extLst>
          </p:cNvPr>
          <p:cNvSpPr>
            <a:spLocks noGrp="1"/>
          </p:cNvSpPr>
          <p:nvPr>
            <p:ph type="body" idx="1"/>
          </p:nvPr>
        </p:nvSpPr>
        <p:spPr>
          <a:xfrm>
            <a:off x="606175" y="1495425"/>
            <a:ext cx="10674853" cy="1485900"/>
          </a:xfrm>
          <a:prstGeom prst="roundRect">
            <a:avLst/>
          </a:prstGeom>
          <a:solidFill>
            <a:schemeClr val="accent6">
              <a:lumMod val="60000"/>
              <a:lumOff val="40000"/>
              <a:alpha val="20000"/>
            </a:schemeClr>
          </a:solidFill>
        </p:spPr>
        <p:txBody>
          <a:bodyPr lIns="91440" tIns="45720" rIns="91440" bIns="45720" anchor="ctr"/>
          <a:lstStyle/>
          <a:p>
            <a:pPr algn="ctr">
              <a:spcBef>
                <a:spcPts val="0"/>
              </a:spcBef>
            </a:pPr>
            <a:r>
              <a:rPr lang="fr-FR" sz="2000" b="1">
                <a:solidFill>
                  <a:schemeClr val="accent5">
                    <a:lumMod val="50000"/>
                  </a:schemeClr>
                </a:solidFill>
              </a:rPr>
              <a:t>« La santé d’une organisation est le facteur le plus important pour déterminer le</a:t>
            </a:r>
          </a:p>
          <a:p>
            <a:pPr algn="ctr">
              <a:spcBef>
                <a:spcPts val="0"/>
              </a:spcBef>
            </a:pPr>
            <a:r>
              <a:rPr lang="fr-FR" sz="2000" b="1">
                <a:solidFill>
                  <a:schemeClr val="accent5">
                    <a:lumMod val="50000"/>
                  </a:schemeClr>
                </a:solidFill>
              </a:rPr>
              <a:t>succès d’une organisation. Plus que du talent. Plus que des connaissances. Plus que</a:t>
            </a:r>
          </a:p>
          <a:p>
            <a:pPr algn="ctr">
              <a:spcBef>
                <a:spcPts val="0"/>
              </a:spcBef>
            </a:pPr>
            <a:r>
              <a:rPr lang="fr-FR" sz="2000" b="1">
                <a:solidFill>
                  <a:schemeClr val="accent5">
                    <a:lumMod val="50000"/>
                  </a:schemeClr>
                </a:solidFill>
              </a:rPr>
              <a:t>de l’innovation. » </a:t>
            </a:r>
            <a:r>
              <a:rPr lang="fr-FR" sz="2000" b="1" baseline="30000">
                <a:solidFill>
                  <a:schemeClr val="accent5">
                    <a:lumMod val="50000"/>
                  </a:schemeClr>
                </a:solidFill>
              </a:rPr>
              <a:t>[1]</a:t>
            </a:r>
          </a:p>
          <a:p>
            <a:pPr algn="ctr">
              <a:spcBef>
                <a:spcPts val="0"/>
              </a:spcBef>
            </a:pPr>
            <a:r>
              <a:rPr lang="fr-FR" sz="2000">
                <a:solidFill>
                  <a:schemeClr val="accent5">
                    <a:lumMod val="50000"/>
                  </a:schemeClr>
                </a:solidFill>
              </a:rPr>
              <a:t>Citation de Patrick Lencioni</a:t>
            </a:r>
          </a:p>
        </p:txBody>
      </p:sp>
      <p:sp>
        <p:nvSpPr>
          <p:cNvPr id="10" name="Content Placeholder 9">
            <a:extLst>
              <a:ext uri="{FF2B5EF4-FFF2-40B4-BE49-F238E27FC236}">
                <a16:creationId xmlns:a16="http://schemas.microsoft.com/office/drawing/2014/main" id="{F6F3503B-2BDB-4B70-ABB1-0CA5BDE59C24}"/>
              </a:ext>
            </a:extLst>
          </p:cNvPr>
          <p:cNvSpPr>
            <a:spLocks noGrp="1"/>
          </p:cNvSpPr>
          <p:nvPr>
            <p:ph sz="half" idx="2"/>
          </p:nvPr>
        </p:nvSpPr>
        <p:spPr>
          <a:xfrm>
            <a:off x="606174" y="3133725"/>
            <a:ext cx="10674851" cy="3055937"/>
          </a:xfrm>
        </p:spPr>
        <p:txBody>
          <a:bodyPr lIns="91440" tIns="45720" rIns="91440" bIns="4572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0" i="0" u="none" strike="noStrike" baseline="0">
                <a:solidFill>
                  <a:srgbClr val="000000"/>
                </a:solidFill>
                <a:latin typeface="Arial" panose="020B0604020202020204" pitchFamily="34" charset="0"/>
              </a:rPr>
              <a:t>Un milieu de travail sain est mutuellement avantageux pour les personnes, les équipes et l’organisation.</a:t>
            </a:r>
            <a:endParaRPr kumimoji="0" lang="en-CA"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indent="0" algn="l">
              <a:buNone/>
            </a:pPr>
            <a:endParaRPr lang="fr-FR" sz="2000" b="0" i="0" u="none" strike="noStrike" baseline="0">
              <a:solidFill>
                <a:srgbClr val="000000"/>
              </a:solidFill>
              <a:latin typeface="Arial" panose="020B0604020202020204" pitchFamily="34" charset="0"/>
            </a:endParaRPr>
          </a:p>
          <a:p>
            <a:pPr marL="0" indent="0" algn="l">
              <a:buNone/>
            </a:pPr>
            <a:r>
              <a:rPr lang="fr-FR" sz="2000" b="0" i="0" u="none" strike="noStrike" baseline="0">
                <a:solidFill>
                  <a:srgbClr val="000000"/>
                </a:solidFill>
                <a:latin typeface="Arial" panose="020B0604020202020204" pitchFamily="34" charset="0"/>
              </a:rPr>
              <a:t>Un </a:t>
            </a:r>
            <a:r>
              <a:rPr lang="fr-FR" sz="2000" b="1" i="0" u="none" strike="noStrike" baseline="0">
                <a:solidFill>
                  <a:srgbClr val="A66217"/>
                </a:solidFill>
                <a:latin typeface="Arial" panose="020B0604020202020204" pitchFamily="34" charset="0"/>
              </a:rPr>
              <a:t>milieu de travail sain et sécuritaire sur le plan psychologique </a:t>
            </a:r>
            <a:r>
              <a:rPr lang="fr-FR" sz="2000" b="0" i="0" u="none" strike="noStrike" baseline="0">
                <a:solidFill>
                  <a:srgbClr val="000000"/>
                </a:solidFill>
                <a:latin typeface="Arial" panose="020B0604020202020204" pitchFamily="34" charset="0"/>
              </a:rPr>
              <a:t>est un milieu qui: </a:t>
            </a:r>
            <a:endParaRPr lang="en-CA" sz="1200" b="0" i="0" u="none" strike="noStrike" baseline="0">
              <a:solidFill>
                <a:srgbClr val="000000"/>
              </a:solidFill>
              <a:latin typeface="Arial" panose="020B0604020202020204" pitchFamily="34" charset="0"/>
            </a:endParaRPr>
          </a:p>
          <a:p>
            <a:r>
              <a:rPr lang="fr-FR" sz="2000" b="0" i="0" u="none" strike="noStrike" baseline="0">
                <a:solidFill>
                  <a:srgbClr val="000000"/>
                </a:solidFill>
                <a:latin typeface="Arial"/>
                <a:cs typeface="Arial"/>
              </a:rPr>
              <a:t>donne la priorité aux employés, ce qui favorise la créativité, l’innovation, la résilience, </a:t>
            </a:r>
            <a:r>
              <a:rPr lang="fr-FR" sz="2000">
                <a:solidFill>
                  <a:srgbClr val="000000"/>
                </a:solidFill>
                <a:latin typeface="Arial"/>
                <a:cs typeface="Arial"/>
              </a:rPr>
              <a:t>la rétention</a:t>
            </a:r>
            <a:r>
              <a:rPr lang="fr-FR" sz="2000" b="0" i="0" u="none" strike="noStrike" baseline="0">
                <a:solidFill>
                  <a:srgbClr val="000000"/>
                </a:solidFill>
                <a:latin typeface="Arial"/>
                <a:cs typeface="Arial"/>
              </a:rPr>
              <a:t>, le rendement et l’excellence ;</a:t>
            </a:r>
          </a:p>
          <a:p>
            <a:r>
              <a:rPr lang="fr-FR" sz="2000" b="0" i="0" u="none" strike="noStrike" baseline="0">
                <a:solidFill>
                  <a:srgbClr val="000000"/>
                </a:solidFill>
                <a:latin typeface="Arial" panose="020B0604020202020204" pitchFamily="34" charset="0"/>
              </a:rPr>
              <a:t>•travaille activement à prévenir les préjudices causés aux employés par des actes de négligence, d’insouciance ou d’intention ;</a:t>
            </a:r>
          </a:p>
          <a:p>
            <a:r>
              <a:rPr lang="fr-FR" sz="2000" b="0" i="0" u="none" strike="noStrike" baseline="0">
                <a:solidFill>
                  <a:srgbClr val="000000"/>
                </a:solidFill>
                <a:latin typeface="Arial" panose="020B0604020202020204" pitchFamily="34" charset="0"/>
              </a:rPr>
              <a:t>•gère les facteurs en milieu de travail qui ont une incidence sur le mieux-être et la santé psychologique des employés.</a:t>
            </a:r>
          </a:p>
        </p:txBody>
      </p:sp>
    </p:spTree>
    <p:extLst>
      <p:ext uri="{BB962C8B-B14F-4D97-AF65-F5344CB8AC3E}">
        <p14:creationId xmlns:p14="http://schemas.microsoft.com/office/powerpoint/2010/main" val="3948035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7CFB-7103-D972-9D7B-F04951567859}"/>
              </a:ext>
            </a:extLst>
          </p:cNvPr>
          <p:cNvSpPr>
            <a:spLocks noGrp="1"/>
          </p:cNvSpPr>
          <p:nvPr>
            <p:ph type="title"/>
          </p:nvPr>
        </p:nvSpPr>
        <p:spPr>
          <a:xfrm>
            <a:off x="606174" y="479426"/>
            <a:ext cx="9147425" cy="787399"/>
          </a:xfrm>
        </p:spPr>
        <p:txBody>
          <a:bodyPr lIns="91440" tIns="45720" rIns="91440" bIns="45720" anchor="t"/>
          <a:lstStyle/>
          <a:p>
            <a:r>
              <a:rPr lang="fr-FR" sz="2800"/>
              <a:t>Facteurs en milieu de travail ayant des</a:t>
            </a:r>
            <a:br>
              <a:rPr lang="fr-FR" sz="2800"/>
            </a:br>
            <a:r>
              <a:rPr lang="fr-FR" sz="2800"/>
              <a:t>répercussions sur le mieux-être</a:t>
            </a:r>
            <a:endParaRPr lang="en-CA" sz="2800"/>
          </a:p>
        </p:txBody>
      </p:sp>
      <p:sp>
        <p:nvSpPr>
          <p:cNvPr id="4" name="Content Placeholder 3">
            <a:extLst>
              <a:ext uri="{FF2B5EF4-FFF2-40B4-BE49-F238E27FC236}">
                <a16:creationId xmlns:a16="http://schemas.microsoft.com/office/drawing/2014/main" id="{B9B0723E-98AA-15B0-DC8F-F7D2FB2D4425}"/>
              </a:ext>
            </a:extLst>
          </p:cNvPr>
          <p:cNvSpPr>
            <a:spLocks noGrp="1"/>
          </p:cNvSpPr>
          <p:nvPr>
            <p:ph sz="half" idx="2"/>
          </p:nvPr>
        </p:nvSpPr>
        <p:spPr>
          <a:xfrm>
            <a:off x="606174" y="1695450"/>
            <a:ext cx="10674851" cy="4494213"/>
          </a:xfrm>
        </p:spPr>
        <p:txBody>
          <a:bodyPr lIns="91440" tIns="45720" rIns="91440" bIns="45720" anchor="t"/>
          <a:lstStyle/>
          <a:p>
            <a:pPr marL="0" indent="0">
              <a:buNone/>
            </a:pPr>
            <a:r>
              <a:rPr lang="fr-FR" sz="2400" b="0" i="0" u="none" strike="noStrike" baseline="0">
                <a:solidFill>
                  <a:srgbClr val="323232"/>
                </a:solidFill>
                <a:latin typeface="Arial" panose="020B0604020202020204" pitchFamily="34" charset="0"/>
              </a:rPr>
              <a:t>La </a:t>
            </a:r>
            <a:r>
              <a:rPr lang="fr-FR" sz="2400" b="0" i="0" u="none" strike="noStrike" baseline="0">
                <a:solidFill>
                  <a:srgbClr val="8F4582"/>
                </a:solidFill>
                <a:latin typeface="Arial" panose="020B0604020202020204" pitchFamily="34" charset="0"/>
              </a:rPr>
              <a:t>fonction publique fédérale</a:t>
            </a:r>
            <a:r>
              <a:rPr lang="fr-FR" sz="1600" b="0" i="0" u="none" strike="noStrike" baseline="30000">
                <a:solidFill>
                  <a:srgbClr val="A66217"/>
                </a:solidFill>
                <a:latin typeface="Arial" panose="020B0604020202020204" pitchFamily="34" charset="0"/>
              </a:rPr>
              <a:t>[2]</a:t>
            </a:r>
            <a:r>
              <a:rPr lang="fr-FR" sz="1600" b="0" i="0" u="none" strike="noStrike" baseline="0">
                <a:solidFill>
                  <a:srgbClr val="A66217"/>
                </a:solidFill>
                <a:latin typeface="Arial" panose="020B0604020202020204" pitchFamily="34" charset="0"/>
              </a:rPr>
              <a:t> </a:t>
            </a:r>
            <a:r>
              <a:rPr lang="fr-FR" sz="2400" b="0" i="0" u="none" strike="noStrike" baseline="0">
                <a:solidFill>
                  <a:srgbClr val="000000"/>
                </a:solidFill>
                <a:latin typeface="Arial" panose="020B0604020202020204" pitchFamily="34" charset="0"/>
              </a:rPr>
              <a:t>et le secteur privé canadien reconnaissent grandement </a:t>
            </a:r>
            <a:r>
              <a:rPr lang="fr-FR" sz="2400" b="1" i="0" u="none" strike="noStrike" baseline="0">
                <a:solidFill>
                  <a:srgbClr val="A66217"/>
                </a:solidFill>
                <a:latin typeface="Arial" panose="020B0604020202020204" pitchFamily="34" charset="0"/>
              </a:rPr>
              <a:t>13 facteurs en milieu de travail </a:t>
            </a:r>
            <a:r>
              <a:rPr lang="fr-FR" sz="2400" b="0" i="0" u="none" strike="noStrike" baseline="0">
                <a:solidFill>
                  <a:srgbClr val="000000"/>
                </a:solidFill>
                <a:latin typeface="Arial" panose="020B0604020202020204" pitchFamily="34" charset="0"/>
              </a:rPr>
              <a:t>(aussi appelés facteurs psychosociaux ou facteurs de risque psychosocial) ayant des répercussions sur le mieux-être</a:t>
            </a:r>
            <a:r>
              <a:rPr lang="fr-FR" sz="2400" b="0" i="0" u="none" strike="noStrike" baseline="0">
                <a:solidFill>
                  <a:srgbClr val="252525"/>
                </a:solidFill>
                <a:latin typeface="Arial" panose="020B0604020202020204" pitchFamily="34" charset="0"/>
              </a:rPr>
              <a:t>.</a:t>
            </a:r>
            <a:r>
              <a:rPr lang="fr-FR" sz="1600" b="0" i="0" u="none" strike="noStrike" baseline="30000">
                <a:solidFill>
                  <a:srgbClr val="A66217"/>
                </a:solidFill>
                <a:latin typeface="Arial" panose="020B0604020202020204" pitchFamily="34" charset="0"/>
              </a:rPr>
              <a:t>[3]</a:t>
            </a:r>
            <a:endParaRPr lang="en-US"/>
          </a:p>
          <a:p>
            <a:pPr lvl="1"/>
            <a:r>
              <a:rPr lang="fr-FR" sz="2400" b="0" i="0" u="none" strike="noStrike" baseline="0">
                <a:solidFill>
                  <a:srgbClr val="252525"/>
                </a:solidFill>
                <a:latin typeface="Arial"/>
                <a:cs typeface="Arial"/>
              </a:rPr>
              <a:t>Lorsque ces facteurs sont gérés adéquatement, ils peuvent soutenir les conditions qui favorisent le mieux-être et le rendement en milieu de travail. </a:t>
            </a:r>
          </a:p>
          <a:p>
            <a:pPr lvl="1"/>
            <a:r>
              <a:rPr lang="fr-FR" sz="2400" b="0" i="0" u="none" strike="noStrike" baseline="0">
                <a:solidFill>
                  <a:srgbClr val="252525"/>
                </a:solidFill>
                <a:latin typeface="Arial"/>
                <a:cs typeface="Arial"/>
              </a:rPr>
              <a:t>Lorsque ces facteurs ne sont pas gérés adéquatement, ils peuvent devenir des dangers et nuire au mieux-être et au rendement en milieu de travail.</a:t>
            </a:r>
            <a:r>
              <a:rPr lang="fr-FR" sz="1600" b="0" i="0" u="none" strike="noStrike" baseline="30000">
                <a:solidFill>
                  <a:srgbClr val="A66217"/>
                </a:solidFill>
                <a:latin typeface="Arial"/>
                <a:cs typeface="Arial"/>
              </a:rPr>
              <a:t>[4]</a:t>
            </a:r>
          </a:p>
          <a:p>
            <a:pPr marL="0" indent="0">
              <a:buNone/>
            </a:pPr>
            <a:r>
              <a:rPr lang="fr-FR" sz="2400" b="0" i="0" u="none" strike="noStrike" baseline="0">
                <a:solidFill>
                  <a:srgbClr val="000000"/>
                </a:solidFill>
                <a:latin typeface="Arial" panose="020B0604020202020204" pitchFamily="34" charset="0"/>
              </a:rPr>
              <a:t>L’Agence se concentre sur ces facteurs en milieu de travail dans le but de favoriser le mieux-être et de prévenir les risques pour la santé et la sécurité psychologiques des employés. </a:t>
            </a:r>
            <a:endParaRPr lang="en-CA">
              <a:cs typeface="Arial"/>
            </a:endParaRPr>
          </a:p>
        </p:txBody>
      </p:sp>
    </p:spTree>
    <p:extLst>
      <p:ext uri="{BB962C8B-B14F-4D97-AF65-F5344CB8AC3E}">
        <p14:creationId xmlns:p14="http://schemas.microsoft.com/office/powerpoint/2010/main" val="171799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175" y="548843"/>
            <a:ext cx="8604500" cy="600218"/>
          </a:xfrm>
        </p:spPr>
        <p:txBody>
          <a:bodyPr/>
          <a:lstStyle/>
          <a:p>
            <a:r>
              <a:rPr lang="fr-FR" sz="2800"/>
              <a:t>13 facteurs en milieu de travail</a:t>
            </a:r>
            <a:endParaRPr lang="en-CA" sz="2800"/>
          </a:p>
        </p:txBody>
      </p:sp>
      <p:sp>
        <p:nvSpPr>
          <p:cNvPr id="14" name="Content Placeholder 13">
            <a:extLst>
              <a:ext uri="{FF2B5EF4-FFF2-40B4-BE49-F238E27FC236}">
                <a16:creationId xmlns:a16="http://schemas.microsoft.com/office/drawing/2014/main" id="{F3E46456-C007-45D2-8194-D2C7ED8FA24E}"/>
              </a:ext>
            </a:extLst>
          </p:cNvPr>
          <p:cNvSpPr>
            <a:spLocks noGrp="1"/>
          </p:cNvSpPr>
          <p:nvPr>
            <p:ph sz="half" idx="2"/>
          </p:nvPr>
        </p:nvSpPr>
        <p:spPr>
          <a:xfrm>
            <a:off x="606175" y="1695450"/>
            <a:ext cx="5391400" cy="3684588"/>
          </a:xfrm>
        </p:spPr>
        <p:txBody>
          <a:bodyPr/>
          <a:lstStyle/>
          <a:p>
            <a:pPr marL="457200" indent="-457200">
              <a:buClr>
                <a:schemeClr val="bg2"/>
              </a:buClr>
              <a:buFont typeface="+mj-lt"/>
              <a:buAutoNum type="arabicPeriod"/>
            </a:pPr>
            <a:r>
              <a:rPr lang="fr-FR" sz="2400">
                <a:solidFill>
                  <a:schemeClr val="tx1"/>
                </a:solidFill>
              </a:rPr>
              <a:t>Soutien psychologique et social</a:t>
            </a:r>
          </a:p>
          <a:p>
            <a:pPr marL="457200" indent="-457200">
              <a:buClr>
                <a:schemeClr val="bg2"/>
              </a:buClr>
              <a:buFont typeface="+mj-lt"/>
              <a:buAutoNum type="arabicPeriod"/>
            </a:pPr>
            <a:r>
              <a:rPr lang="fr-FR" sz="2400">
                <a:solidFill>
                  <a:schemeClr val="tx1"/>
                </a:solidFill>
              </a:rPr>
              <a:t>Culture organisationnelle</a:t>
            </a:r>
          </a:p>
          <a:p>
            <a:pPr marL="457200" indent="-457200">
              <a:buClr>
                <a:schemeClr val="bg2"/>
              </a:buClr>
              <a:buFont typeface="+mj-lt"/>
              <a:buAutoNum type="arabicPeriod"/>
            </a:pPr>
            <a:r>
              <a:rPr lang="fr-FR" sz="2400">
                <a:solidFill>
                  <a:schemeClr val="tx1"/>
                </a:solidFill>
              </a:rPr>
              <a:t>Leadership et attentes clairs</a:t>
            </a:r>
          </a:p>
          <a:p>
            <a:pPr marL="457200" indent="-457200">
              <a:buClr>
                <a:schemeClr val="bg2"/>
              </a:buClr>
              <a:buFont typeface="+mj-lt"/>
              <a:buAutoNum type="arabicPeriod"/>
            </a:pPr>
            <a:r>
              <a:rPr lang="fr-FR" sz="2400">
                <a:solidFill>
                  <a:schemeClr val="tx1"/>
                </a:solidFill>
              </a:rPr>
              <a:t>Courtoisie et respect</a:t>
            </a:r>
          </a:p>
          <a:p>
            <a:pPr marL="457200" indent="-457200">
              <a:buClr>
                <a:schemeClr val="bg2"/>
              </a:buClr>
              <a:buFont typeface="+mj-lt"/>
              <a:buAutoNum type="arabicPeriod"/>
            </a:pPr>
            <a:r>
              <a:rPr lang="fr-FR" sz="2400">
                <a:solidFill>
                  <a:schemeClr val="tx1"/>
                </a:solidFill>
              </a:rPr>
              <a:t>Exigences psychologiques</a:t>
            </a:r>
          </a:p>
          <a:p>
            <a:pPr marL="457200" indent="-457200">
              <a:buClr>
                <a:schemeClr val="bg2"/>
              </a:buClr>
              <a:buFont typeface="+mj-lt"/>
              <a:buAutoNum type="arabicPeriod"/>
            </a:pPr>
            <a:r>
              <a:rPr lang="fr-FR" sz="2400">
                <a:solidFill>
                  <a:schemeClr val="tx1"/>
                </a:solidFill>
              </a:rPr>
              <a:t>Croissance et perfectionnement</a:t>
            </a:r>
          </a:p>
          <a:p>
            <a:pPr marL="457200" indent="-457200">
              <a:buClr>
                <a:schemeClr val="bg2"/>
              </a:buClr>
              <a:buFont typeface="+mj-lt"/>
              <a:buAutoNum type="arabicPeriod"/>
            </a:pPr>
            <a:r>
              <a:rPr lang="fr-FR" sz="2400">
                <a:solidFill>
                  <a:schemeClr val="tx1"/>
                </a:solidFill>
              </a:rPr>
              <a:t>Reconnaissance et récompenses</a:t>
            </a:r>
            <a:endParaRPr lang="en-US"/>
          </a:p>
        </p:txBody>
      </p:sp>
      <p:sp>
        <p:nvSpPr>
          <p:cNvPr id="16" name="Content Placeholder 15">
            <a:extLst>
              <a:ext uri="{FF2B5EF4-FFF2-40B4-BE49-F238E27FC236}">
                <a16:creationId xmlns:a16="http://schemas.microsoft.com/office/drawing/2014/main" id="{F9C1FDC1-26C7-4550-A861-68E82B6EED92}"/>
              </a:ext>
            </a:extLst>
          </p:cNvPr>
          <p:cNvSpPr>
            <a:spLocks noGrp="1"/>
          </p:cNvSpPr>
          <p:nvPr>
            <p:ph sz="half" idx="14"/>
          </p:nvPr>
        </p:nvSpPr>
        <p:spPr>
          <a:xfrm>
            <a:off x="6196014" y="1695450"/>
            <a:ext cx="5085012" cy="3684588"/>
          </a:xfrm>
        </p:spPr>
        <p:txBody>
          <a:bodyPr/>
          <a:lstStyle/>
          <a:p>
            <a:pPr marL="514350" indent="-514350">
              <a:buClr>
                <a:srgbClr val="FFB549"/>
              </a:buClr>
              <a:buFont typeface="+mj-lt"/>
              <a:buAutoNum type="arabicPeriod" startAt="8"/>
            </a:pPr>
            <a:r>
              <a:rPr lang="fr-FR" sz="2400">
                <a:solidFill>
                  <a:schemeClr val="tx1"/>
                </a:solidFill>
              </a:rPr>
              <a:t>Participation et influence</a:t>
            </a:r>
          </a:p>
          <a:p>
            <a:pPr marL="514350" indent="-514350">
              <a:buClr>
                <a:srgbClr val="FFB549"/>
              </a:buClr>
              <a:buFont typeface="+mj-lt"/>
              <a:buAutoNum type="arabicPeriod" startAt="8"/>
            </a:pPr>
            <a:r>
              <a:rPr lang="fr-FR" sz="2400">
                <a:solidFill>
                  <a:schemeClr val="tx1"/>
                </a:solidFill>
              </a:rPr>
              <a:t>Gestion de la charge de travail</a:t>
            </a:r>
          </a:p>
          <a:p>
            <a:pPr marL="514350" indent="-514350">
              <a:buClr>
                <a:srgbClr val="FFB549"/>
              </a:buClr>
              <a:buFont typeface="+mj-lt"/>
              <a:buAutoNum type="arabicPeriod" startAt="8"/>
            </a:pPr>
            <a:r>
              <a:rPr lang="fr-FR" sz="2400">
                <a:solidFill>
                  <a:schemeClr val="tx1"/>
                </a:solidFill>
              </a:rPr>
              <a:t>Engagement</a:t>
            </a:r>
          </a:p>
          <a:p>
            <a:pPr marL="514350" indent="-514350">
              <a:buClr>
                <a:srgbClr val="FFB549"/>
              </a:buClr>
              <a:buFont typeface="+mj-lt"/>
              <a:buAutoNum type="arabicPeriod" startAt="8"/>
            </a:pPr>
            <a:r>
              <a:rPr lang="fr-FR" sz="2400">
                <a:solidFill>
                  <a:schemeClr val="tx1"/>
                </a:solidFill>
              </a:rPr>
              <a:t>Équilibre</a:t>
            </a:r>
          </a:p>
          <a:p>
            <a:pPr marL="514350" indent="-514350">
              <a:buClr>
                <a:srgbClr val="FFB549"/>
              </a:buClr>
              <a:buFont typeface="+mj-lt"/>
              <a:buAutoNum type="arabicPeriod" startAt="8"/>
            </a:pPr>
            <a:r>
              <a:rPr lang="fr-FR" sz="2400">
                <a:solidFill>
                  <a:schemeClr val="tx1"/>
                </a:solidFill>
              </a:rPr>
              <a:t>Protection de la sécurité psychologique</a:t>
            </a:r>
          </a:p>
          <a:p>
            <a:pPr marL="514350" indent="-514350">
              <a:buClr>
                <a:srgbClr val="FFB549"/>
              </a:buClr>
              <a:buFont typeface="+mj-lt"/>
              <a:buAutoNum type="arabicPeriod" startAt="8"/>
            </a:pPr>
            <a:r>
              <a:rPr lang="fr-FR" sz="2400">
                <a:solidFill>
                  <a:schemeClr val="tx1"/>
                </a:solidFill>
              </a:rPr>
              <a:t>Protection de l’intégrité physique</a:t>
            </a:r>
          </a:p>
        </p:txBody>
      </p:sp>
    </p:spTree>
    <p:extLst>
      <p:ext uri="{BB962C8B-B14F-4D97-AF65-F5344CB8AC3E}">
        <p14:creationId xmlns:p14="http://schemas.microsoft.com/office/powerpoint/2010/main" val="2033448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02E01-0D31-2CA1-EA20-628CE5EA25C8}"/>
              </a:ext>
            </a:extLst>
          </p:cNvPr>
          <p:cNvSpPr>
            <a:spLocks noGrp="1"/>
          </p:cNvSpPr>
          <p:nvPr>
            <p:ph type="title"/>
          </p:nvPr>
        </p:nvSpPr>
        <p:spPr>
          <a:xfrm>
            <a:off x="606172" y="469035"/>
            <a:ext cx="5391401" cy="1247917"/>
          </a:xfrm>
        </p:spPr>
        <p:txBody>
          <a:bodyPr/>
          <a:lstStyle/>
          <a:p>
            <a:r>
              <a:rPr lang="fr-FR" sz="2800"/>
              <a:t>13 Facteurs liés au milieu de travail</a:t>
            </a:r>
            <a:br>
              <a:rPr lang="fr-FR" sz="2800"/>
            </a:br>
            <a:r>
              <a:rPr lang="fr-FR" sz="2800"/>
              <a:t>– Cartes de renseignements</a:t>
            </a:r>
            <a:endParaRPr lang="en-CA" sz="2800"/>
          </a:p>
        </p:txBody>
      </p:sp>
      <p:sp>
        <p:nvSpPr>
          <p:cNvPr id="3" name="Text Placeholder 2">
            <a:extLst>
              <a:ext uri="{FF2B5EF4-FFF2-40B4-BE49-F238E27FC236}">
                <a16:creationId xmlns:a16="http://schemas.microsoft.com/office/drawing/2014/main" id="{81B92DE7-6343-E851-BC03-A97F3985A331}"/>
              </a:ext>
            </a:extLst>
          </p:cNvPr>
          <p:cNvSpPr>
            <a:spLocks noGrp="1"/>
          </p:cNvSpPr>
          <p:nvPr>
            <p:ph type="body" idx="1"/>
          </p:nvPr>
        </p:nvSpPr>
        <p:spPr>
          <a:xfrm>
            <a:off x="606172" y="2024306"/>
            <a:ext cx="5746500" cy="1543192"/>
          </a:xfrm>
        </p:spPr>
        <p:txBody>
          <a:bodyPr>
            <a:normAutofit fontScale="92500"/>
          </a:bodyPr>
          <a:lstStyle/>
          <a:p>
            <a:r>
              <a:rPr lang="fr-FR" sz="2000" b="0" i="0" u="none" strike="noStrike" baseline="0">
                <a:solidFill>
                  <a:srgbClr val="A66217"/>
                </a:solidFill>
                <a:latin typeface="Century Gothic" panose="020B0502020202020204" pitchFamily="34" charset="0"/>
              </a:rPr>
              <a:t>Les cartes de renseignements suivantes ont pour but de vous donner un aperçu </a:t>
            </a:r>
            <a:r>
              <a:rPr lang="fr-FR" sz="2000" b="1" i="0" u="none" strike="noStrike" baseline="0">
                <a:solidFill>
                  <a:srgbClr val="A66217"/>
                </a:solidFill>
                <a:latin typeface="Century Gothic" panose="020B0502020202020204" pitchFamily="34" charset="0"/>
              </a:rPr>
              <a:t>des 13 facteurs en milieu de travail </a:t>
            </a:r>
            <a:r>
              <a:rPr lang="fr-FR" sz="2000" b="0" i="0" u="none" strike="noStrike" baseline="0">
                <a:solidFill>
                  <a:srgbClr val="A66217"/>
                </a:solidFill>
                <a:latin typeface="Century Gothic" panose="020B0502020202020204" pitchFamily="34" charset="0"/>
              </a:rPr>
              <a:t>qui peuvent avoir une incidence sur le mieux-être, la santé et la sécurité psychologiques en milieu de travail</a:t>
            </a:r>
            <a:endParaRPr lang="en-CA" sz="2000"/>
          </a:p>
        </p:txBody>
      </p:sp>
      <p:sp>
        <p:nvSpPr>
          <p:cNvPr id="4" name="Content Placeholder 3">
            <a:extLst>
              <a:ext uri="{FF2B5EF4-FFF2-40B4-BE49-F238E27FC236}">
                <a16:creationId xmlns:a16="http://schemas.microsoft.com/office/drawing/2014/main" id="{F9A4EDE8-2771-CDA8-C205-E28D0CDAE49D}"/>
              </a:ext>
            </a:extLst>
          </p:cNvPr>
          <p:cNvSpPr>
            <a:spLocks noGrp="1"/>
          </p:cNvSpPr>
          <p:nvPr>
            <p:ph sz="half" idx="2"/>
          </p:nvPr>
        </p:nvSpPr>
        <p:spPr>
          <a:xfrm>
            <a:off x="606173" y="3853513"/>
            <a:ext cx="5746500" cy="3236912"/>
          </a:xfrm>
        </p:spPr>
        <p:txBody>
          <a:bodyPr lIns="91440" tIns="45720" rIns="91440" bIns="45720" anchor="t"/>
          <a:lstStyle/>
          <a:p>
            <a:pPr marL="0" indent="0">
              <a:buNone/>
            </a:pPr>
            <a:r>
              <a:rPr lang="fr-CA" sz="2000" b="0" i="0" u="none" strike="noStrike" baseline="0" dirty="0">
                <a:solidFill>
                  <a:srgbClr val="000000"/>
                </a:solidFill>
                <a:latin typeface="Arial"/>
                <a:cs typeface="Arial"/>
              </a:rPr>
              <a:t>Chaque carte contient</a:t>
            </a:r>
            <a:r>
              <a:rPr lang="en-CA" sz="2000" b="0" i="0" u="none" strike="noStrike" baseline="0" dirty="0">
                <a:solidFill>
                  <a:srgbClr val="252525"/>
                </a:solidFill>
                <a:latin typeface="Arial"/>
                <a:cs typeface="Arial"/>
              </a:rPr>
              <a:t>:</a:t>
            </a:r>
            <a:endParaRPr lang="en-US" dirty="0">
              <a:latin typeface="Arial"/>
              <a:cs typeface="Arial"/>
            </a:endParaRPr>
          </a:p>
          <a:p>
            <a:r>
              <a:rPr lang="fr-FR" sz="2000" b="0" i="0" u="none" strike="noStrike" baseline="0" dirty="0">
                <a:solidFill>
                  <a:srgbClr val="000000"/>
                </a:solidFill>
                <a:latin typeface="Arial"/>
                <a:cs typeface="Arial"/>
              </a:rPr>
              <a:t>la définition de facteur du milieu de travail du gouvernement du Canada; </a:t>
            </a:r>
            <a:r>
              <a:rPr lang="fr-FR" sz="1300" b="0" i="0" u="none" strike="noStrike" baseline="0" dirty="0">
                <a:solidFill>
                  <a:srgbClr val="A66217"/>
                </a:solidFill>
                <a:latin typeface="Arial"/>
                <a:cs typeface="Arial"/>
              </a:rPr>
              <a:t>[5]</a:t>
            </a:r>
          </a:p>
          <a:p>
            <a:r>
              <a:rPr lang="fr-FR" sz="2000" b="0" i="0" u="none" strike="noStrike" baseline="0" dirty="0">
                <a:solidFill>
                  <a:srgbClr val="000000"/>
                </a:solidFill>
                <a:latin typeface="Arial"/>
                <a:cs typeface="Arial"/>
              </a:rPr>
              <a:t>une explication de ce à quoi ressemble le facteur dans l’environnement de travail lorsqu’il est bien géré (adapté de la norme CSA);</a:t>
            </a:r>
            <a:r>
              <a:rPr lang="fr-FR" sz="1300" b="0" i="0" u="none" strike="noStrike" baseline="0" dirty="0">
                <a:solidFill>
                  <a:srgbClr val="A66217"/>
                </a:solidFill>
                <a:latin typeface="Arial"/>
                <a:cs typeface="Arial"/>
              </a:rPr>
              <a:t>[3]</a:t>
            </a:r>
          </a:p>
        </p:txBody>
      </p:sp>
      <p:pic>
        <p:nvPicPr>
          <p:cNvPr id="7" name="Picture Placeholder 6" descr="A computer with yellow sticky notes on it">
            <a:extLst>
              <a:ext uri="{FF2B5EF4-FFF2-40B4-BE49-F238E27FC236}">
                <a16:creationId xmlns:a16="http://schemas.microsoft.com/office/drawing/2014/main" id="{8F96D32D-AFA5-1838-8C9A-59756781D860}"/>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18559" r="22235"/>
          <a:stretch/>
        </p:blipFill>
        <p:spPr>
          <a:xfrm>
            <a:off x="6352674" y="276998"/>
            <a:ext cx="5839326" cy="6581001"/>
          </a:xfrm>
        </p:spPr>
      </p:pic>
    </p:spTree>
    <p:extLst>
      <p:ext uri="{BB962C8B-B14F-4D97-AF65-F5344CB8AC3E}">
        <p14:creationId xmlns:p14="http://schemas.microsoft.com/office/powerpoint/2010/main" val="114293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0833351" cy="517778"/>
          </a:xfrm>
        </p:spPr>
        <p:txBody>
          <a:bodyPr lIns="91440" tIns="45720" rIns="91440" bIns="45720" anchor="t"/>
          <a:lstStyle/>
          <a:p>
            <a:r>
              <a:rPr lang="fr-CA" sz="2800" b="1" i="0" u="none" strike="noStrike" baseline="0">
                <a:solidFill>
                  <a:srgbClr val="A66217"/>
                </a:solidFill>
                <a:latin typeface="Century Gothic"/>
              </a:rPr>
              <a:t>Culture organisationnelle</a:t>
            </a:r>
            <a:endParaRPr lang="fr-CA" sz="2800">
              <a:latin typeface="Century Gothic"/>
            </a:endParaRP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lIns="91440" tIns="45720" rIns="91440" bIns="45720" anchor="ctr"/>
          <a:lstStyle/>
          <a:p>
            <a:r>
              <a:rPr lang="fr-CA" sz="1800" b="0" i="0" u="none" strike="noStrike" baseline="0">
                <a:solidFill>
                  <a:srgbClr val="FFFFFF"/>
                </a:solidFill>
                <a:latin typeface="Century Gothic"/>
              </a:rPr>
              <a:t>Définition</a:t>
            </a:r>
            <a:endParaRPr lang="fr-CA" sz="2000">
              <a:solidFill>
                <a:schemeClr val="bg1"/>
              </a:solidFill>
              <a:latin typeface="Century Gothic"/>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20000"/>
              <a:lumOff val="80000"/>
            </a:schemeClr>
          </a:solidFill>
        </p:spPr>
        <p:txBody>
          <a:bodyPr/>
          <a:lstStyle/>
          <a:p>
            <a:pPr marL="0" indent="0" algn="l">
              <a:buNone/>
              <a:defRPr/>
            </a:pPr>
            <a:r>
              <a:rPr lang="fr-FR" sz="2000" kern="1200">
                <a:solidFill>
                  <a:schemeClr val="dk1"/>
                </a:solidFill>
                <a:effectLst/>
                <a:latin typeface="+mn-lt"/>
                <a:ea typeface="+mn-ea"/>
                <a:cs typeface="+mn-cs"/>
              </a:rPr>
              <a:t>Un milieu de travail caractérisé par la confiance, l’honnêteté et l’équité.</a:t>
            </a:r>
            <a:endParaRPr lang="en-CA" sz="28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r>
              <a:rPr lang="fr-FR" sz="2000" b="0" i="0" u="none" strike="noStrike" baseline="0">
                <a:solidFill>
                  <a:srgbClr val="FFFFFF"/>
                </a:solidFill>
                <a:latin typeface="Century Gothic" panose="020B0502020202020204" pitchFamily="34" charset="0"/>
              </a:rPr>
              <a:t>À quoi ça ressemble dans la pratique</a:t>
            </a:r>
            <a:endParaRPr lang="en-CA" sz="2000">
              <a:solidFill>
                <a:schemeClr val="bg1"/>
              </a:solidFill>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accent5">
              <a:lumMod val="20000"/>
              <a:lumOff val="80000"/>
            </a:schemeClr>
          </a:solidFill>
        </p:spPr>
        <p:txBody>
          <a:bodyPr/>
          <a:lstStyle/>
          <a:p>
            <a:r>
              <a:rPr lang="fr-FR" sz="2000" b="0" i="0" u="none" strike="noStrike" baseline="0">
                <a:solidFill>
                  <a:srgbClr val="252525"/>
                </a:solidFill>
                <a:latin typeface="Arial" panose="020B0604020202020204" pitchFamily="34" charset="0"/>
              </a:rPr>
              <a:t>Chacun dans le milieu de travail est tenu responsable de ses actions.</a:t>
            </a:r>
          </a:p>
          <a:p>
            <a:r>
              <a:rPr lang="fr-FR" sz="2000" b="0" i="0" u="none" strike="noStrike" baseline="0">
                <a:solidFill>
                  <a:srgbClr val="252525"/>
                </a:solidFill>
                <a:latin typeface="Arial" panose="020B0604020202020204" pitchFamily="34" charset="0"/>
              </a:rPr>
              <a:t>Au travail, chacun fait preuve d’un respect sincère pour les idées, les valeurs et les croyances des autres.</a:t>
            </a:r>
          </a:p>
          <a:p>
            <a:r>
              <a:rPr lang="fr-FR" sz="2000" b="0" i="0" u="none" strike="noStrike" baseline="0">
                <a:solidFill>
                  <a:srgbClr val="252525"/>
                </a:solidFill>
                <a:latin typeface="Arial" panose="020B0604020202020204" pitchFamily="34" charset="0"/>
              </a:rPr>
              <a:t>Les situations difficiles au travail sont prises en compte de façon efficace et le plus tôt possible.</a:t>
            </a:r>
          </a:p>
          <a:p>
            <a:r>
              <a:rPr lang="fr-FR" sz="2000" b="0" i="0" u="none" strike="noStrike" baseline="0">
                <a:solidFill>
                  <a:srgbClr val="252525"/>
                </a:solidFill>
                <a:latin typeface="Arial" panose="020B0604020202020204" pitchFamily="34" charset="0"/>
              </a:rPr>
              <a:t>Les employés ont le sentiment de faire partie d’une communauté au travail.</a:t>
            </a:r>
          </a:p>
          <a:p>
            <a:r>
              <a:rPr lang="fr-FR" sz="2000" b="0" i="0" u="none" strike="noStrike" baseline="0">
                <a:solidFill>
                  <a:srgbClr val="252525"/>
                </a:solidFill>
                <a:latin typeface="Arial" panose="020B0604020202020204" pitchFamily="34" charset="0"/>
              </a:rPr>
              <a:t>Les employés et la direction se font mutuellement confiance.</a:t>
            </a:r>
          </a:p>
          <a:p>
            <a:r>
              <a:rPr lang="fr-FR" sz="2000" b="0" i="0" u="none" strike="noStrike" baseline="0">
                <a:solidFill>
                  <a:srgbClr val="252525"/>
                </a:solidFill>
                <a:latin typeface="Arial" panose="020B0604020202020204" pitchFamily="34" charset="0"/>
              </a:rPr>
              <a:t>Les employés se sentent à l'aise de s'exprimer dans la langue officielle de leur choix.</a:t>
            </a:r>
          </a:p>
          <a:p>
            <a:endParaRPr lang="en-CA" sz="2000" b="0" i="0" u="none" strike="noStrike" baseline="0">
              <a:solidFill>
                <a:srgbClr val="252525"/>
              </a:solidFill>
              <a:latin typeface="Arial" panose="020B0604020202020204" pitchFamily="34" charset="0"/>
            </a:endParaRPr>
          </a:p>
        </p:txBody>
      </p:sp>
    </p:spTree>
    <p:extLst>
      <p:ext uri="{BB962C8B-B14F-4D97-AF65-F5344CB8AC3E}">
        <p14:creationId xmlns:p14="http://schemas.microsoft.com/office/powerpoint/2010/main" val="69660735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76409"/>
            <a:ext cx="10286127" cy="590392"/>
          </a:xfrm>
        </p:spPr>
        <p:txBody>
          <a:bodyPr lIns="91440" tIns="45720" rIns="91440" bIns="45720" anchor="t"/>
          <a:lstStyle/>
          <a:p>
            <a:r>
              <a:rPr lang="fr-CA" sz="2800"/>
              <a:t>Leadership et attentes claires</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lIns="91440" tIns="45720" rIns="91440" bIns="45720" anchor="ctr"/>
          <a:lstStyle/>
          <a:p>
            <a:r>
              <a:rPr lang="fr-CA" sz="2000">
                <a:solidFill>
                  <a:schemeClr val="bg1"/>
                </a:solidFill>
              </a:rPr>
              <a:t>Définition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23689"/>
          </a:xfrm>
          <a:prstGeom prst="rect">
            <a:avLst/>
          </a:prstGeom>
          <a:solidFill>
            <a:srgbClr val="FFB549">
              <a:alpha val="30196"/>
            </a:srgbClr>
          </a:solidFill>
        </p:spPr>
        <p:txBody>
          <a:bodyPr lIns="91440" tIns="45720" rIns="91440" bIns="45720" anchor="t"/>
          <a:lstStyle/>
          <a:p>
            <a:pPr marL="0" indent="0">
              <a:buNone/>
            </a:pPr>
            <a:r>
              <a:rPr lang="fr-FR" sz="2000" b="0" i="0" u="none" strike="noStrike" baseline="0">
                <a:solidFill>
                  <a:srgbClr val="252525"/>
                </a:solidFill>
                <a:latin typeface="Arial"/>
                <a:cs typeface="Arial"/>
              </a:rPr>
              <a:t>Un milieu de travail où il existe un leadership et un soutien </a:t>
            </a:r>
            <a:r>
              <a:rPr lang="fr-FR" sz="2000">
                <a:solidFill>
                  <a:srgbClr val="252525"/>
                </a:solidFill>
                <a:latin typeface="Arial"/>
                <a:cs typeface="Arial"/>
              </a:rPr>
              <a:t>efficace</a:t>
            </a:r>
            <a:r>
              <a:rPr lang="fr-FR" sz="2000" b="0" i="0" u="none" strike="noStrike" baseline="0">
                <a:solidFill>
                  <a:srgbClr val="252525"/>
                </a:solidFill>
                <a:latin typeface="Arial"/>
                <a:cs typeface="Arial"/>
              </a:rPr>
              <a:t> qui permettent aux employés de comprendre ce qu’ils ont à faire, la contribution de leur travail à l’organisme et si des changements sont à prévoir.</a:t>
            </a:r>
            <a:endParaRPr lang="en-CA" sz="2000">
              <a:latin typeface="Arial"/>
              <a:cs typeface="Arial"/>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fr-FR" sz="2000">
                <a:solidFill>
                  <a:schemeClr val="bg1"/>
                </a:solidFill>
              </a:rPr>
              <a:t>À quoi ça ressemble dans la pratique</a:t>
            </a:r>
            <a:endParaRPr lang="en-CA" sz="2000">
              <a:solidFill>
                <a:schemeClr val="bg1"/>
              </a:solidFill>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23688"/>
          </a:xfrm>
          <a:prstGeom prst="rect">
            <a:avLst/>
          </a:prstGeom>
          <a:solidFill>
            <a:srgbClr val="FFB549">
              <a:alpha val="30196"/>
            </a:srgbClr>
          </a:solidFill>
        </p:spPr>
        <p:txBody>
          <a:bodyPr/>
          <a:lstStyle/>
          <a:p>
            <a:r>
              <a:rPr lang="fr-FR" sz="2000" b="0" i="0" u="none" strike="noStrike" baseline="0">
                <a:solidFill>
                  <a:srgbClr val="252525"/>
                </a:solidFill>
                <a:latin typeface="Arial" panose="020B0604020202020204" pitchFamily="34" charset="0"/>
              </a:rPr>
              <a:t>Dans le cadre de leur travail, les employés savent ce qu’on attend d’eux.</a:t>
            </a:r>
          </a:p>
          <a:p>
            <a:r>
              <a:rPr lang="fr-FR" sz="2000" b="0" i="0" u="none" strike="noStrike" baseline="0">
                <a:solidFill>
                  <a:srgbClr val="252525"/>
                </a:solidFill>
                <a:latin typeface="Arial" panose="020B0604020202020204" pitchFamily="34" charset="0"/>
              </a:rPr>
              <a:t>Le leadership en milieu de travail est efficace.</a:t>
            </a:r>
          </a:p>
          <a:p>
            <a:r>
              <a:rPr lang="fr-FR" sz="2000" b="0" i="0" u="none" strike="noStrike" baseline="0">
                <a:solidFill>
                  <a:srgbClr val="252525"/>
                </a:solidFill>
                <a:latin typeface="Arial" panose="020B0604020202020204" pitchFamily="34" charset="0"/>
              </a:rPr>
              <a:t>Les employés sont prévenus en temps opportun des changements importants qui touchent leur travail.</a:t>
            </a:r>
          </a:p>
          <a:p>
            <a:r>
              <a:rPr lang="fr-FR" sz="2000" b="0" i="0" u="none" strike="noStrike" baseline="0">
                <a:solidFill>
                  <a:srgbClr val="252525"/>
                </a:solidFill>
                <a:latin typeface="Arial" panose="020B0604020202020204" pitchFamily="34" charset="0"/>
              </a:rPr>
              <a:t>Les superviseurs donnent une rétroaction utile aux employés concernant leur rendement.</a:t>
            </a:r>
          </a:p>
          <a:p>
            <a:r>
              <a:rPr lang="fr-FR" sz="2000" b="0" i="0" u="none" strike="noStrike" baseline="0">
                <a:solidFill>
                  <a:srgbClr val="252525"/>
                </a:solidFill>
                <a:latin typeface="Arial" panose="020B0604020202020204" pitchFamily="34" charset="0"/>
              </a:rPr>
              <a:t>L’employeur offre de la communication claire et efficace.</a:t>
            </a:r>
          </a:p>
          <a:p>
            <a:endParaRPr lang="en-CA" sz="2000" b="0" i="0" u="none" strike="noStrike" baseline="0">
              <a:solidFill>
                <a:srgbClr val="252525"/>
              </a:solidFill>
              <a:latin typeface="Arial" panose="020B0604020202020204" pitchFamily="34" charset="0"/>
            </a:endParaRPr>
          </a:p>
          <a:p>
            <a:pPr marL="285750" marR="0" lvl="0" indent="-285750" algn="l" defTabSz="914400" rtl="0" eaLnBrk="1" fontAlgn="ctr" latinLnBrk="0" hangingPunct="1">
              <a:lnSpc>
                <a:spcPct val="100000"/>
              </a:lnSpc>
              <a:buClrTx/>
              <a:buSzTx/>
              <a:buFont typeface="Arial" panose="020B0604020202020204" pitchFamily="34" charset="0"/>
              <a:buChar char="•"/>
              <a:tabLst/>
              <a:defRPr/>
            </a:pPr>
            <a:endParaRPr lang="en-US" sz="1600" b="0" i="0" kern="1200">
              <a:effectLst/>
              <a:latin typeface="+mn-lt"/>
              <a:ea typeface="+mn-ea"/>
              <a:cs typeface="+mn-cs"/>
            </a:endParaRPr>
          </a:p>
        </p:txBody>
      </p:sp>
    </p:spTree>
    <p:extLst>
      <p:ext uri="{BB962C8B-B14F-4D97-AF65-F5344CB8AC3E}">
        <p14:creationId xmlns:p14="http://schemas.microsoft.com/office/powerpoint/2010/main" val="3354583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1585826" cy="1247918"/>
          </a:xfrm>
        </p:spPr>
        <p:txBody>
          <a:bodyPr lIns="91440" tIns="45720" rIns="91440" bIns="45720" anchor="t"/>
          <a:lstStyle/>
          <a:p>
            <a:r>
              <a:rPr lang="fr-CA" sz="2800"/>
              <a:t>Exigences psychologiques</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lIns="91440" tIns="45720" rIns="91440" bIns="45720" anchor="ctr"/>
          <a:lstStyle/>
          <a:p>
            <a:r>
              <a:rPr lang="fr-CA" sz="2000">
                <a:solidFill>
                  <a:schemeClr val="bg1"/>
                </a:solidFill>
              </a:rPr>
              <a:t>Définition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20000"/>
              <a:lumOff val="80000"/>
            </a:schemeClr>
          </a:solidFill>
        </p:spPr>
        <p:txBody>
          <a:bodyPr/>
          <a:lstStyle/>
          <a:p>
            <a:pPr marL="0" indent="0">
              <a:buNone/>
            </a:pPr>
            <a:r>
              <a:rPr lang="fr-FR" sz="2000" b="0" i="0" u="none" strike="noStrike" baseline="0">
                <a:solidFill>
                  <a:srgbClr val="252525"/>
                </a:solidFill>
                <a:latin typeface="Arial" panose="020B0604020202020204" pitchFamily="34" charset="0"/>
              </a:rPr>
              <a:t>Un milieu de travail où les compétences interpersonnelles et émotionnelles des employés correspondent aux exigences de leur poste.</a:t>
            </a:r>
            <a:endParaRPr lang="en-CA" sz="2000">
              <a:solidFill>
                <a:schemeClr val="dk1"/>
              </a:solidFill>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nchor="ctr"/>
          <a:lstStyle/>
          <a:p>
            <a:r>
              <a:rPr lang="fr-FR" sz="2000">
                <a:solidFill>
                  <a:schemeClr val="bg1"/>
                </a:solidFill>
              </a:rPr>
              <a:t>À quoi ça ressemble dans la pratique</a:t>
            </a:r>
            <a:endParaRPr lang="en-CA" sz="2000">
              <a:solidFill>
                <a:schemeClr val="bg1"/>
              </a:solidFill>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8263"/>
          </a:xfrm>
          <a:prstGeom prst="rect">
            <a:avLst/>
          </a:prstGeom>
          <a:solidFill>
            <a:schemeClr val="accent5">
              <a:lumMod val="20000"/>
              <a:lumOff val="80000"/>
            </a:schemeClr>
          </a:solidFill>
        </p:spPr>
        <p:txBody>
          <a:bodyPr lIns="91440" tIns="45720" rIns="91440" bIns="45720" anchor="t"/>
          <a:lstStyle/>
          <a:p>
            <a:r>
              <a:rPr lang="fr-FR" sz="2000" b="0" i="0" u="none" strike="noStrike" baseline="0">
                <a:solidFill>
                  <a:srgbClr val="252525"/>
                </a:solidFill>
                <a:latin typeface="Arial"/>
                <a:cs typeface="Arial"/>
              </a:rPr>
              <a:t>L’employeur </a:t>
            </a:r>
            <a:r>
              <a:rPr lang="fr-FR" sz="2000">
                <a:solidFill>
                  <a:srgbClr val="252525"/>
                </a:solidFill>
                <a:latin typeface="Arial"/>
                <a:cs typeface="Arial"/>
              </a:rPr>
              <a:t>prend</a:t>
            </a:r>
            <a:r>
              <a:rPr lang="fr-FR" sz="2000" b="0" i="0" u="none" strike="noStrike" baseline="0">
                <a:solidFill>
                  <a:srgbClr val="252525"/>
                </a:solidFill>
                <a:latin typeface="Arial"/>
                <a:cs typeface="Arial"/>
              </a:rPr>
              <a:t> en considération les systèmes de travail existants et permet une réorganisation du travail.</a:t>
            </a:r>
          </a:p>
          <a:p>
            <a:r>
              <a:rPr lang="fr-FR" sz="2000" b="0" i="0" u="none" strike="noStrike" baseline="0">
                <a:solidFill>
                  <a:srgbClr val="252525"/>
                </a:solidFill>
                <a:latin typeface="Arial" panose="020B0604020202020204" pitchFamily="34" charset="0"/>
              </a:rPr>
              <a:t>L’employeur évalue les exigences envers les employés et la maitrise du travail, dont les exigences physiques et psychologiques de l’emploi.</a:t>
            </a:r>
          </a:p>
          <a:p>
            <a:r>
              <a:rPr lang="fr-FR" sz="2000" b="0" i="0" u="none" strike="noStrike" baseline="0">
                <a:solidFill>
                  <a:srgbClr val="252525"/>
                </a:solidFill>
                <a:latin typeface="Arial" panose="020B0604020202020204" pitchFamily="34" charset="0"/>
              </a:rPr>
              <a:t>L’employeur évalue le niveau de maitrise du travail et d’autonomie permise aux employés.</a:t>
            </a:r>
          </a:p>
          <a:p>
            <a:r>
              <a:rPr lang="fr-FR" sz="2000" b="0" i="0" u="none" strike="noStrike" baseline="0">
                <a:solidFill>
                  <a:srgbClr val="252525"/>
                </a:solidFill>
                <a:latin typeface="Arial" panose="020B0604020202020204" pitchFamily="34" charset="0"/>
              </a:rPr>
              <a:t>L’employeur accorde de la valeur aux commentaires des employés, notamment pendant les périodes de changement et l’exécution du travail.</a:t>
            </a:r>
          </a:p>
          <a:p>
            <a:r>
              <a:rPr lang="fr-FR" sz="2000" b="0" i="0" u="none" strike="noStrike" baseline="0">
                <a:solidFill>
                  <a:srgbClr val="252525"/>
                </a:solidFill>
                <a:latin typeface="Arial"/>
                <a:cs typeface="Arial"/>
              </a:rPr>
              <a:t>L’employeur </a:t>
            </a:r>
            <a:r>
              <a:rPr lang="fr-FR" sz="2000">
                <a:solidFill>
                  <a:srgbClr val="252525"/>
                </a:solidFill>
                <a:latin typeface="Arial"/>
                <a:cs typeface="Arial"/>
              </a:rPr>
              <a:t>met de l'emphase sur la pratique de recrutement la formation, et la promotion qui visent au plus haut niveau de compétence interpersonnelle  au travail.</a:t>
            </a:r>
            <a:endParaRPr lang="fr-FR" sz="2000" b="0" i="0" u="none" strike="noStrike" baseline="0">
              <a:solidFill>
                <a:srgbClr val="252525"/>
              </a:solidFill>
              <a:latin typeface="Arial" panose="020B0604020202020204" pitchFamily="34" charset="0"/>
              <a:cs typeface="Arial"/>
            </a:endParaRPr>
          </a:p>
        </p:txBody>
      </p:sp>
    </p:spTree>
    <p:extLst>
      <p:ext uri="{BB962C8B-B14F-4D97-AF65-F5344CB8AC3E}">
        <p14:creationId xmlns:p14="http://schemas.microsoft.com/office/powerpoint/2010/main" val="1020297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3826"/>
            <a:ext cx="11585826" cy="1247918"/>
          </a:xfrm>
        </p:spPr>
        <p:txBody>
          <a:bodyPr/>
          <a:lstStyle/>
          <a:p>
            <a:r>
              <a:rPr lang="fr-FR" sz="2800"/>
              <a:t>Gestion de la charge de travail</a:t>
            </a:r>
            <a:endParaRPr lang="en-CA" sz="2800"/>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lIns="91440" tIns="45720" rIns="91440" bIns="45720" anchor="ctr"/>
          <a:lstStyle/>
          <a:p>
            <a:r>
              <a:rPr lang="fr-CA" sz="2000">
                <a:solidFill>
                  <a:schemeClr val="bg1"/>
                </a:solidFill>
              </a:rPr>
              <a:t>Définition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6272"/>
          </a:xfrm>
          <a:prstGeom prst="rect">
            <a:avLst/>
          </a:prstGeom>
          <a:solidFill>
            <a:srgbClr val="FFB549">
              <a:alpha val="30196"/>
            </a:srgbClr>
          </a:solidFill>
        </p:spPr>
        <p:txBody>
          <a:bodyPr lIns="91440" tIns="45720" rIns="91440" bIns="45720" anchor="t"/>
          <a:lstStyle/>
          <a:p>
            <a:pPr marL="0" indent="0">
              <a:buNone/>
              <a:defRPr/>
            </a:pPr>
            <a:r>
              <a:rPr lang="fr-FR" sz="2000" b="0" i="0" u="none" strike="noStrike" baseline="0">
                <a:solidFill>
                  <a:srgbClr val="252525"/>
                </a:solidFill>
                <a:latin typeface="Arial"/>
                <a:cs typeface="Arial"/>
              </a:rPr>
              <a:t>Un milieu de travail où les employés ont la possibilité </a:t>
            </a:r>
            <a:r>
              <a:rPr lang="fr-FR" sz="2000">
                <a:solidFill>
                  <a:srgbClr val="252525"/>
                </a:solidFill>
                <a:latin typeface="Arial"/>
                <a:cs typeface="Arial"/>
              </a:rPr>
              <a:t>d'accomplir</a:t>
            </a:r>
            <a:r>
              <a:rPr lang="fr-FR" sz="2000" b="0" i="0" u="none" strike="noStrike" baseline="0">
                <a:solidFill>
                  <a:srgbClr val="252525"/>
                </a:solidFill>
                <a:latin typeface="Arial"/>
                <a:cs typeface="Arial"/>
              </a:rPr>
              <a:t> efficacement</a:t>
            </a:r>
            <a:r>
              <a:rPr lang="fr-FR" sz="2000">
                <a:solidFill>
                  <a:srgbClr val="252525"/>
                </a:solidFill>
                <a:latin typeface="Arial"/>
                <a:cs typeface="Arial"/>
              </a:rPr>
              <a:t> </a:t>
            </a:r>
            <a:r>
              <a:rPr lang="fr-FR" sz="2000" b="0" i="0" u="none" strike="noStrike" baseline="0">
                <a:solidFill>
                  <a:srgbClr val="252525"/>
                </a:solidFill>
                <a:latin typeface="Arial"/>
                <a:cs typeface="Arial"/>
              </a:rPr>
              <a:t>leurs tâches et </a:t>
            </a:r>
            <a:r>
              <a:rPr lang="fr-FR" sz="2000">
                <a:solidFill>
                  <a:srgbClr val="252525"/>
                </a:solidFill>
                <a:latin typeface="Arial"/>
                <a:cs typeface="Arial"/>
              </a:rPr>
              <a:t>leurs</a:t>
            </a:r>
            <a:r>
              <a:rPr lang="fr-FR" sz="2000" b="0" i="0" u="none" strike="noStrike" baseline="0">
                <a:solidFill>
                  <a:srgbClr val="252525"/>
                </a:solidFill>
                <a:latin typeface="Arial"/>
                <a:cs typeface="Arial"/>
              </a:rPr>
              <a:t> responsabilités dans les délais </a:t>
            </a:r>
            <a:r>
              <a:rPr lang="fr-FR" sz="2000">
                <a:solidFill>
                  <a:srgbClr val="252525"/>
                </a:solidFill>
                <a:latin typeface="Arial"/>
                <a:cs typeface="Arial"/>
              </a:rPr>
              <a:t>disponibles.</a:t>
            </a:r>
            <a:r>
              <a:rPr lang="fr-FR" sz="2000" b="0" i="0" u="none" strike="noStrike" baseline="0">
                <a:solidFill>
                  <a:srgbClr val="252525"/>
                </a:solidFill>
                <a:latin typeface="Arial"/>
                <a:cs typeface="Arial"/>
              </a:rPr>
              <a:t> </a:t>
            </a:r>
            <a:endParaRPr lang="en-CA" sz="2800">
              <a:latin typeface="Arial"/>
              <a:cs typeface="Arial"/>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fr-FR" sz="2000">
                <a:solidFill>
                  <a:schemeClr val="bg1"/>
                </a:solidFill>
              </a:rPr>
              <a:t>À quoi ça ressemble dans la pratique</a:t>
            </a:r>
            <a:endParaRPr lang="en-CA" sz="2000">
              <a:solidFill>
                <a:schemeClr val="bg1"/>
              </a:solidFill>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6271"/>
          </a:xfrm>
          <a:prstGeom prst="rect">
            <a:avLst/>
          </a:prstGeom>
          <a:solidFill>
            <a:srgbClr val="FFB549">
              <a:alpha val="30196"/>
            </a:srgbClr>
          </a:solidFill>
        </p:spPr>
        <p:txBody>
          <a:bodyPr lIns="91440" tIns="45720" rIns="91440" bIns="45720" anchor="t"/>
          <a:lstStyle/>
          <a:p>
            <a:r>
              <a:rPr lang="fr-FR" sz="2000" b="0" i="0" u="none" strike="noStrike" baseline="0">
                <a:solidFill>
                  <a:srgbClr val="252525"/>
                </a:solidFill>
                <a:latin typeface="Arial" panose="020B0604020202020204" pitchFamily="34" charset="0"/>
              </a:rPr>
              <a:t>La quantité de travail à accomplir par les employés est raisonnable, compte tenu de leur poste.</a:t>
            </a:r>
          </a:p>
          <a:p>
            <a:r>
              <a:rPr lang="fr-FR" sz="2000" b="0" i="0" u="none" strike="noStrike" baseline="0">
                <a:solidFill>
                  <a:srgbClr val="252525"/>
                </a:solidFill>
                <a:latin typeface="Arial"/>
                <a:cs typeface="Arial"/>
              </a:rPr>
              <a:t>Les employés disposent de l’équipement et des ressources nécessaires pour</a:t>
            </a:r>
            <a:r>
              <a:rPr lang="fr-FR" sz="2000">
                <a:solidFill>
                  <a:srgbClr val="252525"/>
                </a:solidFill>
                <a:latin typeface="Arial"/>
                <a:cs typeface="Arial"/>
              </a:rPr>
              <a:t> effectuer</a:t>
            </a:r>
            <a:r>
              <a:rPr lang="fr-FR" sz="2000" b="0" i="0" u="none" strike="noStrike" baseline="0">
                <a:solidFill>
                  <a:srgbClr val="252525"/>
                </a:solidFill>
                <a:latin typeface="Arial"/>
                <a:cs typeface="Arial"/>
              </a:rPr>
              <a:t> leur travail correctement.</a:t>
            </a:r>
          </a:p>
          <a:p>
            <a:r>
              <a:rPr lang="fr-FR" sz="2000" b="0" i="0" u="none" strike="noStrike" baseline="0">
                <a:solidFill>
                  <a:srgbClr val="252525"/>
                </a:solidFill>
                <a:latin typeface="Arial"/>
                <a:cs typeface="Arial"/>
              </a:rPr>
              <a:t>Les employés peuvent parler à leurs superviseurs de </a:t>
            </a:r>
            <a:r>
              <a:rPr lang="fr-FR" sz="2000">
                <a:solidFill>
                  <a:srgbClr val="252525"/>
                </a:solidFill>
                <a:latin typeface="Arial"/>
                <a:cs typeface="Arial"/>
              </a:rPr>
              <a:t>leur</a:t>
            </a:r>
            <a:r>
              <a:rPr lang="fr-FR" sz="2000" b="0" i="0" u="none" strike="noStrike" baseline="0">
                <a:solidFill>
                  <a:srgbClr val="252525"/>
                </a:solidFill>
                <a:latin typeface="Arial"/>
                <a:cs typeface="Arial"/>
              </a:rPr>
              <a:t> </a:t>
            </a:r>
            <a:r>
              <a:rPr lang="fr-FR" sz="2000">
                <a:solidFill>
                  <a:srgbClr val="252525"/>
                </a:solidFill>
                <a:latin typeface="Arial"/>
                <a:cs typeface="Arial"/>
              </a:rPr>
              <a:t>volume </a:t>
            </a:r>
            <a:r>
              <a:rPr lang="fr-FR" sz="2000" b="0" i="0" u="none" strike="noStrike" baseline="0">
                <a:solidFill>
                  <a:srgbClr val="252525"/>
                </a:solidFill>
                <a:latin typeface="Arial"/>
                <a:cs typeface="Arial"/>
              </a:rPr>
              <a:t>de travail qu’ils ont à faire.</a:t>
            </a:r>
          </a:p>
          <a:p>
            <a:r>
              <a:rPr lang="fr-FR" sz="2000" b="0" i="0" u="none" strike="noStrike" baseline="0">
                <a:solidFill>
                  <a:srgbClr val="252525"/>
                </a:solidFill>
                <a:latin typeface="Arial"/>
                <a:cs typeface="Arial"/>
              </a:rPr>
              <a:t>Le travail est libre de </a:t>
            </a:r>
            <a:r>
              <a:rPr lang="fr-FR" sz="2000">
                <a:solidFill>
                  <a:srgbClr val="252525"/>
                </a:solidFill>
                <a:latin typeface="Arial"/>
                <a:cs typeface="Arial"/>
              </a:rPr>
              <a:t>toutes</a:t>
            </a:r>
            <a:r>
              <a:rPr lang="fr-FR" sz="2000" b="0" i="0" u="none" strike="noStrike" baseline="0">
                <a:solidFill>
                  <a:srgbClr val="252525"/>
                </a:solidFill>
                <a:latin typeface="Arial"/>
                <a:cs typeface="Arial"/>
              </a:rPr>
              <a:t> </a:t>
            </a:r>
            <a:r>
              <a:rPr lang="fr-FR" sz="2000">
                <a:solidFill>
                  <a:srgbClr val="252525"/>
                </a:solidFill>
                <a:latin typeface="Arial"/>
                <a:cs typeface="Arial"/>
              </a:rPr>
              <a:t>interruptions</a:t>
            </a:r>
            <a:r>
              <a:rPr lang="fr-FR" sz="2000" b="0" i="0" u="none" strike="noStrike" baseline="0">
                <a:solidFill>
                  <a:srgbClr val="252525"/>
                </a:solidFill>
                <a:latin typeface="Arial"/>
                <a:cs typeface="Arial"/>
              </a:rPr>
              <a:t> ou </a:t>
            </a:r>
            <a:r>
              <a:rPr lang="fr-FR" sz="2000">
                <a:solidFill>
                  <a:srgbClr val="252525"/>
                </a:solidFill>
                <a:latin typeface="Arial"/>
                <a:cs typeface="Arial"/>
              </a:rPr>
              <a:t>perturbations</a:t>
            </a:r>
            <a:r>
              <a:rPr lang="fr-FR" sz="2000" b="0" i="0" u="none" strike="noStrike" baseline="0">
                <a:solidFill>
                  <a:srgbClr val="252525"/>
                </a:solidFill>
                <a:latin typeface="Arial"/>
                <a:cs typeface="Arial"/>
              </a:rPr>
              <a:t> </a:t>
            </a:r>
            <a:r>
              <a:rPr lang="fr-FR" sz="2000">
                <a:solidFill>
                  <a:srgbClr val="252525"/>
                </a:solidFill>
                <a:latin typeface="Arial"/>
                <a:cs typeface="Arial"/>
              </a:rPr>
              <a:t>inutiles</a:t>
            </a:r>
            <a:r>
              <a:rPr lang="fr-FR" sz="2000" b="0" i="0" u="none" strike="noStrike" baseline="0">
                <a:solidFill>
                  <a:srgbClr val="252525"/>
                </a:solidFill>
                <a:latin typeface="Arial"/>
                <a:cs typeface="Arial"/>
              </a:rPr>
              <a:t>.</a:t>
            </a:r>
          </a:p>
          <a:p>
            <a:r>
              <a:rPr lang="fr-FR" sz="2000" b="0" i="0" u="none" strike="noStrike" baseline="0">
                <a:solidFill>
                  <a:srgbClr val="252525"/>
                </a:solidFill>
                <a:latin typeface="Arial"/>
                <a:cs typeface="Arial"/>
              </a:rPr>
              <a:t>Les employés ont un niveau approprié de maitrise quant à la priorisation des tâches et des responsabilités lorsqu’ils </a:t>
            </a:r>
            <a:r>
              <a:rPr lang="fr-FR" sz="2000">
                <a:solidFill>
                  <a:srgbClr val="252525"/>
                </a:solidFill>
                <a:latin typeface="Arial"/>
                <a:cs typeface="Arial"/>
              </a:rPr>
              <a:t>font faces à des demandes multiples..</a:t>
            </a:r>
            <a:r>
              <a:rPr lang="fr-FR" sz="2000" b="0" i="0" u="none" strike="noStrike" baseline="0">
                <a:solidFill>
                  <a:srgbClr val="252525"/>
                </a:solidFill>
                <a:latin typeface="Arial"/>
                <a:cs typeface="Arial"/>
              </a:rPr>
              <a:t> </a:t>
            </a:r>
          </a:p>
          <a:p>
            <a:endParaRPr lang="en-CA" sz="2000" b="0" i="0" u="none" strike="noStrike" baseline="0">
              <a:solidFill>
                <a:srgbClr val="252525"/>
              </a:solidFill>
              <a:latin typeface="Arial" panose="020B0604020202020204" pitchFamily="34" charset="0"/>
            </a:endParaRPr>
          </a:p>
        </p:txBody>
      </p:sp>
    </p:spTree>
    <p:extLst>
      <p:ext uri="{BB962C8B-B14F-4D97-AF65-F5344CB8AC3E}">
        <p14:creationId xmlns:p14="http://schemas.microsoft.com/office/powerpoint/2010/main" val="27066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40" y="481834"/>
            <a:ext cx="11641462" cy="1247918"/>
          </a:xfrm>
        </p:spPr>
        <p:txBody>
          <a:bodyPr lIns="91440" tIns="45720" rIns="91440" bIns="45720" anchor="t"/>
          <a:lstStyle/>
          <a:p>
            <a:r>
              <a:rPr lang="fr-CA" sz="2800"/>
              <a:t>Protection de l’intégrité physique</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lIns="91440" tIns="45720" rIns="91440" bIns="45720" anchor="ctr"/>
          <a:lstStyle/>
          <a:p>
            <a:r>
              <a:rPr lang="fr-CA" sz="2000">
                <a:solidFill>
                  <a:schemeClr val="bg1"/>
                </a:solidFill>
              </a:rPr>
              <a:t>Définition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20551" y="1943525"/>
            <a:ext cx="3770652" cy="4648301"/>
          </a:xfrm>
          <a:prstGeom prst="rect">
            <a:avLst/>
          </a:prstGeom>
          <a:solidFill>
            <a:schemeClr val="accent5">
              <a:lumMod val="20000"/>
              <a:lumOff val="80000"/>
            </a:schemeClr>
          </a:solidFill>
        </p:spPr>
        <p:txBody>
          <a:bodyPr/>
          <a:lstStyle/>
          <a:p>
            <a:pPr marL="0" indent="0">
              <a:buNone/>
            </a:pPr>
            <a:r>
              <a:rPr lang="fr-FR" sz="2000" b="0" i="0" u="none" strike="noStrike" baseline="0">
                <a:solidFill>
                  <a:srgbClr val="252525"/>
                </a:solidFill>
                <a:latin typeface="Arial" panose="020B0604020202020204" pitchFamily="34" charset="0"/>
              </a:rPr>
              <a:t>Un milieu de travail où la sécurité physique des employés est assurée. </a:t>
            </a:r>
            <a:endParaRPr lang="en-CA" sz="2000">
              <a:solidFill>
                <a:schemeClr val="dk1"/>
              </a:solidFill>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nchor="ctr"/>
          <a:lstStyle/>
          <a:p>
            <a:r>
              <a:rPr lang="fr-FR" sz="2000">
                <a:solidFill>
                  <a:schemeClr val="bg1"/>
                </a:solidFill>
              </a:rPr>
              <a:t>À quoi ça ressemble dans la pratique</a:t>
            </a:r>
            <a:endParaRPr lang="en-CA" sz="2000">
              <a:solidFill>
                <a:schemeClr val="bg1"/>
              </a:solidFill>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19241" y="1929148"/>
            <a:ext cx="6861785" cy="4648301"/>
          </a:xfrm>
          <a:prstGeom prst="rect">
            <a:avLst/>
          </a:prstGeom>
          <a:solidFill>
            <a:schemeClr val="accent5">
              <a:lumMod val="20000"/>
              <a:lumOff val="80000"/>
            </a:schemeClr>
          </a:solidFill>
        </p:spPr>
        <p:txBody>
          <a:bodyPr/>
          <a:lstStyle/>
          <a:p>
            <a:r>
              <a:rPr lang="fr-FR" sz="1800" b="0" i="0" u="none" strike="noStrike" baseline="0">
                <a:solidFill>
                  <a:srgbClr val="252525"/>
                </a:solidFill>
                <a:latin typeface="Arial" panose="020B0604020202020204" pitchFamily="34" charset="0"/>
              </a:rPr>
              <a:t>L’employeur se préoccupe des répercussions de l’environnement physique de travail sur la santé mentale des employés.</a:t>
            </a:r>
          </a:p>
          <a:p>
            <a:r>
              <a:rPr lang="fr-FR" sz="1800" b="0" i="0" u="none" strike="noStrike" baseline="0">
                <a:solidFill>
                  <a:srgbClr val="252525"/>
                </a:solidFill>
                <a:latin typeface="Arial" panose="020B0604020202020204" pitchFamily="34" charset="0"/>
              </a:rPr>
              <a:t>Les employés se sentent en sécurité dans leur environnement physique de travail.</a:t>
            </a:r>
          </a:p>
          <a:p>
            <a:r>
              <a:rPr lang="fr-FR" sz="1800" b="0" i="0" u="none" strike="noStrike" baseline="0">
                <a:solidFill>
                  <a:srgbClr val="252525"/>
                </a:solidFill>
                <a:latin typeface="Arial" panose="020B0604020202020204" pitchFamily="34" charset="0"/>
              </a:rPr>
              <a:t>L’horaire de travail prévoit des périodes raisonnables de repos.</a:t>
            </a:r>
          </a:p>
          <a:p>
            <a:r>
              <a:rPr lang="fr-FR" sz="1800" b="0" i="0" u="none" strike="noStrike" baseline="0">
                <a:solidFill>
                  <a:srgbClr val="252525"/>
                </a:solidFill>
                <a:latin typeface="Arial" panose="020B0604020202020204" pitchFamily="34" charset="0"/>
              </a:rPr>
              <a:t>Toutes les questions de santé et de sécurité sont prises au sérieux.</a:t>
            </a:r>
          </a:p>
          <a:p>
            <a:r>
              <a:rPr lang="fr-FR" sz="1800" b="0" i="0" u="none" strike="noStrike" baseline="0">
                <a:solidFill>
                  <a:srgbClr val="252525"/>
                </a:solidFill>
                <a:latin typeface="Arial" panose="020B0604020202020204" pitchFamily="34" charset="0"/>
              </a:rPr>
              <a:t>Les employés à qui l’on demande d’effectuer un travail qu’ils jugent dangereux n’hésitent pas à refuser.</a:t>
            </a:r>
          </a:p>
          <a:p>
            <a:r>
              <a:rPr lang="fr-FR" sz="1800" b="0" i="0" u="none" strike="noStrike" baseline="0">
                <a:solidFill>
                  <a:srgbClr val="252525"/>
                </a:solidFill>
                <a:latin typeface="Arial" panose="020B0604020202020204" pitchFamily="34" charset="0"/>
              </a:rPr>
              <a:t>Les employés reçoivent une formation adéquate pour effectuer leur travail de façon sécuritaire.</a:t>
            </a:r>
          </a:p>
          <a:p>
            <a:r>
              <a:rPr lang="fr-FR" sz="1800" b="0" i="0" u="none" strike="noStrike" baseline="0">
                <a:solidFill>
                  <a:srgbClr val="252525"/>
                </a:solidFill>
                <a:latin typeface="Arial" panose="020B0604020202020204" pitchFamily="34" charset="0"/>
              </a:rPr>
              <a:t>L’employeur évalue les exigences psychologiques de l’emploi et de l’environnement de travail pour déterminer s’il existe des dangers pour la santé et la sécurité des employés. </a:t>
            </a:r>
          </a:p>
          <a:p>
            <a:endParaRPr lang="en-CA" sz="1800" b="0" i="0" u="none" strike="noStrike" baseline="0">
              <a:solidFill>
                <a:srgbClr val="252525"/>
              </a:solidFill>
              <a:latin typeface="Arial" panose="020B0604020202020204" pitchFamily="34" charset="0"/>
            </a:endParaRPr>
          </a:p>
        </p:txBody>
      </p:sp>
    </p:spTree>
    <p:extLst>
      <p:ext uri="{BB962C8B-B14F-4D97-AF65-F5344CB8AC3E}">
        <p14:creationId xmlns:p14="http://schemas.microsoft.com/office/powerpoint/2010/main" val="95670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196015" y="473006"/>
            <a:ext cx="5295134" cy="1247917"/>
          </a:xfrm>
        </p:spPr>
        <p:txBody>
          <a:bodyPr lIns="91440" tIns="45720" rIns="91440" bIns="45720" anchor="t"/>
          <a:lstStyle/>
          <a:p>
            <a:r>
              <a:rPr lang="fr-CA" sz="2800"/>
              <a:t>Participation conjointe</a:t>
            </a:r>
          </a:p>
        </p:txBody>
      </p:sp>
      <p:sp>
        <p:nvSpPr>
          <p:cNvPr id="2" name="Text Placeholder 2">
            <a:extLst>
              <a:ext uri="{FF2B5EF4-FFF2-40B4-BE49-F238E27FC236}">
                <a16:creationId xmlns:a16="http://schemas.microsoft.com/office/drawing/2014/main" id="{0FA29846-446A-16B0-A98A-79194BAA680F}"/>
              </a:ext>
            </a:extLst>
          </p:cNvPr>
          <p:cNvSpPr>
            <a:spLocks noGrp="1"/>
          </p:cNvSpPr>
          <p:nvPr>
            <p:ph type="body" idx="13"/>
          </p:nvPr>
        </p:nvSpPr>
        <p:spPr>
          <a:xfrm>
            <a:off x="6196014" y="1096965"/>
            <a:ext cx="5085012" cy="3217860"/>
          </a:xfrm>
        </p:spPr>
        <p:txBody>
          <a:bodyPr lIns="91440" tIns="45720" rIns="91440" bIns="45720" anchor="ctr"/>
          <a:lstStyle/>
          <a:p>
            <a:r>
              <a:rPr lang="fr-FR" sz="2000" b="0" i="0" u="none" strike="noStrike" baseline="0">
                <a:solidFill>
                  <a:srgbClr val="A66217"/>
                </a:solidFill>
                <a:latin typeface="Century Gothic"/>
              </a:rPr>
              <a:t>La santé et la sécurité </a:t>
            </a:r>
            <a:r>
              <a:rPr lang="fr-FR" sz="2000">
                <a:solidFill>
                  <a:srgbClr val="A66217"/>
                </a:solidFill>
                <a:latin typeface="Century Gothic"/>
              </a:rPr>
              <a:t>psychologiques</a:t>
            </a:r>
            <a:r>
              <a:rPr lang="fr-FR" sz="2000" b="0" i="0" u="none" strike="noStrike" baseline="0">
                <a:solidFill>
                  <a:srgbClr val="A66217"/>
                </a:solidFill>
                <a:latin typeface="Century Gothic"/>
              </a:rPr>
              <a:t> sont de plus en plus reconnues comme un facteur important du mieux-être global au travail.</a:t>
            </a:r>
            <a:r>
              <a:rPr lang="fr-FR" sz="2000">
                <a:solidFill>
                  <a:srgbClr val="A66217"/>
                </a:solidFill>
                <a:latin typeface="Century Gothic"/>
              </a:rPr>
              <a:t> </a:t>
            </a:r>
            <a:r>
              <a:rPr lang="fr-FR" sz="2000" b="0" i="0" u="none" strike="noStrike" baseline="0">
                <a:solidFill>
                  <a:srgbClr val="A66217"/>
                </a:solidFill>
                <a:latin typeface="Century Gothic"/>
              </a:rPr>
              <a:t>Il se peut donc que vous constatiez une augmentation du nombre de rapports sur les risques psychologiques et les blessures et les maladies que vous devrez examiner conjointement avec la direction.</a:t>
            </a:r>
            <a:endParaRPr lang="en-CA" sz="2800">
              <a:latin typeface="Century Gothic"/>
            </a:endParaRPr>
          </a:p>
        </p:txBody>
      </p:sp>
      <p:sp>
        <p:nvSpPr>
          <p:cNvPr id="10" name="Content Placeholder 9">
            <a:extLst>
              <a:ext uri="{FF2B5EF4-FFF2-40B4-BE49-F238E27FC236}">
                <a16:creationId xmlns:a16="http://schemas.microsoft.com/office/drawing/2014/main" id="{509A93D2-CF90-4F27-BB76-06A921484E3F}"/>
              </a:ext>
            </a:extLst>
          </p:cNvPr>
          <p:cNvSpPr>
            <a:spLocks noGrp="1"/>
          </p:cNvSpPr>
          <p:nvPr>
            <p:ph sz="half" idx="14"/>
          </p:nvPr>
        </p:nvSpPr>
        <p:spPr>
          <a:xfrm>
            <a:off x="6795655" y="3956120"/>
            <a:ext cx="4783313" cy="2428874"/>
          </a:xfrm>
        </p:spPr>
        <p:txBody>
          <a:bodyPr lIns="91440" tIns="45720" rIns="91440" bIns="45720" anchor="t"/>
          <a:lstStyle/>
          <a:p>
            <a:pPr indent="-2686050">
              <a:buNone/>
            </a:pPr>
            <a:endParaRPr lang="en-CA" sz="2000">
              <a:effectLst/>
            </a:endParaRPr>
          </a:p>
          <a:p>
            <a:pPr marL="0" indent="0">
              <a:buNone/>
            </a:pPr>
            <a:r>
              <a:rPr lang="fr-FR" sz="2000" b="1" i="0" u="none" strike="noStrike" baseline="0">
                <a:solidFill>
                  <a:srgbClr val="A66217"/>
                </a:solidFill>
                <a:latin typeface="Arial"/>
                <a:cs typeface="Arial"/>
              </a:rPr>
              <a:t>Important</a:t>
            </a:r>
            <a:r>
              <a:rPr lang="fr-FR" sz="2000" b="0" i="0" u="none" strike="noStrike" baseline="0">
                <a:solidFill>
                  <a:srgbClr val="A66217"/>
                </a:solidFill>
                <a:latin typeface="Arial"/>
                <a:cs typeface="Arial"/>
              </a:rPr>
              <a:t>: </a:t>
            </a:r>
            <a:r>
              <a:rPr lang="fr-FR" sz="2000" b="0" i="0" u="none" strike="noStrike" baseline="0">
                <a:solidFill>
                  <a:srgbClr val="252525"/>
                </a:solidFill>
                <a:latin typeface="Arial"/>
                <a:cs typeface="Arial"/>
              </a:rPr>
              <a:t>Vous êtes tenu de respecter la vie privée des employés conformément à la </a:t>
            </a:r>
            <a:r>
              <a:rPr lang="fr-FR" sz="2000" b="0" i="1" u="none" strike="noStrike" baseline="0">
                <a:solidFill>
                  <a:srgbClr val="8F4582"/>
                </a:solidFill>
                <a:latin typeface="Arial"/>
                <a:cs typeface="Arial"/>
              </a:rPr>
              <a:t>Loi sur la protection des renseignements </a:t>
            </a:r>
            <a:r>
              <a:rPr lang="fr-FR" sz="2000" i="1">
                <a:solidFill>
                  <a:srgbClr val="8F4582"/>
                </a:solidFill>
                <a:latin typeface="Arial"/>
                <a:cs typeface="Arial"/>
              </a:rPr>
              <a:t>personnels </a:t>
            </a:r>
            <a:r>
              <a:rPr lang="fr-FR" sz="2000">
                <a:solidFill>
                  <a:srgbClr val="252525"/>
                </a:solidFill>
                <a:latin typeface="Arial"/>
                <a:cs typeface="Arial"/>
              </a:rPr>
              <a:t>et</a:t>
            </a:r>
            <a:r>
              <a:rPr lang="fr-FR" sz="2000" b="0" i="0" u="none" strike="noStrike" baseline="0">
                <a:solidFill>
                  <a:srgbClr val="252525"/>
                </a:solidFill>
                <a:latin typeface="Arial"/>
                <a:cs typeface="Arial"/>
              </a:rPr>
              <a:t> la </a:t>
            </a:r>
            <a:r>
              <a:rPr lang="fr-FR" sz="2000" b="0" i="0" u="none" strike="noStrike" baseline="0">
                <a:solidFill>
                  <a:srgbClr val="8F4582"/>
                </a:solidFill>
                <a:latin typeface="Arial"/>
                <a:cs typeface="Arial"/>
              </a:rPr>
              <a:t>Politique de l'ARC sur la protection de la vie </a:t>
            </a:r>
            <a:r>
              <a:rPr lang="fr-FR" sz="2000">
                <a:solidFill>
                  <a:srgbClr val="8F4582"/>
                </a:solidFill>
                <a:latin typeface="Arial"/>
                <a:cs typeface="Arial"/>
              </a:rPr>
              <a:t>privée </a:t>
            </a:r>
            <a:r>
              <a:rPr lang="fr-FR" sz="2000">
                <a:solidFill>
                  <a:srgbClr val="252525"/>
                </a:solidFill>
                <a:latin typeface="Arial"/>
                <a:cs typeface="Arial"/>
              </a:rPr>
              <a:t>lorsque</a:t>
            </a:r>
            <a:r>
              <a:rPr lang="fr-FR" sz="2000" b="0" i="0" u="none" strike="noStrike" baseline="0">
                <a:solidFill>
                  <a:srgbClr val="252525"/>
                </a:solidFill>
                <a:latin typeface="Arial"/>
                <a:cs typeface="Arial"/>
              </a:rPr>
              <a:t> vous participez à ces processus.</a:t>
            </a:r>
            <a:endParaRPr lang="en-CA" sz="2800">
              <a:latin typeface="Arial"/>
              <a:cs typeface="Arial"/>
            </a:endParaRPr>
          </a:p>
        </p:txBody>
      </p:sp>
      <p:pic>
        <p:nvPicPr>
          <p:cNvPr id="5" name="Picture Placeholder 4" descr="People sitting at a table in a room">
            <a:extLst>
              <a:ext uri="{FF2B5EF4-FFF2-40B4-BE49-F238E27FC236}">
                <a16:creationId xmlns:a16="http://schemas.microsoft.com/office/drawing/2014/main" id="{9D7668D1-80D6-1F61-3B9B-21F294B9E33D}"/>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25879" t="-193" r="14867" b="193"/>
          <a:stretch/>
        </p:blipFill>
        <p:spPr>
          <a:xfrm flipH="1">
            <a:off x="0" y="276999"/>
            <a:ext cx="5843016" cy="6581002"/>
          </a:xfrm>
        </p:spPr>
      </p:pic>
    </p:spTree>
    <p:extLst>
      <p:ext uri="{BB962C8B-B14F-4D97-AF65-F5344CB8AC3E}">
        <p14:creationId xmlns:p14="http://schemas.microsoft.com/office/powerpoint/2010/main" val="3380945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7CFB-7103-D972-9D7B-F04951567859}"/>
              </a:ext>
            </a:extLst>
          </p:cNvPr>
          <p:cNvSpPr>
            <a:spLocks noGrp="1"/>
          </p:cNvSpPr>
          <p:nvPr>
            <p:ph type="title"/>
          </p:nvPr>
        </p:nvSpPr>
        <p:spPr>
          <a:xfrm>
            <a:off x="626937" y="508001"/>
            <a:ext cx="8766425" cy="760411"/>
          </a:xfrm>
        </p:spPr>
        <p:txBody>
          <a:bodyPr lIns="91440" tIns="45720" rIns="91440" bIns="45720" anchor="t"/>
          <a:lstStyle/>
          <a:p>
            <a:r>
              <a:rPr lang="fr-CA" sz="2800"/>
              <a:t>Recommandations</a:t>
            </a:r>
          </a:p>
        </p:txBody>
      </p:sp>
      <p:sp>
        <p:nvSpPr>
          <p:cNvPr id="4" name="Content Placeholder 3">
            <a:extLst>
              <a:ext uri="{FF2B5EF4-FFF2-40B4-BE49-F238E27FC236}">
                <a16:creationId xmlns:a16="http://schemas.microsoft.com/office/drawing/2014/main" id="{B9B0723E-98AA-15B0-DC8F-F7D2FB2D4425}"/>
              </a:ext>
            </a:extLst>
          </p:cNvPr>
          <p:cNvSpPr>
            <a:spLocks noGrp="1"/>
          </p:cNvSpPr>
          <p:nvPr>
            <p:ph sz="half" idx="2"/>
          </p:nvPr>
        </p:nvSpPr>
        <p:spPr>
          <a:xfrm>
            <a:off x="626937" y="1532227"/>
            <a:ext cx="5391400" cy="4325648"/>
          </a:xfrm>
        </p:spPr>
        <p:txBody>
          <a:bodyPr lIns="91440" tIns="45720" rIns="91440" bIns="45720" anchor="t"/>
          <a:lstStyle/>
          <a:p>
            <a:pPr marL="0" indent="0">
              <a:buNone/>
            </a:pPr>
            <a:r>
              <a:rPr lang="fr-CA" sz="2400">
                <a:solidFill>
                  <a:schemeClr val="tx2"/>
                </a:solidFill>
                <a:latin typeface="+mj-lt"/>
              </a:rPr>
              <a:t>Lors d'enquête, l'enquêteur du CSS/RSS peut reconnaitre des facteurs en milieu de travail qui crées ou contribues à un danger. Il est important de se rappeler que les enquêtes en santé et sécurité sont un processus de recherche de faits et non pas de fautes.</a:t>
            </a:r>
          </a:p>
          <a:p>
            <a:endParaRPr lang="en-CA" sz="1200"/>
          </a:p>
        </p:txBody>
      </p:sp>
      <p:sp>
        <p:nvSpPr>
          <p:cNvPr id="8" name="Content Placeholder 7">
            <a:extLst>
              <a:ext uri="{FF2B5EF4-FFF2-40B4-BE49-F238E27FC236}">
                <a16:creationId xmlns:a16="http://schemas.microsoft.com/office/drawing/2014/main" id="{6E39D3AE-5902-3188-752D-FFAD9C884ABD}"/>
              </a:ext>
            </a:extLst>
          </p:cNvPr>
          <p:cNvSpPr>
            <a:spLocks noGrp="1"/>
          </p:cNvSpPr>
          <p:nvPr>
            <p:ph sz="half" idx="14"/>
          </p:nvPr>
        </p:nvSpPr>
        <p:spPr>
          <a:xfrm>
            <a:off x="6273926" y="1527610"/>
            <a:ext cx="5085012" cy="3684588"/>
          </a:xfrm>
        </p:spPr>
        <p:txBody>
          <a:bodyPr lIns="91440" tIns="45720" rIns="91440" bIns="45720" anchor="t"/>
          <a:lstStyle/>
          <a:p>
            <a:pPr marL="0" indent="0">
              <a:buNone/>
            </a:pPr>
            <a:r>
              <a:rPr lang="fr-CA" sz="2400" dirty="0">
                <a:ea typeface="Noto Sans"/>
                <a:cs typeface="Calibri Light"/>
              </a:rPr>
              <a:t>Les recommandations du CSS/RSS ne devraient pas être dirigées au niveau des individues. Elles devraient plutôt être apportées afin d'améliorer une tâche, un processus ou une équipe. </a:t>
            </a:r>
          </a:p>
          <a:p>
            <a:pPr marL="0" indent="0">
              <a:buNone/>
            </a:pPr>
            <a:r>
              <a:rPr lang="fr-CA" sz="2400" dirty="0">
                <a:ea typeface="Noto Sans"/>
                <a:cs typeface="Calibri Light"/>
              </a:rPr>
              <a:t>Par exemple: </a:t>
            </a:r>
            <a:r>
              <a:rPr lang="fr-CA" sz="2400" i="1" dirty="0">
                <a:ea typeface="Noto Sans"/>
                <a:cs typeface="Calibri Light"/>
              </a:rPr>
              <a:t>''Nous recommandons à cette équipe de participer à des activités de développement d'esprit d'équipe afin qu'ils prennent reconnaissent les accomplissements de chacun et améliorer la culture d'esprit d'équipe.'' </a:t>
            </a:r>
          </a:p>
          <a:p>
            <a:endParaRPr lang="en-CA" dirty="0"/>
          </a:p>
        </p:txBody>
      </p:sp>
    </p:spTree>
    <p:extLst>
      <p:ext uri="{BB962C8B-B14F-4D97-AF65-F5344CB8AC3E}">
        <p14:creationId xmlns:p14="http://schemas.microsoft.com/office/powerpoint/2010/main" val="2787110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0B9A32D-8C96-4600-BA0F-4E821832EED1}"/>
              </a:ext>
            </a:extLst>
          </p:cNvPr>
          <p:cNvSpPr>
            <a:spLocks noGrp="1"/>
          </p:cNvSpPr>
          <p:nvPr>
            <p:ph type="title"/>
          </p:nvPr>
        </p:nvSpPr>
        <p:spPr>
          <a:xfrm>
            <a:off x="718824" y="486767"/>
            <a:ext cx="10571214" cy="498000"/>
          </a:xfrm>
        </p:spPr>
        <p:txBody>
          <a:bodyPr lIns="91440" tIns="45720" rIns="91440" bIns="45720" anchor="t"/>
          <a:lstStyle/>
          <a:p>
            <a:r>
              <a:rPr lang="fr-CA" sz="2800"/>
              <a:t>Personnes-ressources</a:t>
            </a:r>
          </a:p>
        </p:txBody>
      </p:sp>
      <p:pic>
        <p:nvPicPr>
          <p:cNvPr id="15" name="Picture Placeholder 14">
            <a:extLst>
              <a:ext uri="{FF2B5EF4-FFF2-40B4-BE49-F238E27FC236}">
                <a16:creationId xmlns:a16="http://schemas.microsoft.com/office/drawing/2014/main" id="{5701EC44-D35C-700A-B6BC-B52550A585F8}"/>
              </a:ext>
              <a:ext uri="{C183D7F6-B498-43B3-948B-1728B52AA6E4}">
                <adec:decorative xmlns:adec="http://schemas.microsoft.com/office/drawing/2017/decorative" val="1"/>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l="25230" t="44" r="8137" b="-44"/>
          <a:stretch/>
        </p:blipFill>
        <p:spPr>
          <a:xfrm>
            <a:off x="1208314" y="1255255"/>
            <a:ext cx="1649021" cy="1649617"/>
          </a:xfrm>
        </p:spPr>
      </p:pic>
      <p:sp>
        <p:nvSpPr>
          <p:cNvPr id="28" name="Text Placeholder 27">
            <a:extLst>
              <a:ext uri="{FF2B5EF4-FFF2-40B4-BE49-F238E27FC236}">
                <a16:creationId xmlns:a16="http://schemas.microsoft.com/office/drawing/2014/main" id="{309242E7-33EB-4474-82D4-4D49E52799F0}"/>
              </a:ext>
            </a:extLst>
          </p:cNvPr>
          <p:cNvSpPr>
            <a:spLocks noGrp="1"/>
          </p:cNvSpPr>
          <p:nvPr>
            <p:ph type="body" sz="quarter" idx="16"/>
          </p:nvPr>
        </p:nvSpPr>
        <p:spPr>
          <a:xfrm>
            <a:off x="718824" y="3124929"/>
            <a:ext cx="2628000" cy="3451201"/>
          </a:xfrm>
        </p:spPr>
        <p:txBody>
          <a:bodyPr anchor="t"/>
          <a:lstStyle/>
          <a:p>
            <a:r>
              <a:rPr lang="fr-FR" sz="1800" b="0" i="0" u="none" strike="noStrike" baseline="0">
                <a:solidFill>
                  <a:srgbClr val="A66217"/>
                </a:solidFill>
                <a:latin typeface="Century Gothic" panose="020B0502020202020204" pitchFamily="34" charset="0"/>
              </a:rPr>
              <a:t>Opérations de santé et de sécurité au travail</a:t>
            </a:r>
          </a:p>
          <a:p>
            <a:pPr marL="285750" indent="-285750" algn="l">
              <a:buFont typeface="Arial" panose="020B0604020202020204" pitchFamily="34" charset="0"/>
              <a:buChar char="•"/>
            </a:pPr>
            <a:r>
              <a:rPr lang="fr-FR" sz="1400" b="0" i="0" u="none" strike="noStrike" baseline="0">
                <a:solidFill>
                  <a:srgbClr val="252525"/>
                </a:solidFill>
                <a:latin typeface="Arial" panose="020B0604020202020204" pitchFamily="34" charset="0"/>
              </a:rPr>
              <a:t>Si vous avez des questions au sujet de votre rôle et de la façon dont vous pouvez améliorer la santé et la sécurité psychologiques dans votre milieu de travail, veuillez communiquer avec votre agent de santé et de sécurité au travail en soumettant un </a:t>
            </a:r>
            <a:r>
              <a:rPr lang="fr-FR" sz="1400" b="0" i="0" u="none" strike="noStrike" baseline="0">
                <a:solidFill>
                  <a:srgbClr val="8F4582"/>
                </a:solidFill>
                <a:latin typeface="Arial" panose="020B0604020202020204" pitchFamily="34" charset="0"/>
              </a:rPr>
              <a:t>billet au Centre de services en RH</a:t>
            </a:r>
            <a:r>
              <a:rPr lang="fr-FR" sz="1400" b="0" i="0" u="none" strike="noStrike" baseline="0">
                <a:solidFill>
                  <a:srgbClr val="000000"/>
                </a:solidFill>
                <a:latin typeface="Arial" panose="020B0604020202020204" pitchFamily="34" charset="0"/>
              </a:rPr>
              <a:t>.</a:t>
            </a:r>
          </a:p>
          <a:p>
            <a:endParaRPr lang="en-US"/>
          </a:p>
        </p:txBody>
      </p:sp>
      <p:pic>
        <p:nvPicPr>
          <p:cNvPr id="17" name="Picture Placeholder 16">
            <a:extLst>
              <a:ext uri="{FF2B5EF4-FFF2-40B4-BE49-F238E27FC236}">
                <a16:creationId xmlns:a16="http://schemas.microsoft.com/office/drawing/2014/main" id="{8AA8479C-B2CE-6494-862E-0A6360751E73}"/>
              </a:ext>
              <a:ext uri="{C183D7F6-B498-43B3-948B-1728B52AA6E4}">
                <adec:decorative xmlns:adec="http://schemas.microsoft.com/office/drawing/2017/decorative" val="1"/>
              </a:ext>
            </a:extLst>
          </p:cNvPr>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16667" r="16667"/>
          <a:stretch>
            <a:fillRect/>
          </a:stretch>
        </p:blipFill>
        <p:spPr>
          <a:xfrm>
            <a:off x="3804013" y="1254526"/>
            <a:ext cx="1649021" cy="1649617"/>
          </a:xfrm>
        </p:spPr>
      </p:pic>
      <p:sp>
        <p:nvSpPr>
          <p:cNvPr id="29" name="Text Placeholder 28">
            <a:extLst>
              <a:ext uri="{FF2B5EF4-FFF2-40B4-BE49-F238E27FC236}">
                <a16:creationId xmlns:a16="http://schemas.microsoft.com/office/drawing/2014/main" id="{798BC5FA-52AE-48BF-9594-16531333F013}"/>
              </a:ext>
            </a:extLst>
          </p:cNvPr>
          <p:cNvSpPr>
            <a:spLocks noGrp="1"/>
          </p:cNvSpPr>
          <p:nvPr>
            <p:ph type="body" sz="quarter" idx="17"/>
          </p:nvPr>
        </p:nvSpPr>
        <p:spPr>
          <a:xfrm>
            <a:off x="3379094" y="3124929"/>
            <a:ext cx="2809542" cy="3489160"/>
          </a:xfrm>
        </p:spPr>
        <p:txBody>
          <a:bodyPr anchor="t"/>
          <a:lstStyle/>
          <a:p>
            <a:r>
              <a:rPr lang="fr-FR" sz="1800" b="0" i="0" u="none" strike="noStrike" baseline="0">
                <a:solidFill>
                  <a:srgbClr val="A66217"/>
                </a:solidFill>
                <a:latin typeface="Century Gothic" panose="020B0502020202020204" pitchFamily="34" charset="0"/>
              </a:rPr>
              <a:t>Programme de résolution informelle de conflits (RIC)</a:t>
            </a:r>
          </a:p>
          <a:p>
            <a:pPr marL="285750" indent="-285750" algn="l">
              <a:buFont typeface="Arial" panose="020B0604020202020204" pitchFamily="34" charset="0"/>
              <a:buChar char="•"/>
            </a:pPr>
            <a:r>
              <a:rPr lang="fr-FR" sz="1400" b="0" i="0" u="none" strike="noStrike" baseline="0">
                <a:solidFill>
                  <a:srgbClr val="252525"/>
                </a:solidFill>
                <a:latin typeface="Arial" panose="020B0604020202020204" pitchFamily="34" charset="0"/>
              </a:rPr>
              <a:t>Les praticiens de la RIC sont disponibles pour aider les employés à établir et à maintenir des relations saines (sécuritaires, respectueuses et inclusives) en milieu de travail. Pour en apprendre davantage sur le programme de RIC, veuillez communiquer avec le </a:t>
            </a:r>
            <a:r>
              <a:rPr lang="fr-FR" sz="1400" b="0" i="0" u="none" strike="noStrike" baseline="0">
                <a:solidFill>
                  <a:srgbClr val="8F4582"/>
                </a:solidFill>
                <a:latin typeface="Arial" panose="020B0604020202020204" pitchFamily="34" charset="0"/>
              </a:rPr>
              <a:t>Bureau national du programme de RIC ou votre praticien régional de la RIC</a:t>
            </a:r>
            <a:r>
              <a:rPr lang="fr-FR" sz="1400" b="0" i="0" u="none" strike="noStrike" baseline="0">
                <a:solidFill>
                  <a:srgbClr val="252525"/>
                </a:solidFill>
                <a:latin typeface="Arial" panose="020B0604020202020204" pitchFamily="34" charset="0"/>
              </a:rPr>
              <a:t>.</a:t>
            </a:r>
          </a:p>
        </p:txBody>
      </p:sp>
      <p:pic>
        <p:nvPicPr>
          <p:cNvPr id="21" name="Picture Placeholder 20">
            <a:extLst>
              <a:ext uri="{FF2B5EF4-FFF2-40B4-BE49-F238E27FC236}">
                <a16:creationId xmlns:a16="http://schemas.microsoft.com/office/drawing/2014/main" id="{187B5050-B04A-F7BC-E64D-B7C57E7EDFB6}"/>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5" cstate="print">
            <a:extLst>
              <a:ext uri="{28A0092B-C50C-407E-A947-70E740481C1C}">
                <a14:useLocalDpi xmlns:a14="http://schemas.microsoft.com/office/drawing/2010/main" val="0"/>
              </a:ext>
            </a:extLst>
          </a:blip>
          <a:srcRect l="22871" r="9501"/>
          <a:stretch/>
        </p:blipFill>
        <p:spPr>
          <a:xfrm>
            <a:off x="6534605" y="1254526"/>
            <a:ext cx="1649021" cy="1649617"/>
          </a:xfrm>
        </p:spPr>
      </p:pic>
      <p:sp>
        <p:nvSpPr>
          <p:cNvPr id="30" name="Text Placeholder 29">
            <a:extLst>
              <a:ext uri="{FF2B5EF4-FFF2-40B4-BE49-F238E27FC236}">
                <a16:creationId xmlns:a16="http://schemas.microsoft.com/office/drawing/2014/main" id="{EC43866D-9C32-473C-82A1-0990D520F5E8}"/>
              </a:ext>
            </a:extLst>
          </p:cNvPr>
          <p:cNvSpPr>
            <a:spLocks noGrp="1"/>
          </p:cNvSpPr>
          <p:nvPr>
            <p:ph type="body" sz="quarter" idx="18"/>
          </p:nvPr>
        </p:nvSpPr>
        <p:spPr>
          <a:xfrm>
            <a:off x="6220906" y="3124929"/>
            <a:ext cx="2628000" cy="4105739"/>
          </a:xfrm>
        </p:spPr>
        <p:txBody>
          <a:bodyPr anchor="t"/>
          <a:lstStyle/>
          <a:p>
            <a:r>
              <a:rPr lang="fr-FR" sz="1800" b="0" i="0" u="none" strike="noStrike" baseline="0">
                <a:solidFill>
                  <a:srgbClr val="A66217"/>
                </a:solidFill>
                <a:latin typeface="Century Gothic" panose="020B0502020202020204" pitchFamily="34" charset="0"/>
              </a:rPr>
              <a:t>Programme d’aide aux employés (PAE)</a:t>
            </a:r>
          </a:p>
          <a:p>
            <a:pPr marL="285750" indent="-285750" algn="l">
              <a:buFont typeface="Arial" panose="020B0604020202020204" pitchFamily="34" charset="0"/>
              <a:buChar char="•"/>
            </a:pPr>
            <a:endParaRPr lang="fr-FR" sz="1000" b="0" i="0" u="none" strike="noStrike" baseline="0">
              <a:solidFill>
                <a:srgbClr val="252525"/>
              </a:solidFill>
              <a:latin typeface="Arial" panose="020B0604020202020204" pitchFamily="34" charset="0"/>
            </a:endParaRPr>
          </a:p>
          <a:p>
            <a:pPr marL="285750" indent="-285750" algn="l">
              <a:buFont typeface="Arial" panose="020B0604020202020204" pitchFamily="34" charset="0"/>
              <a:buChar char="•"/>
            </a:pPr>
            <a:r>
              <a:rPr lang="fr-FR" sz="1400" b="0" i="0" u="none" strike="noStrike" baseline="0">
                <a:solidFill>
                  <a:srgbClr val="252525"/>
                </a:solidFill>
                <a:latin typeface="Arial" panose="020B0604020202020204" pitchFamily="34" charset="0"/>
              </a:rPr>
              <a:t>Des services de consultation à court terme ou de l’aide à court terme sont disponibles si les employés sont confrontés à un problème personnel, de santé ou lié au travail. Les membres de la famille peuvent également bénéficier des services de consultation du PAE. Reportez-vous à la page Web d’</a:t>
            </a:r>
            <a:r>
              <a:rPr lang="fr-FR" sz="1400" b="0" i="0" u="none" strike="noStrike" baseline="0">
                <a:solidFill>
                  <a:srgbClr val="8F4582"/>
                </a:solidFill>
                <a:latin typeface="Arial" panose="020B0604020202020204" pitchFamily="34" charset="0"/>
              </a:rPr>
              <a:t>accès aux services du PAE</a:t>
            </a:r>
            <a:r>
              <a:rPr lang="fr-FR" sz="1400" b="0" i="0" u="none" strike="noStrike" baseline="0">
                <a:solidFill>
                  <a:srgbClr val="252525"/>
                </a:solidFill>
                <a:latin typeface="Arial" panose="020B0604020202020204" pitchFamily="34" charset="0"/>
              </a:rPr>
              <a:t>.</a:t>
            </a:r>
          </a:p>
          <a:p>
            <a:endParaRPr lang="en-US"/>
          </a:p>
        </p:txBody>
      </p:sp>
      <p:pic>
        <p:nvPicPr>
          <p:cNvPr id="19" name="Picture Placeholder 18">
            <a:extLst>
              <a:ext uri="{FF2B5EF4-FFF2-40B4-BE49-F238E27FC236}">
                <a16:creationId xmlns:a16="http://schemas.microsoft.com/office/drawing/2014/main" id="{D662B45D-213B-B041-4179-E6F85A213324}"/>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6" cstate="print">
            <a:extLst>
              <a:ext uri="{28A0092B-C50C-407E-A947-70E740481C1C}">
                <a14:useLocalDpi xmlns:a14="http://schemas.microsoft.com/office/drawing/2010/main" val="0"/>
              </a:ext>
            </a:extLst>
          </a:blip>
          <a:srcRect l="27366" r="16384"/>
          <a:stretch/>
        </p:blipFill>
        <p:spPr>
          <a:xfrm>
            <a:off x="9226813" y="1254526"/>
            <a:ext cx="1649021" cy="1649617"/>
          </a:xfrm>
        </p:spPr>
      </p:pic>
      <p:sp>
        <p:nvSpPr>
          <p:cNvPr id="31" name="Text Placeholder 30">
            <a:extLst>
              <a:ext uri="{FF2B5EF4-FFF2-40B4-BE49-F238E27FC236}">
                <a16:creationId xmlns:a16="http://schemas.microsoft.com/office/drawing/2014/main" id="{B6738BA1-BA43-4056-B6F9-11ACD419DC7B}"/>
              </a:ext>
            </a:extLst>
          </p:cNvPr>
          <p:cNvSpPr>
            <a:spLocks noGrp="1"/>
          </p:cNvSpPr>
          <p:nvPr>
            <p:ph type="body" sz="quarter" idx="19"/>
          </p:nvPr>
        </p:nvSpPr>
        <p:spPr>
          <a:xfrm>
            <a:off x="8881176" y="3124929"/>
            <a:ext cx="2592000" cy="2869503"/>
          </a:xfrm>
        </p:spPr>
        <p:txBody>
          <a:bodyPr anchor="t"/>
          <a:lstStyle/>
          <a:p>
            <a:r>
              <a:rPr lang="fr-FR" sz="1800" b="0" i="0" u="none" strike="noStrike" baseline="0">
                <a:solidFill>
                  <a:srgbClr val="A66217"/>
                </a:solidFill>
                <a:latin typeface="Century Gothic" panose="020B0502020202020204" pitchFamily="34" charset="0"/>
              </a:rPr>
              <a:t>Bureau national du mieux-être (BNME)</a:t>
            </a:r>
          </a:p>
          <a:p>
            <a:pPr algn="l"/>
            <a:endParaRPr lang="en-CA" sz="1050" b="0" i="0" u="none" strike="noStrike" baseline="0">
              <a:solidFill>
                <a:srgbClr val="000000"/>
              </a:solidFill>
              <a:latin typeface="Arial" panose="020B0604020202020204" pitchFamily="34" charset="0"/>
            </a:endParaRPr>
          </a:p>
          <a:p>
            <a:pPr marL="285750" indent="-285750" algn="l">
              <a:buFont typeface="Arial" panose="020B0604020202020204" pitchFamily="34" charset="0"/>
              <a:buChar char="•"/>
            </a:pPr>
            <a:r>
              <a:rPr lang="fr-FR" b="0" i="0" u="none" strike="noStrike" baseline="0">
                <a:solidFill>
                  <a:srgbClr val="252525"/>
                </a:solidFill>
                <a:latin typeface="Arial" panose="020B0604020202020204" pitchFamily="34" charset="0"/>
              </a:rPr>
              <a:t>Pour toute question générale liée à l’approche du mieux-être, communiquez avec à l’adresse suivante: </a:t>
            </a:r>
            <a:r>
              <a:rPr lang="fr-FR" b="0" i="0" u="none" strike="noStrike" baseline="0">
                <a:solidFill>
                  <a:srgbClr val="8F4582"/>
                </a:solidFill>
                <a:latin typeface="Arial" panose="020B0604020202020204" pitchFamily="34" charset="0"/>
              </a:rPr>
              <a:t>WELLBEING@cra-arc.gc.ca</a:t>
            </a:r>
            <a:r>
              <a:rPr lang="fr-FR" b="0" i="0" u="none" strike="noStrike" baseline="0">
                <a:solidFill>
                  <a:srgbClr val="000000"/>
                </a:solidFill>
                <a:latin typeface="Arial" panose="020B0604020202020204" pitchFamily="34" charset="0"/>
              </a:rPr>
              <a:t>.</a:t>
            </a:r>
          </a:p>
        </p:txBody>
      </p:sp>
    </p:spTree>
    <p:extLst>
      <p:ext uri="{BB962C8B-B14F-4D97-AF65-F5344CB8AC3E}">
        <p14:creationId xmlns:p14="http://schemas.microsoft.com/office/powerpoint/2010/main" val="3959841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lIns="91440" tIns="45720" rIns="91440" bIns="45720" anchor="t"/>
          <a:lstStyle/>
          <a:p>
            <a:r>
              <a:rPr lang="fr-CA" sz="2800"/>
              <a:t>Ressources</a:t>
            </a:r>
          </a:p>
        </p:txBody>
      </p:sp>
      <p:sp>
        <p:nvSpPr>
          <p:cNvPr id="2" name="Text Placeholder 2">
            <a:extLst>
              <a:ext uri="{FF2B5EF4-FFF2-40B4-BE49-F238E27FC236}">
                <a16:creationId xmlns:a16="http://schemas.microsoft.com/office/drawing/2014/main" id="{0FA29846-446A-16B0-A98A-79194BAA680F}"/>
              </a:ext>
            </a:extLst>
          </p:cNvPr>
          <p:cNvSpPr>
            <a:spLocks noGrp="1"/>
          </p:cNvSpPr>
          <p:nvPr>
            <p:ph type="body" idx="1"/>
          </p:nvPr>
        </p:nvSpPr>
        <p:spPr>
          <a:xfrm>
            <a:off x="606175" y="946484"/>
            <a:ext cx="5391401" cy="2358190"/>
          </a:xfrm>
        </p:spPr>
        <p:txBody>
          <a:bodyPr lIns="91440" tIns="45720" rIns="91440" bIns="45720" anchor="ctr">
            <a:normAutofit fontScale="92500"/>
          </a:bodyPr>
          <a:lstStyle/>
          <a:p>
            <a:pPr indent="-2686050"/>
            <a:r>
              <a:rPr lang="fr-CA" sz="2400" b="0" i="0" u="none" strike="noStrike" baseline="0">
                <a:solidFill>
                  <a:srgbClr val="A66217"/>
                </a:solidFill>
                <a:latin typeface="Century Gothic"/>
              </a:rPr>
              <a:t>L’Agence dispose d’une liste croissante de ressources disponibles pour chacun des </a:t>
            </a:r>
            <a:r>
              <a:rPr lang="fr-CA" sz="2400">
                <a:solidFill>
                  <a:srgbClr val="A66217"/>
                </a:solidFill>
                <a:latin typeface="Century Gothic"/>
              </a:rPr>
              <a:t>13 facteurs</a:t>
            </a:r>
            <a:r>
              <a:rPr lang="fr-CA" sz="2400" b="0" i="0" u="none" strike="noStrike" baseline="0">
                <a:solidFill>
                  <a:srgbClr val="A66217"/>
                </a:solidFill>
                <a:latin typeface="Century Gothic"/>
              </a:rPr>
              <a:t> liés au milieu de travail sur la page </a:t>
            </a:r>
            <a:r>
              <a:rPr lang="fr-CA" sz="2400" b="0" i="0" u="none" strike="noStrike" baseline="0">
                <a:solidFill>
                  <a:srgbClr val="8F4582"/>
                </a:solidFill>
                <a:latin typeface="Century Gothic"/>
              </a:rPr>
              <a:t>Facteurs en milieu de travail ayant des répercussions sur le mieux-être (dce-eir.net)</a:t>
            </a:r>
            <a:r>
              <a:rPr lang="fr-CA" sz="2400" b="0" i="0" u="none" strike="noStrike" baseline="0">
                <a:solidFill>
                  <a:srgbClr val="A66217"/>
                </a:solidFill>
                <a:latin typeface="Century Gothic"/>
              </a:rPr>
              <a:t>dans InfoZone. </a:t>
            </a:r>
            <a:endParaRPr lang="fr-CA" sz="2400">
              <a:latin typeface="Century Gothic"/>
            </a:endParaRPr>
          </a:p>
        </p:txBody>
      </p:sp>
      <p:sp>
        <p:nvSpPr>
          <p:cNvPr id="10" name="Content Placeholder 9">
            <a:extLst>
              <a:ext uri="{FF2B5EF4-FFF2-40B4-BE49-F238E27FC236}">
                <a16:creationId xmlns:a16="http://schemas.microsoft.com/office/drawing/2014/main" id="{509A93D2-CF90-4F27-BB76-06A921484E3F}"/>
              </a:ext>
            </a:extLst>
          </p:cNvPr>
          <p:cNvSpPr>
            <a:spLocks noGrp="1"/>
          </p:cNvSpPr>
          <p:nvPr>
            <p:ph sz="half" idx="2"/>
          </p:nvPr>
        </p:nvSpPr>
        <p:spPr>
          <a:xfrm>
            <a:off x="606175" y="3173314"/>
            <a:ext cx="5391401" cy="3684588"/>
          </a:xfrm>
        </p:spPr>
        <p:txBody>
          <a:bodyPr/>
          <a:lstStyle/>
          <a:p>
            <a:pPr indent="-2686050">
              <a:buNone/>
            </a:pPr>
            <a:endParaRPr lang="en-CA" sz="1600">
              <a:effectLst/>
            </a:endParaRPr>
          </a:p>
          <a:p>
            <a:pPr marL="0" indent="0">
              <a:buNone/>
            </a:pPr>
            <a:r>
              <a:rPr lang="fr-FR" sz="2000" b="0" i="0" u="none" strike="noStrike" baseline="0">
                <a:solidFill>
                  <a:srgbClr val="252525"/>
                </a:solidFill>
                <a:latin typeface="Arial" panose="020B0604020202020204" pitchFamily="34" charset="0"/>
              </a:rPr>
              <a:t>Vous pouvez consulter les ressources de cette liste dans le cadre de vos recommandations d’enquête afin de réduire le risque de blessure et de maladie psychologiques dans votre milieu de travail. </a:t>
            </a:r>
            <a:endParaRPr lang="en-CA" sz="2000"/>
          </a:p>
        </p:txBody>
      </p:sp>
      <p:pic>
        <p:nvPicPr>
          <p:cNvPr id="5" name="Picture Placeholder 4" descr="A group of people putting their hands together">
            <a:extLst>
              <a:ext uri="{FF2B5EF4-FFF2-40B4-BE49-F238E27FC236}">
                <a16:creationId xmlns:a16="http://schemas.microsoft.com/office/drawing/2014/main" id="{9D7668D1-80D6-1F61-3B9B-21F294B9E33D}"/>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20437" r="20437"/>
          <a:stretch/>
        </p:blipFill>
        <p:spPr/>
      </p:pic>
    </p:spTree>
    <p:extLst>
      <p:ext uri="{BB962C8B-B14F-4D97-AF65-F5344CB8AC3E}">
        <p14:creationId xmlns:p14="http://schemas.microsoft.com/office/powerpoint/2010/main" val="543059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9BDD3E-AC0D-44F6-BD0A-43A855261D20}"/>
              </a:ext>
            </a:extLst>
          </p:cNvPr>
          <p:cNvSpPr>
            <a:spLocks noGrp="1"/>
          </p:cNvSpPr>
          <p:nvPr>
            <p:ph type="title"/>
          </p:nvPr>
        </p:nvSpPr>
        <p:spPr>
          <a:xfrm>
            <a:off x="688975" y="1964267"/>
            <a:ext cx="5407025" cy="2860358"/>
          </a:xfrm>
          <a:solidFill>
            <a:srgbClr val="A26000"/>
          </a:solidFill>
        </p:spPr>
        <p:txBody>
          <a:bodyPr/>
          <a:lstStyle/>
          <a:p>
            <a:r>
              <a:rPr lang="fr-FR" dirty="0"/>
              <a:t>Système de signalement d'incidents et de gestion de l'incapacité (SSIGI)</a:t>
            </a:r>
            <a:endParaRPr lang="en-CA" dirty="0"/>
          </a:p>
        </p:txBody>
      </p:sp>
      <p:pic>
        <p:nvPicPr>
          <p:cNvPr id="9" name="Picture Placeholder 8" descr="A diagram of a flowchart">
            <a:extLst>
              <a:ext uri="{FF2B5EF4-FFF2-40B4-BE49-F238E27FC236}">
                <a16:creationId xmlns:a16="http://schemas.microsoft.com/office/drawing/2014/main" id="{326CFBB7-7D0E-58A9-62FF-ED3457EDDE5F}"/>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6749" r="16749"/>
          <a:stretch/>
        </p:blipFill>
        <p:spPr>
          <a:xfrm>
            <a:off x="6352674" y="276998"/>
            <a:ext cx="5839326" cy="6581001"/>
          </a:xfrm>
        </p:spPr>
      </p:pic>
    </p:spTree>
    <p:extLst>
      <p:ext uri="{BB962C8B-B14F-4D97-AF65-F5344CB8AC3E}">
        <p14:creationId xmlns:p14="http://schemas.microsoft.com/office/powerpoint/2010/main" val="137834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lstStyle/>
          <a:p>
            <a:r>
              <a:rPr lang="fr-FR" sz="2800"/>
              <a:t>Signalement du harcèlement et de la violence en milieu de travail</a:t>
            </a:r>
            <a:endParaRPr lang="en-CA" sz="2800"/>
          </a:p>
        </p:txBody>
      </p:sp>
      <p:sp>
        <p:nvSpPr>
          <p:cNvPr id="5" name="Text Placeholder 8">
            <a:extLst>
              <a:ext uri="{FF2B5EF4-FFF2-40B4-BE49-F238E27FC236}">
                <a16:creationId xmlns:a16="http://schemas.microsoft.com/office/drawing/2014/main" id="{38868E02-880C-BACB-5EA0-E988419381FC}"/>
              </a:ext>
            </a:extLst>
          </p:cNvPr>
          <p:cNvSpPr txBox="1">
            <a:spLocks/>
          </p:cNvSpPr>
          <p:nvPr/>
        </p:nvSpPr>
        <p:spPr>
          <a:xfrm>
            <a:off x="758573" y="1591255"/>
            <a:ext cx="10674853" cy="2011679"/>
          </a:xfrm>
          <a:prstGeom prst="roundRect">
            <a:avLst/>
          </a:prstGeom>
          <a:solidFill>
            <a:schemeClr val="bg2">
              <a:alpha val="30196"/>
            </a:schemeClr>
          </a:solidFill>
        </p:spPr>
        <p:txBody>
          <a:bodyPr lIns="91440" tIns="45720" rIns="91440" bIns="45720"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1200"/>
              </a:spcBef>
            </a:pPr>
            <a:r>
              <a:rPr lang="fr-FR" sz="2000">
                <a:solidFill>
                  <a:schemeClr val="bg2">
                    <a:lumMod val="50000"/>
                  </a:schemeClr>
                </a:solidFill>
              </a:rPr>
              <a:t>Les superviseurs peuvent signaler une blessure liée au « harcèlement et violence» pour générer un dossier de blessure de l’employeur (formulaire d’indemnisation des accidents du travail) </a:t>
            </a:r>
            <a:r>
              <a:rPr lang="fr-FR" sz="2000" u="sng">
                <a:solidFill>
                  <a:schemeClr val="bg2">
                    <a:lumMod val="50000"/>
                  </a:schemeClr>
                </a:solidFill>
              </a:rPr>
              <a:t>seulement</a:t>
            </a:r>
            <a:r>
              <a:rPr lang="fr-FR" sz="2000">
                <a:solidFill>
                  <a:schemeClr val="bg2">
                    <a:lumMod val="50000"/>
                  </a:schemeClr>
                </a:solidFill>
              </a:rPr>
              <a:t>. 
Les employés qui tentent de signaler un danger lié au harcèlement et violence au travail seront guidés vers la méthode de signalement appropriée.</a:t>
            </a:r>
            <a:endParaRPr lang="en-CA" sz="2000">
              <a:solidFill>
                <a:schemeClr val="bg2">
                  <a:lumMod val="50000"/>
                </a:schemeClr>
              </a:solidFill>
            </a:endParaRPr>
          </a:p>
        </p:txBody>
      </p:sp>
      <p:pic>
        <p:nvPicPr>
          <p:cNvPr id="4" name="Picture 3">
            <a:extLst>
              <a:ext uri="{FF2B5EF4-FFF2-40B4-BE49-F238E27FC236}">
                <a16:creationId xmlns:a16="http://schemas.microsoft.com/office/drawing/2014/main" id="{79869227-46D6-F2BF-24D3-F312861164A9}"/>
              </a:ext>
            </a:extLst>
          </p:cNvPr>
          <p:cNvPicPr>
            <a:picLocks noChangeAspect="1"/>
          </p:cNvPicPr>
          <p:nvPr/>
        </p:nvPicPr>
        <p:blipFill>
          <a:blip r:embed="rId3"/>
          <a:stretch>
            <a:fillRect/>
          </a:stretch>
        </p:blipFill>
        <p:spPr>
          <a:xfrm>
            <a:off x="1191490" y="3929942"/>
            <a:ext cx="9809018" cy="2045533"/>
          </a:xfrm>
          <a:prstGeom prst="rect">
            <a:avLst/>
          </a:prstGeom>
        </p:spPr>
      </p:pic>
      <p:pic>
        <p:nvPicPr>
          <p:cNvPr id="8" name="Picture 7" descr="White raised hand as a sign of refusal on a hexagon with a red background." title="Stop sign "/>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86013" y="3929942"/>
            <a:ext cx="822784" cy="799331"/>
          </a:xfrm>
          <a:prstGeom prst="rect">
            <a:avLst/>
          </a:prstGeom>
        </p:spPr>
      </p:pic>
    </p:spTree>
    <p:extLst>
      <p:ext uri="{BB962C8B-B14F-4D97-AF65-F5344CB8AC3E}">
        <p14:creationId xmlns:p14="http://schemas.microsoft.com/office/powerpoint/2010/main" val="1678679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6013" y="2742242"/>
            <a:ext cx="5203507" cy="1276813"/>
          </a:xfrm>
        </p:spPr>
        <p:txBody>
          <a:bodyPr wrap="square" lIns="91440" tIns="45720" rIns="91440" bIns="45720" anchor="t">
            <a:noAutofit/>
          </a:bodyPr>
          <a:lstStyle/>
          <a:p>
            <a:r>
              <a:rPr lang="fr-FR"/>
              <a:t>Volet 1 : </a:t>
            </a:r>
            <a:br>
              <a:rPr lang="fr-FR"/>
            </a:br>
            <a:r>
              <a:rPr lang="fr-FR"/>
              <a:t>Risques et plaintes</a:t>
            </a:r>
            <a:endParaRPr lang="en-CA"/>
          </a:p>
        </p:txBody>
      </p:sp>
      <p:pic>
        <p:nvPicPr>
          <p:cNvPr id="5" name="Picture Placeholder 4" descr="A person in a blue shirt">
            <a:extLst>
              <a:ext uri="{FF2B5EF4-FFF2-40B4-BE49-F238E27FC236}">
                <a16:creationId xmlns:a16="http://schemas.microsoft.com/office/drawing/2014/main" id="{1F5503FF-2071-836D-35ED-DE1AA693CE29}"/>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0390" r="20390"/>
          <a:stretch/>
        </p:blipFill>
        <p:spPr>
          <a:xfrm flipH="1">
            <a:off x="0" y="276225"/>
            <a:ext cx="5843588" cy="6581775"/>
          </a:xfrm>
        </p:spPr>
      </p:pic>
    </p:spTree>
    <p:extLst>
      <p:ext uri="{BB962C8B-B14F-4D97-AF65-F5344CB8AC3E}">
        <p14:creationId xmlns:p14="http://schemas.microsoft.com/office/powerpoint/2010/main" val="1458531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lstStyle/>
          <a:p>
            <a:r>
              <a:rPr lang="fr-CA" sz="2800"/>
              <a:t>Volet 1 – Risques/plaintes</a:t>
            </a:r>
          </a:p>
        </p:txBody>
      </p:sp>
      <p:sp>
        <p:nvSpPr>
          <p:cNvPr id="4" name="Content Placeholder 3"/>
          <p:cNvSpPr>
            <a:spLocks noGrp="1"/>
          </p:cNvSpPr>
          <p:nvPr>
            <p:ph type="body" idx="1"/>
          </p:nvPr>
        </p:nvSpPr>
        <p:spPr>
          <a:xfrm>
            <a:off x="606174" y="1372987"/>
            <a:ext cx="10922576" cy="1130068"/>
          </a:xfrm>
        </p:spPr>
        <p:txBody>
          <a:bodyPr/>
          <a:lstStyle/>
          <a:p>
            <a:r>
              <a:rPr lang="fr-FR" sz="2400"/>
              <a:t>L’employé et le superviseur répondront aux mêmes questions de présélection initiale lorsqu’ils tenteront de soumettre un rapport de risque ou une plainte.</a:t>
            </a:r>
            <a:endParaRPr lang="en-CA" sz="2400"/>
          </a:p>
        </p:txBody>
      </p:sp>
      <p:pic>
        <p:nvPicPr>
          <p:cNvPr id="8" name="Picture 7">
            <a:extLst>
              <a:ext uri="{FF2B5EF4-FFF2-40B4-BE49-F238E27FC236}">
                <a16:creationId xmlns:a16="http://schemas.microsoft.com/office/drawing/2014/main" id="{4E5128E6-1D49-FDF3-4EE6-1F1F6865B14D}"/>
              </a:ext>
            </a:extLst>
          </p:cNvPr>
          <p:cNvPicPr>
            <a:picLocks noChangeAspect="1"/>
          </p:cNvPicPr>
          <p:nvPr/>
        </p:nvPicPr>
        <p:blipFill>
          <a:blip r:embed="rId3"/>
          <a:stretch>
            <a:fillRect/>
          </a:stretch>
        </p:blipFill>
        <p:spPr>
          <a:xfrm>
            <a:off x="720437" y="2879526"/>
            <a:ext cx="10808314" cy="26144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2015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a:t>Cas de risque – Étape 1 – Niveau de superviseur</a:t>
            </a:r>
            <a:endParaRPr lang="en-CA" sz="2800"/>
          </a:p>
        </p:txBody>
      </p:sp>
      <p:sp>
        <p:nvSpPr>
          <p:cNvPr id="5" name="Content Placeholder 2">
            <a:extLst>
              <a:ext uri="{FF2B5EF4-FFF2-40B4-BE49-F238E27FC236}">
                <a16:creationId xmlns:a16="http://schemas.microsoft.com/office/drawing/2014/main" id="{9A5401EA-2116-16E1-6A00-E80EF8C26606}"/>
              </a:ext>
            </a:extLst>
          </p:cNvPr>
          <p:cNvSpPr txBox="1">
            <a:spLocks/>
          </p:cNvSpPr>
          <p:nvPr/>
        </p:nvSpPr>
        <p:spPr>
          <a:xfrm>
            <a:off x="606175" y="2410691"/>
            <a:ext cx="4973743" cy="377897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a:solidFill>
                  <a:schemeClr val="tx1"/>
                </a:solidFill>
              </a:rPr>
              <a:t>Conformément à l’article 127.1 du Code canadien du travail, l’employé doit d’abord soulever la question auprès de son superviseur.
Il incombe alors au superviseur d’examiner le risque ou la plainte allégué et de prendre les mesures appropriées pour réduire le risque avant d’aggraver le problème.</a:t>
            </a:r>
            <a:endParaRPr lang="en-US" altLang="en-US" sz="2000">
              <a:latin typeface="Arial"/>
              <a:cs typeface="Arial"/>
            </a:endParaRPr>
          </a:p>
        </p:txBody>
      </p:sp>
      <p:pic>
        <p:nvPicPr>
          <p:cNvPr id="8" name="Picture 7">
            <a:extLst>
              <a:ext uri="{FF2B5EF4-FFF2-40B4-BE49-F238E27FC236}">
                <a16:creationId xmlns:a16="http://schemas.microsoft.com/office/drawing/2014/main" id="{26B11152-BE79-411F-0C5A-DC6061C862CD}"/>
              </a:ext>
            </a:extLst>
          </p:cNvPr>
          <p:cNvPicPr>
            <a:picLocks noChangeAspect="1"/>
          </p:cNvPicPr>
          <p:nvPr/>
        </p:nvPicPr>
        <p:blipFill>
          <a:blip r:embed="rId3"/>
          <a:stretch>
            <a:fillRect/>
          </a:stretch>
        </p:blipFill>
        <p:spPr>
          <a:xfrm>
            <a:off x="5679125" y="1424229"/>
            <a:ext cx="6252196" cy="43484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60371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a:t>Cas de risque – Étape 1 : Avis aux employés</a:t>
            </a:r>
            <a:endParaRPr lang="en-CA" sz="2800"/>
          </a:p>
        </p:txBody>
      </p:sp>
      <p:pic>
        <p:nvPicPr>
          <p:cNvPr id="10" name="Picture 9">
            <a:extLst>
              <a:ext uri="{FF2B5EF4-FFF2-40B4-BE49-F238E27FC236}">
                <a16:creationId xmlns:a16="http://schemas.microsoft.com/office/drawing/2014/main" id="{7FC3C046-52C8-B52A-65FA-4228C7BC79E1}"/>
              </a:ext>
            </a:extLst>
          </p:cNvPr>
          <p:cNvPicPr>
            <a:picLocks noChangeAspect="1"/>
          </p:cNvPicPr>
          <p:nvPr/>
        </p:nvPicPr>
        <p:blipFill rotWithShape="1">
          <a:blip r:embed="rId3"/>
          <a:srcRect b="2732"/>
          <a:stretch/>
        </p:blipFill>
        <p:spPr>
          <a:xfrm>
            <a:off x="606175" y="1929585"/>
            <a:ext cx="4552950" cy="3371850"/>
          </a:xfrm>
          <a:prstGeom prst="rect">
            <a:avLst/>
          </a:prstGeom>
          <a:ln>
            <a:noFill/>
          </a:ln>
          <a:effectLst>
            <a:outerShdw blurRad="292100" dist="139700" dir="2700000" algn="tl" rotWithShape="0">
              <a:srgbClr val="333333">
                <a:alpha val="65000"/>
              </a:srgbClr>
            </a:outerShdw>
          </a:effectLst>
        </p:spPr>
      </p:pic>
      <p:sp>
        <p:nvSpPr>
          <p:cNvPr id="3" name="Flowchart: Connector 2">
            <a:extLst>
              <a:ext uri="{FF2B5EF4-FFF2-40B4-BE49-F238E27FC236}">
                <a16:creationId xmlns:a16="http://schemas.microsoft.com/office/drawing/2014/main" id="{37BB9BDB-08A1-320F-3DE6-91D394BAB57E}"/>
              </a:ext>
            </a:extLst>
          </p:cNvPr>
          <p:cNvSpPr/>
          <p:nvPr/>
        </p:nvSpPr>
        <p:spPr>
          <a:xfrm>
            <a:off x="3686288" y="5002682"/>
            <a:ext cx="1244776" cy="1157563"/>
          </a:xfrm>
          <a:prstGeom prst="flowChartConnector">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7" descr="Envelope with solid fill">
            <a:extLst>
              <a:ext uri="{FF2B5EF4-FFF2-40B4-BE49-F238E27FC236}">
                <a16:creationId xmlns:a16="http://schemas.microsoft.com/office/drawing/2014/main" id="{34F7E6B0-502C-BD83-D686-60510F129E9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701" r="1701"/>
          <a:stretch/>
        </p:blipFill>
        <p:spPr>
          <a:xfrm rot="20862498">
            <a:off x="3840514" y="5089274"/>
            <a:ext cx="915540" cy="947777"/>
          </a:xfrm>
          <a:prstGeom prst="rect">
            <a:avLst/>
          </a:prstGeom>
          <a:ln>
            <a:noFill/>
          </a:ln>
          <a:effectLst/>
        </p:spPr>
      </p:pic>
      <p:pic>
        <p:nvPicPr>
          <p:cNvPr id="12" name="Picture 11">
            <a:extLst>
              <a:ext uri="{FF2B5EF4-FFF2-40B4-BE49-F238E27FC236}">
                <a16:creationId xmlns:a16="http://schemas.microsoft.com/office/drawing/2014/main" id="{46BF75AF-B11C-B27F-E542-497535AC88EA}"/>
              </a:ext>
            </a:extLst>
          </p:cNvPr>
          <p:cNvPicPr>
            <a:picLocks noChangeAspect="1"/>
          </p:cNvPicPr>
          <p:nvPr/>
        </p:nvPicPr>
        <p:blipFill>
          <a:blip r:embed="rId6"/>
          <a:stretch>
            <a:fillRect/>
          </a:stretch>
        </p:blipFill>
        <p:spPr>
          <a:xfrm>
            <a:off x="5333553" y="1929585"/>
            <a:ext cx="6618301" cy="32797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4148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6015" y="365126"/>
            <a:ext cx="5085011" cy="1247917"/>
          </a:xfrm>
        </p:spPr>
        <p:txBody>
          <a:bodyPr>
            <a:normAutofit/>
          </a:bodyPr>
          <a:lstStyle/>
          <a:p>
            <a:r>
              <a:rPr lang="fr-FR"/>
              <a:t>Cas de risque – Étape 2 : Niveau de CSS/RSS</a:t>
            </a:r>
            <a:endParaRPr lang="en-CA"/>
          </a:p>
        </p:txBody>
      </p:sp>
      <p:sp>
        <p:nvSpPr>
          <p:cNvPr id="3" name="Content Placeholder 2"/>
          <p:cNvSpPr>
            <a:spLocks noGrp="1"/>
          </p:cNvSpPr>
          <p:nvPr>
            <p:ph type="body" idx="13"/>
          </p:nvPr>
        </p:nvSpPr>
        <p:spPr>
          <a:xfrm>
            <a:off x="6196014" y="879331"/>
            <a:ext cx="5085012" cy="3601024"/>
          </a:xfrm>
        </p:spPr>
        <p:txBody>
          <a:bodyPr anchor="ctr">
            <a:normAutofit/>
          </a:bodyPr>
          <a:lstStyle/>
          <a:p>
            <a:pPr marL="342900" indent="-342900">
              <a:buFont typeface="Arial" panose="020B0604020202020204" pitchFamily="34" charset="0"/>
              <a:buChar char="•"/>
            </a:pPr>
            <a:r>
              <a:rPr lang="fr-FR" sz="2000">
                <a:solidFill>
                  <a:schemeClr val="tx1"/>
                </a:solidFill>
                <a:latin typeface="+mn-lt"/>
              </a:rPr>
              <a:t>Si l’employé n’est pas d’accord avec les mesures correctives proposées, il devrait d’abord en discuter avec son superviseur.
Si l’employé continue d’être en désaccord avec les mesures correctives proposées, le cas de risque passera au niveau CSS/RSS.</a:t>
            </a:r>
            <a:endParaRPr lang="en-CA" sz="1100"/>
          </a:p>
        </p:txBody>
      </p:sp>
      <p:pic>
        <p:nvPicPr>
          <p:cNvPr id="9" name="Picture 8" descr="A few men wearing safety vests and helmets"/>
          <p:cNvPicPr>
            <a:picLocks noChangeAspect="1"/>
          </p:cNvPicPr>
          <p:nvPr/>
        </p:nvPicPr>
        <p:blipFill>
          <a:blip r:embed="rId3">
            <a:extLst>
              <a:ext uri="{28A0092B-C50C-407E-A947-70E740481C1C}">
                <a14:useLocalDpi xmlns:a14="http://schemas.microsoft.com/office/drawing/2010/main" val="0"/>
              </a:ext>
            </a:extLst>
          </a:blip>
          <a:srcRect l="20412" r="20412"/>
          <a:stretch/>
        </p:blipFill>
        <p:spPr>
          <a:xfrm>
            <a:off x="20" y="276999"/>
            <a:ext cx="5842996" cy="6581002"/>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a:noFill/>
        </p:spPr>
      </p:pic>
      <p:pic>
        <p:nvPicPr>
          <p:cNvPr id="6" name="Picture 5">
            <a:extLst>
              <a:ext uri="{FF2B5EF4-FFF2-40B4-BE49-F238E27FC236}">
                <a16:creationId xmlns:a16="http://schemas.microsoft.com/office/drawing/2014/main" id="{673D2180-7E2C-06AC-297D-367AEEB445B1}"/>
              </a:ext>
            </a:extLst>
          </p:cNvPr>
          <p:cNvPicPr>
            <a:picLocks noChangeAspect="1"/>
          </p:cNvPicPr>
          <p:nvPr/>
        </p:nvPicPr>
        <p:blipFill rotWithShape="1">
          <a:blip r:embed="rId4"/>
          <a:srcRect r="13095" b="22608"/>
          <a:stretch/>
        </p:blipFill>
        <p:spPr>
          <a:xfrm>
            <a:off x="6196014" y="4162191"/>
            <a:ext cx="5608061" cy="16647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90419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dirty="0"/>
              <a:t>Cas de risque – Étape 2 : </a:t>
            </a:r>
            <a:r>
              <a:rPr lang="en-CA" sz="2800" dirty="0"/>
              <a:t>Notification au CSS/RSS</a:t>
            </a:r>
          </a:p>
        </p:txBody>
      </p:sp>
      <p:sp>
        <p:nvSpPr>
          <p:cNvPr id="11" name="Text Placeholder 8">
            <a:extLst>
              <a:ext uri="{FF2B5EF4-FFF2-40B4-BE49-F238E27FC236}">
                <a16:creationId xmlns:a16="http://schemas.microsoft.com/office/drawing/2014/main" id="{C2540822-36E1-4969-4976-6FADB7D29AF6}"/>
              </a:ext>
            </a:extLst>
          </p:cNvPr>
          <p:cNvSpPr txBox="1">
            <a:spLocks/>
          </p:cNvSpPr>
          <p:nvPr/>
        </p:nvSpPr>
        <p:spPr>
          <a:xfrm>
            <a:off x="606175" y="1402391"/>
            <a:ext cx="10674853" cy="2011679"/>
          </a:xfrm>
          <a:prstGeom prst="roundRect">
            <a:avLst/>
          </a:prstGeom>
          <a:solidFill>
            <a:schemeClr val="bg2">
              <a:alpha val="30196"/>
            </a:schemeClr>
          </a:solidFill>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fr-FR" sz="2000"/>
              <a:t>Un courriel automatisé sera envoyé à l’employé, au superviseur et au CSS/RSS local.</a:t>
            </a:r>
            <a:endParaRPr lang="en-CA" sz="2000"/>
          </a:p>
        </p:txBody>
      </p:sp>
      <p:pic>
        <p:nvPicPr>
          <p:cNvPr id="4" name="Picture 3">
            <a:extLst>
              <a:ext uri="{FF2B5EF4-FFF2-40B4-BE49-F238E27FC236}">
                <a16:creationId xmlns:a16="http://schemas.microsoft.com/office/drawing/2014/main" id="{30BDCF77-C718-F8B5-A1E1-1DF78B99C047}"/>
              </a:ext>
            </a:extLst>
          </p:cNvPr>
          <p:cNvPicPr>
            <a:picLocks noChangeAspect="1"/>
          </p:cNvPicPr>
          <p:nvPr/>
        </p:nvPicPr>
        <p:blipFill rotWithShape="1">
          <a:blip r:embed="rId3"/>
          <a:srcRect b="34163"/>
          <a:stretch/>
        </p:blipFill>
        <p:spPr>
          <a:xfrm>
            <a:off x="409575" y="3839009"/>
            <a:ext cx="11372850" cy="1247918"/>
          </a:xfrm>
          <a:prstGeom prst="rect">
            <a:avLst/>
          </a:prstGeom>
          <a:ln>
            <a:noFill/>
          </a:ln>
          <a:effectLst>
            <a:outerShdw blurRad="292100" dist="139700" dir="2700000" algn="tl" rotWithShape="0">
              <a:srgbClr val="333333">
                <a:alpha val="65000"/>
              </a:srgbClr>
            </a:outerShdw>
          </a:effectLst>
        </p:spPr>
      </p:pic>
      <p:sp>
        <p:nvSpPr>
          <p:cNvPr id="9" name="Flowchart: Connector 8">
            <a:extLst>
              <a:ext uri="{FF2B5EF4-FFF2-40B4-BE49-F238E27FC236}">
                <a16:creationId xmlns:a16="http://schemas.microsoft.com/office/drawing/2014/main" id="{5F99B185-FD9E-ED9B-A5C2-1B03D58CF593}"/>
              </a:ext>
            </a:extLst>
          </p:cNvPr>
          <p:cNvSpPr/>
          <p:nvPr/>
        </p:nvSpPr>
        <p:spPr>
          <a:xfrm>
            <a:off x="10223552" y="3467951"/>
            <a:ext cx="1057474" cy="983384"/>
          </a:xfrm>
          <a:prstGeom prst="flowChartConnector">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7" descr="Envelope with solid fill">
            <a:extLst>
              <a:ext uri="{FF2B5EF4-FFF2-40B4-BE49-F238E27FC236}">
                <a16:creationId xmlns:a16="http://schemas.microsoft.com/office/drawing/2014/main" id="{A7D9A0CD-93DE-1F2E-F374-BE561AD7377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701" r="1701"/>
          <a:stretch/>
        </p:blipFill>
        <p:spPr>
          <a:xfrm rot="20862498">
            <a:off x="10357593" y="3545243"/>
            <a:ext cx="777778" cy="805164"/>
          </a:xfrm>
          <a:prstGeom prst="rect">
            <a:avLst/>
          </a:prstGeom>
          <a:ln>
            <a:noFill/>
          </a:ln>
          <a:effectLst/>
        </p:spPr>
      </p:pic>
    </p:spTree>
    <p:extLst>
      <p:ext uri="{BB962C8B-B14F-4D97-AF65-F5344CB8AC3E}">
        <p14:creationId xmlns:p14="http://schemas.microsoft.com/office/powerpoint/2010/main" val="2399052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a:t>Cas de risque – Étape 2 : Affectation des enquêteurs</a:t>
            </a:r>
            <a:endParaRPr lang="en-CA" sz="2800"/>
          </a:p>
        </p:txBody>
      </p:sp>
      <p:pic>
        <p:nvPicPr>
          <p:cNvPr id="4" name="Picture 3">
            <a:extLst>
              <a:ext uri="{FF2B5EF4-FFF2-40B4-BE49-F238E27FC236}">
                <a16:creationId xmlns:a16="http://schemas.microsoft.com/office/drawing/2014/main" id="{6EA056EE-3D55-2362-C127-A6BEC21FA73E}"/>
              </a:ext>
            </a:extLst>
          </p:cNvPr>
          <p:cNvPicPr>
            <a:picLocks noChangeAspect="1"/>
          </p:cNvPicPr>
          <p:nvPr/>
        </p:nvPicPr>
        <p:blipFill>
          <a:blip r:embed="rId3"/>
          <a:stretch>
            <a:fillRect/>
          </a:stretch>
        </p:blipFill>
        <p:spPr>
          <a:xfrm>
            <a:off x="2860722" y="933979"/>
            <a:ext cx="6470555" cy="57392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819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a:t>Cas de risque – Étape 2 : Intervention de l’ESS</a:t>
            </a:r>
            <a:endParaRPr lang="en-CA" sz="2800"/>
          </a:p>
        </p:txBody>
      </p:sp>
      <p:sp>
        <p:nvSpPr>
          <p:cNvPr id="3" name="Content Placeholder 2"/>
          <p:cNvSpPr>
            <a:spLocks noGrp="1"/>
          </p:cNvSpPr>
          <p:nvPr>
            <p:ph sz="half" idx="2"/>
          </p:nvPr>
        </p:nvSpPr>
        <p:spPr/>
        <p:txBody>
          <a:bodyPr/>
          <a:lstStyle/>
          <a:p>
            <a:pPr marL="0" indent="0">
              <a:buNone/>
            </a:pPr>
            <a:r>
              <a:rPr lang="fr-FR" sz="2000">
                <a:solidFill>
                  <a:schemeClr val="tx2"/>
                </a:solidFill>
                <a:latin typeface="+mj-lt"/>
              </a:rPr>
              <a:t>L’employé et le superviseur pourront examiner les recommandations de l’ESS.</a:t>
            </a:r>
            <a:endParaRPr lang="en-CA" sz="2000">
              <a:solidFill>
                <a:schemeClr val="tx2"/>
              </a:solidFill>
              <a:latin typeface="+mj-lt"/>
            </a:endParaRPr>
          </a:p>
        </p:txBody>
      </p:sp>
      <p:pic>
        <p:nvPicPr>
          <p:cNvPr id="9" name="Picture 8">
            <a:extLst>
              <a:ext uri="{FF2B5EF4-FFF2-40B4-BE49-F238E27FC236}">
                <a16:creationId xmlns:a16="http://schemas.microsoft.com/office/drawing/2014/main" id="{7709140C-C15C-3A4A-E623-5E1E96AAE8F7}"/>
              </a:ext>
            </a:extLst>
          </p:cNvPr>
          <p:cNvPicPr>
            <a:picLocks noChangeAspect="1"/>
          </p:cNvPicPr>
          <p:nvPr/>
        </p:nvPicPr>
        <p:blipFill>
          <a:blip r:embed="rId3"/>
          <a:stretch>
            <a:fillRect/>
          </a:stretch>
        </p:blipFill>
        <p:spPr>
          <a:xfrm>
            <a:off x="3217068" y="1832618"/>
            <a:ext cx="5757863" cy="46674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73176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a:t>Cas de risque – Étape 2 : Examen par les employés</a:t>
            </a:r>
            <a:endParaRPr lang="en-CA" sz="2800"/>
          </a:p>
        </p:txBody>
      </p:sp>
      <p:sp>
        <p:nvSpPr>
          <p:cNvPr id="4" name="Content Placeholder 3"/>
          <p:cNvSpPr>
            <a:spLocks noGrp="1"/>
          </p:cNvSpPr>
          <p:nvPr>
            <p:ph sz="half" idx="2"/>
          </p:nvPr>
        </p:nvSpPr>
        <p:spPr>
          <a:xfrm>
            <a:off x="606175" y="2795155"/>
            <a:ext cx="5489826" cy="3394507"/>
          </a:xfrm>
        </p:spPr>
        <p:txBody>
          <a:bodyPr lIns="91440" tIns="45720" rIns="91440" bIns="45720" anchor="t"/>
          <a:lstStyle/>
          <a:p>
            <a:r>
              <a:rPr lang="fr-FR" sz="2000">
                <a:solidFill>
                  <a:schemeClr val="tx1"/>
                </a:solidFill>
              </a:rPr>
              <a:t>L’employé recevra un avis lorsque le superviseur aura ajouté ses commentaires. </a:t>
            </a:r>
            <a:endParaRPr lang="en-CA" sz="2000">
              <a:solidFill>
                <a:schemeClr val="tx1"/>
              </a:solidFill>
            </a:endParaRPr>
          </a:p>
          <a:p>
            <a:r>
              <a:rPr lang="fr-FR" sz="2000">
                <a:solidFill>
                  <a:schemeClr val="tx1"/>
                </a:solidFill>
              </a:rPr>
              <a:t>Si l’employé est d’accord avec la réponse, le dossier sera fermé.</a:t>
            </a:r>
            <a:endParaRPr lang="en-CA" sz="2000">
              <a:solidFill>
                <a:schemeClr val="tx1"/>
              </a:solidFill>
              <a:cs typeface="Arial"/>
            </a:endParaRPr>
          </a:p>
        </p:txBody>
      </p:sp>
      <p:sp>
        <p:nvSpPr>
          <p:cNvPr id="3" name="Flowchart: Connector 2">
            <a:extLst>
              <a:ext uri="{FF2B5EF4-FFF2-40B4-BE49-F238E27FC236}">
                <a16:creationId xmlns:a16="http://schemas.microsoft.com/office/drawing/2014/main" id="{2AAAA15A-3D82-FE30-937F-E4035CAF273C}"/>
              </a:ext>
            </a:extLst>
          </p:cNvPr>
          <p:cNvSpPr/>
          <p:nvPr/>
        </p:nvSpPr>
        <p:spPr>
          <a:xfrm>
            <a:off x="9879497" y="676326"/>
            <a:ext cx="1244776" cy="1157563"/>
          </a:xfrm>
          <a:prstGeom prst="flowChartConnector">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7" descr="Envelope with solid fill">
            <a:extLst>
              <a:ext uri="{FF2B5EF4-FFF2-40B4-BE49-F238E27FC236}">
                <a16:creationId xmlns:a16="http://schemas.microsoft.com/office/drawing/2014/main" id="{BE0153B9-5E28-79BF-1D71-C400386227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1701" r="1701"/>
          <a:stretch/>
        </p:blipFill>
        <p:spPr>
          <a:xfrm rot="20862498">
            <a:off x="10033723" y="762918"/>
            <a:ext cx="915540" cy="947777"/>
          </a:xfrm>
          <a:prstGeom prst="rect">
            <a:avLst/>
          </a:prstGeom>
          <a:ln>
            <a:noFill/>
          </a:ln>
          <a:effectLst/>
        </p:spPr>
      </p:pic>
      <p:pic>
        <p:nvPicPr>
          <p:cNvPr id="8" name="Picture 7">
            <a:extLst>
              <a:ext uri="{FF2B5EF4-FFF2-40B4-BE49-F238E27FC236}">
                <a16:creationId xmlns:a16="http://schemas.microsoft.com/office/drawing/2014/main" id="{DB5FA1B6-526A-3C1B-D81D-B306A826CBF3}"/>
              </a:ext>
            </a:extLst>
          </p:cNvPr>
          <p:cNvPicPr>
            <a:picLocks noChangeAspect="1"/>
          </p:cNvPicPr>
          <p:nvPr/>
        </p:nvPicPr>
        <p:blipFill>
          <a:blip r:embed="rId5"/>
          <a:stretch>
            <a:fillRect/>
          </a:stretch>
        </p:blipFill>
        <p:spPr>
          <a:xfrm>
            <a:off x="6223251" y="2054225"/>
            <a:ext cx="5057775" cy="35623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09110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5391401" cy="1247917"/>
          </a:xfrm>
        </p:spPr>
        <p:txBody>
          <a:bodyPr lIns="91440" tIns="45720" rIns="91440" bIns="45720" anchor="t">
            <a:normAutofit/>
          </a:bodyPr>
          <a:lstStyle/>
          <a:p>
            <a:r>
              <a:rPr lang="fr-FR" sz="2800"/>
              <a:t>Cas de risque – Étape 3 : Niveau national</a:t>
            </a:r>
            <a:endParaRPr lang="en-CA" sz="2800"/>
          </a:p>
        </p:txBody>
      </p:sp>
      <p:sp>
        <p:nvSpPr>
          <p:cNvPr id="3" name="Text Placeholder 2"/>
          <p:cNvSpPr>
            <a:spLocks noGrp="1"/>
          </p:cNvSpPr>
          <p:nvPr>
            <p:ph type="body" idx="1"/>
          </p:nvPr>
        </p:nvSpPr>
        <p:spPr>
          <a:xfrm>
            <a:off x="606175" y="1685926"/>
            <a:ext cx="5391401" cy="823912"/>
          </a:xfrm>
        </p:spPr>
        <p:txBody>
          <a:bodyPr anchor="ctr">
            <a:normAutofit/>
          </a:bodyPr>
          <a:lstStyle/>
          <a:p>
            <a:r>
              <a:rPr lang="en-CA"/>
              <a:t> </a:t>
            </a:r>
          </a:p>
        </p:txBody>
      </p:sp>
      <p:sp>
        <p:nvSpPr>
          <p:cNvPr id="6" name="Content Placeholder 3"/>
          <p:cNvSpPr>
            <a:spLocks noGrp="1"/>
          </p:cNvSpPr>
          <p:nvPr>
            <p:ph sz="half" idx="2"/>
          </p:nvPr>
        </p:nvSpPr>
        <p:spPr>
          <a:xfrm>
            <a:off x="611532" y="2684884"/>
            <a:ext cx="5391401" cy="1262020"/>
          </a:xfrm>
        </p:spPr>
        <p:txBody>
          <a:bodyPr>
            <a:normAutofit/>
          </a:bodyPr>
          <a:lstStyle/>
          <a:p>
            <a:pPr marL="0" indent="0">
              <a:buNone/>
            </a:pPr>
            <a:r>
              <a:rPr lang="fr-FR" sz="2000">
                <a:solidFill>
                  <a:schemeClr val="bg2">
                    <a:lumMod val="50000"/>
                  </a:schemeClr>
                </a:solidFill>
                <a:latin typeface="+mj-lt"/>
              </a:rPr>
              <a:t>Si l’employé n’est pas d’accord avec la réponse, la boîte de réception nationale en SST recevra une communication et le syndicat national sera engagé.</a:t>
            </a:r>
            <a:endParaRPr lang="en-CA" sz="2000">
              <a:solidFill>
                <a:schemeClr val="bg2">
                  <a:lumMod val="50000"/>
                </a:schemeClr>
              </a:solidFill>
              <a:latin typeface="+mj-lt"/>
            </a:endParaRPr>
          </a:p>
        </p:txBody>
      </p:sp>
      <p:pic>
        <p:nvPicPr>
          <p:cNvPr id="11" name="Picture 10" descr="A pink arrow with white and purple arrows">
            <a:extLst>
              <a:ext uri="{FF2B5EF4-FFF2-40B4-BE49-F238E27FC236}">
                <a16:creationId xmlns:a16="http://schemas.microsoft.com/office/drawing/2014/main" id="{A80FFD2D-BF73-4D75-3E05-7394C5450F6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rcRect l="2497" r="8776" b="3"/>
          <a:stretch/>
        </p:blipFill>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a:noFill/>
        </p:spPr>
      </p:pic>
    </p:spTree>
    <p:extLst>
      <p:ext uri="{BB962C8B-B14F-4D97-AF65-F5344CB8AC3E}">
        <p14:creationId xmlns:p14="http://schemas.microsoft.com/office/powerpoint/2010/main" val="4870975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6013" y="2674207"/>
            <a:ext cx="5203507" cy="1325081"/>
          </a:xfrm>
        </p:spPr>
        <p:txBody>
          <a:bodyPr wrap="square" lIns="91440" tIns="45720" rIns="91440" bIns="45720" anchor="t">
            <a:noAutofit/>
          </a:bodyPr>
          <a:lstStyle/>
          <a:p>
            <a:r>
              <a:rPr lang="en-CA"/>
              <a:t>Volet 2 : </a:t>
            </a:r>
            <a:r>
              <a:rPr lang="fr-CA"/>
              <a:t>Blessures/maladies</a:t>
            </a:r>
          </a:p>
        </p:txBody>
      </p:sp>
      <p:pic>
        <p:nvPicPr>
          <p:cNvPr id="6" name="Picture Placeholder 5" descr="A close up of a band aid">
            <a:extLst>
              <a:ext uri="{FF2B5EF4-FFF2-40B4-BE49-F238E27FC236}">
                <a16:creationId xmlns:a16="http://schemas.microsoft.com/office/drawing/2014/main" id="{FC7183E8-4D84-D001-4F22-2EDDE814E4CD}"/>
              </a:ext>
            </a:extLst>
          </p:cNvPr>
          <p:cNvPicPr>
            <a:picLocks noGrp="1" noChangeAspect="1"/>
          </p:cNvPicPr>
          <p:nvPr>
            <p:ph type="pic" sz="quarter" idx="15"/>
          </p:nvPr>
        </p:nvPicPr>
        <p:blipFill>
          <a:blip r:embed="rId3"/>
          <a:srcRect t="78" b="78"/>
          <a:stretch/>
        </p:blipFill>
        <p:spPr>
          <a:xfrm flipH="1">
            <a:off x="6656" y="276999"/>
            <a:ext cx="5829703" cy="6581002"/>
          </a:xfrm>
        </p:spPr>
      </p:pic>
    </p:spTree>
    <p:extLst>
      <p:ext uri="{BB962C8B-B14F-4D97-AF65-F5344CB8AC3E}">
        <p14:creationId xmlns:p14="http://schemas.microsoft.com/office/powerpoint/2010/main" val="155271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lstStyle/>
          <a:p>
            <a:r>
              <a:rPr lang="fr-CA" sz="2800"/>
              <a:t>Volet 2 – Blessures/maladies</a:t>
            </a:r>
          </a:p>
        </p:txBody>
      </p:sp>
      <p:sp>
        <p:nvSpPr>
          <p:cNvPr id="4" name="Content Placeholder 3"/>
          <p:cNvSpPr>
            <a:spLocks noGrp="1"/>
          </p:cNvSpPr>
          <p:nvPr>
            <p:ph sz="half" idx="2"/>
          </p:nvPr>
        </p:nvSpPr>
        <p:spPr>
          <a:xfrm>
            <a:off x="726841" y="1552575"/>
            <a:ext cx="3934653" cy="4496093"/>
          </a:xfrm>
        </p:spPr>
        <p:txBody>
          <a:bodyPr lIns="91440" tIns="45720" rIns="91440" bIns="45720" anchor="t"/>
          <a:lstStyle/>
          <a:p>
            <a:pPr marL="0" indent="0">
              <a:buNone/>
            </a:pPr>
            <a:r>
              <a:rPr lang="fr-FR" sz="2400">
                <a:solidFill>
                  <a:schemeClr val="bg2">
                    <a:lumMod val="50000"/>
                  </a:schemeClr>
                </a:solidFill>
                <a:latin typeface="+mj-lt"/>
              </a:rPr>
              <a:t>Seuls les superviseurs sont autorisés à signaler les blessures et les maladies professionnelles dans le SSIGI.</a:t>
            </a:r>
          </a:p>
          <a:p>
            <a:pPr marL="0" indent="0">
              <a:buNone/>
            </a:pPr>
            <a:endParaRPr lang="fr-FR" sz="2400">
              <a:solidFill>
                <a:schemeClr val="bg2">
                  <a:lumMod val="50000"/>
                </a:schemeClr>
              </a:solidFill>
              <a:latin typeface="+mj-lt"/>
            </a:endParaRPr>
          </a:p>
          <a:p>
            <a:pPr marL="0" indent="0">
              <a:buNone/>
            </a:pPr>
            <a:r>
              <a:rPr lang="fr-FR" sz="2400">
                <a:solidFill>
                  <a:schemeClr val="bg2">
                    <a:lumMod val="50000"/>
                  </a:schemeClr>
                </a:solidFill>
                <a:latin typeface="+mj-lt"/>
              </a:rPr>
              <a:t>Le superviseur doit initier le rapport dans SSIGI et compléter toutes les parties essentielles avant que le rapport puisse être soumis. </a:t>
            </a:r>
          </a:p>
        </p:txBody>
      </p:sp>
      <p:pic>
        <p:nvPicPr>
          <p:cNvPr id="5" name="Picture 4">
            <a:extLst>
              <a:ext uri="{FF2B5EF4-FFF2-40B4-BE49-F238E27FC236}">
                <a16:creationId xmlns:a16="http://schemas.microsoft.com/office/drawing/2014/main" id="{8A3275F8-F101-C00E-EC69-2AD79B279751}"/>
              </a:ext>
            </a:extLst>
          </p:cNvPr>
          <p:cNvPicPr>
            <a:picLocks noChangeAspect="1"/>
          </p:cNvPicPr>
          <p:nvPr/>
        </p:nvPicPr>
        <p:blipFill>
          <a:blip r:embed="rId3"/>
          <a:stretch>
            <a:fillRect/>
          </a:stretch>
        </p:blipFill>
        <p:spPr>
          <a:xfrm>
            <a:off x="4767249" y="1162050"/>
            <a:ext cx="6934768" cy="4886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91440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a:t>Cas de blessure ou de maladie – Avis de CSS/RSS</a:t>
            </a:r>
            <a:endParaRPr lang="en-CA" sz="2800"/>
          </a:p>
        </p:txBody>
      </p:sp>
      <p:sp>
        <p:nvSpPr>
          <p:cNvPr id="9" name="Content Placeholder 8"/>
          <p:cNvSpPr>
            <a:spLocks noGrp="1"/>
          </p:cNvSpPr>
          <p:nvPr>
            <p:ph sz="half" idx="2"/>
          </p:nvPr>
        </p:nvSpPr>
        <p:spPr>
          <a:xfrm>
            <a:off x="606175" y="2660073"/>
            <a:ext cx="5088044" cy="3529589"/>
          </a:xfrm>
        </p:spPr>
        <p:txBody>
          <a:bodyPr lIns="91440" tIns="45720" rIns="91440" bIns="45720" anchor="t"/>
          <a:lstStyle/>
          <a:p>
            <a:r>
              <a:rPr lang="fr-FR" sz="2000">
                <a:solidFill>
                  <a:schemeClr val="tx2"/>
                </a:solidFill>
                <a:latin typeface="+mj-lt"/>
              </a:rPr>
              <a:t>Le CSS/RSS recevra un courriel automatisé l’annonçant qu’une blessure a été signalée dans le système.</a:t>
            </a:r>
            <a:endParaRPr lang="en-CA" sz="2000">
              <a:solidFill>
                <a:schemeClr val="tx2"/>
              </a:solidFill>
              <a:latin typeface="+mj-lt"/>
            </a:endParaRPr>
          </a:p>
          <a:p>
            <a:r>
              <a:rPr lang="fr-FR" sz="2000">
                <a:solidFill>
                  <a:schemeClr val="tx2"/>
                </a:solidFill>
                <a:latin typeface="+mj-lt"/>
              </a:rPr>
              <a:t>Les enquêteurs doivent être affectés manuellement à l’affaire de le SSIGI.</a:t>
            </a:r>
            <a:endParaRPr lang="en-CA" sz="2000">
              <a:solidFill>
                <a:schemeClr val="tx2"/>
              </a:solidFill>
              <a:latin typeface="+mj-lt"/>
            </a:endParaRPr>
          </a:p>
        </p:txBody>
      </p:sp>
      <p:sp>
        <p:nvSpPr>
          <p:cNvPr id="3" name="Flowchart: Connector 2">
            <a:extLst>
              <a:ext uri="{FF2B5EF4-FFF2-40B4-BE49-F238E27FC236}">
                <a16:creationId xmlns:a16="http://schemas.microsoft.com/office/drawing/2014/main" id="{A0447C67-A890-A4BB-BE03-A771A8C0EA40}"/>
              </a:ext>
            </a:extLst>
          </p:cNvPr>
          <p:cNvSpPr/>
          <p:nvPr/>
        </p:nvSpPr>
        <p:spPr>
          <a:xfrm rot="1800000">
            <a:off x="10088807" y="1393298"/>
            <a:ext cx="1244776" cy="1157563"/>
          </a:xfrm>
          <a:prstGeom prst="flowChartConnector">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7" descr="Envelope with solid fill">
            <a:extLst>
              <a:ext uri="{FF2B5EF4-FFF2-40B4-BE49-F238E27FC236}">
                <a16:creationId xmlns:a16="http://schemas.microsoft.com/office/drawing/2014/main" id="{C629A21B-EEB9-3596-39A4-E292CE58BB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1701" r="1701"/>
          <a:stretch/>
        </p:blipFill>
        <p:spPr>
          <a:xfrm rot="1062498">
            <a:off x="10243033" y="1479890"/>
            <a:ext cx="915540" cy="947777"/>
          </a:xfrm>
          <a:prstGeom prst="rect">
            <a:avLst/>
          </a:prstGeom>
          <a:ln>
            <a:noFill/>
          </a:ln>
          <a:effectLst/>
        </p:spPr>
      </p:pic>
      <p:pic>
        <p:nvPicPr>
          <p:cNvPr id="6" name="Picture 5">
            <a:extLst>
              <a:ext uri="{FF2B5EF4-FFF2-40B4-BE49-F238E27FC236}">
                <a16:creationId xmlns:a16="http://schemas.microsoft.com/office/drawing/2014/main" id="{47B1B635-6E5F-89DE-1E9E-A818DE3AFF6B}"/>
              </a:ext>
            </a:extLst>
          </p:cNvPr>
          <p:cNvPicPr>
            <a:picLocks noChangeAspect="1"/>
          </p:cNvPicPr>
          <p:nvPr/>
        </p:nvPicPr>
        <p:blipFill>
          <a:blip r:embed="rId5"/>
          <a:stretch>
            <a:fillRect/>
          </a:stretch>
        </p:blipFill>
        <p:spPr>
          <a:xfrm>
            <a:off x="5935583" y="2660074"/>
            <a:ext cx="5873513" cy="18565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8217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a:t>Cas de blessure/maladie – Enquête CSS/RSS</a:t>
            </a:r>
            <a:endParaRPr lang="en-CA" sz="2800"/>
          </a:p>
        </p:txBody>
      </p:sp>
      <p:sp>
        <p:nvSpPr>
          <p:cNvPr id="5" name="Content Placeholder 4"/>
          <p:cNvSpPr>
            <a:spLocks noGrp="1"/>
          </p:cNvSpPr>
          <p:nvPr>
            <p:ph sz="half" idx="2"/>
          </p:nvPr>
        </p:nvSpPr>
        <p:spPr>
          <a:xfrm>
            <a:off x="606174" y="2618509"/>
            <a:ext cx="5275081" cy="3571153"/>
          </a:xfrm>
        </p:spPr>
        <p:txBody>
          <a:bodyPr lIns="91440" tIns="45720" rIns="91440" bIns="45720" anchor="t"/>
          <a:lstStyle/>
          <a:p>
            <a:r>
              <a:rPr lang="fr-FR" sz="2000">
                <a:solidFill>
                  <a:schemeClr val="tx2"/>
                </a:solidFill>
                <a:latin typeface="+mj-lt"/>
              </a:rPr>
              <a:t>Le CSS/RSS doit mener son enquête conjointement avec la direction. </a:t>
            </a:r>
            <a:endParaRPr lang="en-CA">
              <a:solidFill>
                <a:schemeClr val="tx2"/>
              </a:solidFill>
              <a:latin typeface="Arial"/>
              <a:cs typeface="Arial"/>
            </a:endParaRPr>
          </a:p>
          <a:p>
            <a:r>
              <a:rPr lang="fr-FR" sz="2000">
                <a:solidFill>
                  <a:schemeClr val="tx2"/>
                </a:solidFill>
                <a:latin typeface="+mj-lt"/>
              </a:rPr>
              <a:t>Tous les détails concernant la participation de CSS/RSS à l’enquête peuvent être détaillés dans le champ « Commentaires l’ESS ».</a:t>
            </a:r>
            <a:endParaRPr lang="en-CA">
              <a:solidFill>
                <a:schemeClr val="tx2"/>
              </a:solidFill>
              <a:cs typeface="Arial"/>
            </a:endParaRPr>
          </a:p>
        </p:txBody>
      </p:sp>
      <p:pic>
        <p:nvPicPr>
          <p:cNvPr id="3" name="Picture 2">
            <a:extLst>
              <a:ext uri="{FF2B5EF4-FFF2-40B4-BE49-F238E27FC236}">
                <a16:creationId xmlns:a16="http://schemas.microsoft.com/office/drawing/2014/main" id="{90AFCA47-11CC-F93F-F18F-D06113E8E586}"/>
              </a:ext>
            </a:extLst>
          </p:cNvPr>
          <p:cNvPicPr>
            <a:picLocks noChangeAspect="1"/>
          </p:cNvPicPr>
          <p:nvPr/>
        </p:nvPicPr>
        <p:blipFill>
          <a:blip r:embed="rId3"/>
          <a:stretch>
            <a:fillRect/>
          </a:stretch>
        </p:blipFill>
        <p:spPr>
          <a:xfrm>
            <a:off x="6096000" y="1138494"/>
            <a:ext cx="5164692" cy="45810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79782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lIns="91440" tIns="45720" rIns="91440" bIns="45720" anchor="t"/>
          <a:lstStyle/>
          <a:p>
            <a:r>
              <a:rPr lang="fr-CA" sz="2800"/>
              <a:t>Génération du rapport LAB1070</a:t>
            </a:r>
          </a:p>
        </p:txBody>
      </p:sp>
      <p:sp>
        <p:nvSpPr>
          <p:cNvPr id="3" name="Text Placeholder 2"/>
          <p:cNvSpPr>
            <a:spLocks noGrp="1"/>
          </p:cNvSpPr>
          <p:nvPr>
            <p:ph type="body" idx="1"/>
          </p:nvPr>
        </p:nvSpPr>
        <p:spPr>
          <a:xfrm>
            <a:off x="606174" y="924150"/>
            <a:ext cx="10674853" cy="779959"/>
          </a:xfrm>
        </p:spPr>
        <p:txBody>
          <a:bodyPr/>
          <a:lstStyle/>
          <a:p>
            <a:r>
              <a:rPr lang="fr-FR" sz="2000"/>
              <a:t>Le LAB1070 devra être signé par le superviseur et l’ESS, s’il y a lieu, puis envoyé à l’agent de SST, qui l’enverra au Programme du travail d’EDSC.</a:t>
            </a:r>
            <a:endParaRPr lang="en-CA" sz="2000"/>
          </a:p>
        </p:txBody>
      </p:sp>
      <p:pic>
        <p:nvPicPr>
          <p:cNvPr id="9" name="Picture 8">
            <a:extLst>
              <a:ext uri="{FF2B5EF4-FFF2-40B4-BE49-F238E27FC236}">
                <a16:creationId xmlns:a16="http://schemas.microsoft.com/office/drawing/2014/main" id="{A890E020-BF45-F74C-6D0C-02C3305AE3F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41033" y="1792236"/>
            <a:ext cx="10129421" cy="4282955"/>
          </a:xfrm>
          <a:prstGeom prst="rect">
            <a:avLst/>
          </a:prstGeom>
        </p:spPr>
      </p:pic>
    </p:spTree>
    <p:extLst>
      <p:ext uri="{BB962C8B-B14F-4D97-AF65-F5344CB8AC3E}">
        <p14:creationId xmlns:p14="http://schemas.microsoft.com/office/powerpoint/2010/main" val="191849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SSIGI - Support </a:t>
            </a:r>
          </a:p>
        </p:txBody>
      </p:sp>
      <p:sp>
        <p:nvSpPr>
          <p:cNvPr id="3" name="Content Placeholder 2"/>
          <p:cNvSpPr>
            <a:spLocks noGrp="1"/>
          </p:cNvSpPr>
          <p:nvPr>
            <p:ph sz="half" idx="2"/>
          </p:nvPr>
        </p:nvSpPr>
        <p:spPr>
          <a:xfrm>
            <a:off x="606174" y="1693718"/>
            <a:ext cx="10845800" cy="4495944"/>
          </a:xfrm>
        </p:spPr>
        <p:txBody>
          <a:bodyPr/>
          <a:lstStyle/>
          <a:p>
            <a:pPr marL="0" indent="0">
              <a:buNone/>
            </a:pPr>
            <a:r>
              <a:rPr lang="fr-FR" sz="2000">
                <a:solidFill>
                  <a:schemeClr val="tx2"/>
                </a:solidFill>
                <a:latin typeface="+mj-lt"/>
              </a:rPr>
              <a:t>Pour toute question ou problème technique, les membres et les représentants du comité de santé et de sécurité peuvent communiquer avec leurs agents régionaux de SST pour obtenir de l’aide.</a:t>
            </a:r>
            <a:endParaRPr lang="en-CA" sz="2000">
              <a:solidFill>
                <a:schemeClr val="tx2"/>
              </a:solidFill>
              <a:latin typeface="+mj-lt"/>
            </a:endParaRPr>
          </a:p>
        </p:txBody>
      </p:sp>
      <p:pic>
        <p:nvPicPr>
          <p:cNvPr id="6" name="Picture 5">
            <a:extLst>
              <a:ext uri="{FF2B5EF4-FFF2-40B4-BE49-F238E27FC236}">
                <a16:creationId xmlns:a16="http://schemas.microsoft.com/office/drawing/2014/main" id="{11E02CCC-C421-7541-FAB1-0AC527CF994D}"/>
              </a:ext>
            </a:extLst>
          </p:cNvPr>
          <p:cNvPicPr>
            <a:picLocks noChangeAspect="1"/>
          </p:cNvPicPr>
          <p:nvPr/>
        </p:nvPicPr>
        <p:blipFill>
          <a:blip r:embed="rId3"/>
          <a:stretch>
            <a:fillRect/>
          </a:stretch>
        </p:blipFill>
        <p:spPr>
          <a:xfrm>
            <a:off x="561146" y="2920344"/>
            <a:ext cx="10935855" cy="26773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012831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A7DB7A9-48CD-2294-075A-745895D8FD31}"/>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l="20420" r="20420"/>
          <a:stretch/>
        </p:blipFill>
        <p:spPr>
          <a:xfrm flipH="1">
            <a:off x="0" y="276999"/>
            <a:ext cx="5843016" cy="6581002"/>
          </a:xfrm>
        </p:spPr>
      </p:pic>
      <p:sp>
        <p:nvSpPr>
          <p:cNvPr id="11" name="Title 1">
            <a:extLst>
              <a:ext uri="{FF2B5EF4-FFF2-40B4-BE49-F238E27FC236}">
                <a16:creationId xmlns:a16="http://schemas.microsoft.com/office/drawing/2014/main" id="{91E69CB5-09A7-E2E2-B9C4-C429A5A42CA6}"/>
              </a:ext>
            </a:extLst>
          </p:cNvPr>
          <p:cNvSpPr txBox="1">
            <a:spLocks/>
          </p:cNvSpPr>
          <p:nvPr/>
        </p:nvSpPr>
        <p:spPr>
          <a:xfrm>
            <a:off x="6190603" y="2611694"/>
            <a:ext cx="5407631" cy="1633510"/>
          </a:xfrm>
          <a:prstGeom prst="roundRect">
            <a:avLst/>
          </a:prstGeom>
          <a:solidFill>
            <a:schemeClr val="tx2"/>
          </a:solidFill>
        </p:spPr>
        <p:txBody>
          <a:bodyPr lIns="91440" tIns="45720" rIns="91440" bIns="45720" anchor="t">
            <a:normAutofit/>
          </a:bodyPr>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br>
              <a:rPr lang="en-CA" sz="1700"/>
            </a:br>
            <a:r>
              <a:rPr lang="en-CA" sz="3600">
                <a:solidFill>
                  <a:schemeClr val="bg1"/>
                </a:solidFill>
              </a:rPr>
              <a:t>Application des</a:t>
            </a:r>
            <a:endParaRPr lang="en-US">
              <a:solidFill>
                <a:schemeClr val="bg1"/>
              </a:solidFill>
            </a:endParaRPr>
          </a:p>
          <a:p>
            <a:r>
              <a:rPr lang="en-CA" sz="3600">
                <a:solidFill>
                  <a:schemeClr val="bg1"/>
                </a:solidFill>
              </a:rPr>
              <a:t>Rapports SST </a:t>
            </a:r>
          </a:p>
        </p:txBody>
      </p:sp>
    </p:spTree>
    <p:extLst>
      <p:ext uri="{BB962C8B-B14F-4D97-AF65-F5344CB8AC3E}">
        <p14:creationId xmlns:p14="http://schemas.microsoft.com/office/powerpoint/2010/main" val="12253189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lIns="91440" tIns="45720" rIns="91440" bIns="45720" anchor="t"/>
          <a:lstStyle/>
          <a:p>
            <a:r>
              <a:rPr lang="fr-CA" altLang="en-US" sz="2800"/>
              <a:t>Portail RSST</a:t>
            </a:r>
          </a:p>
        </p:txBody>
      </p:sp>
      <p:pic>
        <p:nvPicPr>
          <p:cNvPr id="2" name="Picture 1" descr="A screenshot of a computer&#10;&#10;Description automatically generated">
            <a:extLst>
              <a:ext uri="{FF2B5EF4-FFF2-40B4-BE49-F238E27FC236}">
                <a16:creationId xmlns:a16="http://schemas.microsoft.com/office/drawing/2014/main" id="{D5DBCFF2-F2CC-A8C0-F99D-D79E542FE0A6}"/>
              </a:ext>
            </a:extLst>
          </p:cNvPr>
          <p:cNvPicPr>
            <a:picLocks noChangeAspect="1"/>
          </p:cNvPicPr>
          <p:nvPr/>
        </p:nvPicPr>
        <p:blipFill>
          <a:blip r:embed="rId3"/>
          <a:stretch>
            <a:fillRect/>
          </a:stretch>
        </p:blipFill>
        <p:spPr>
          <a:xfrm>
            <a:off x="1577511" y="862642"/>
            <a:ext cx="8361243" cy="5621547"/>
          </a:xfrm>
          <a:prstGeom prst="rect">
            <a:avLst/>
          </a:prstGeom>
        </p:spPr>
      </p:pic>
    </p:spTree>
    <p:extLst>
      <p:ext uri="{BB962C8B-B14F-4D97-AF65-F5344CB8AC3E}">
        <p14:creationId xmlns:p14="http://schemas.microsoft.com/office/powerpoint/2010/main" val="3852510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lIns="91440" tIns="45720" rIns="91440" bIns="45720" anchor="t"/>
          <a:lstStyle/>
          <a:p>
            <a:r>
              <a:rPr lang="fr-CA" altLang="en-US" sz="2800"/>
              <a:t>Rapport mensuel</a:t>
            </a:r>
          </a:p>
        </p:txBody>
      </p:sp>
      <p:pic>
        <p:nvPicPr>
          <p:cNvPr id="2" name="Picture 1" descr="A screenshot of a computer&#10;&#10;Description automatically generated">
            <a:extLst>
              <a:ext uri="{FF2B5EF4-FFF2-40B4-BE49-F238E27FC236}">
                <a16:creationId xmlns:a16="http://schemas.microsoft.com/office/drawing/2014/main" id="{07903A84-973C-137E-D7B2-20E765069DA2}"/>
              </a:ext>
            </a:extLst>
          </p:cNvPr>
          <p:cNvPicPr>
            <a:picLocks noChangeAspect="1"/>
          </p:cNvPicPr>
          <p:nvPr/>
        </p:nvPicPr>
        <p:blipFill>
          <a:blip r:embed="rId3"/>
          <a:stretch>
            <a:fillRect/>
          </a:stretch>
        </p:blipFill>
        <p:spPr>
          <a:xfrm>
            <a:off x="1945232" y="1164566"/>
            <a:ext cx="7985234" cy="5693434"/>
          </a:xfrm>
          <a:prstGeom prst="rect">
            <a:avLst/>
          </a:prstGeom>
        </p:spPr>
      </p:pic>
    </p:spTree>
    <p:extLst>
      <p:ext uri="{BB962C8B-B14F-4D97-AF65-F5344CB8AC3E}">
        <p14:creationId xmlns:p14="http://schemas.microsoft.com/office/powerpoint/2010/main" val="8002227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omputer&#10;&#10;Description automatically generated">
            <a:extLst>
              <a:ext uri="{FF2B5EF4-FFF2-40B4-BE49-F238E27FC236}">
                <a16:creationId xmlns:a16="http://schemas.microsoft.com/office/drawing/2014/main" id="{EE62BEF7-EF73-FB5C-2ED7-8730DF2EAB29}"/>
              </a:ext>
            </a:extLst>
          </p:cNvPr>
          <p:cNvPicPr>
            <a:picLocks noChangeAspect="1"/>
          </p:cNvPicPr>
          <p:nvPr/>
        </p:nvPicPr>
        <p:blipFill>
          <a:blip r:embed="rId3"/>
          <a:stretch>
            <a:fillRect/>
          </a:stretch>
        </p:blipFill>
        <p:spPr>
          <a:xfrm>
            <a:off x="1577511" y="862642"/>
            <a:ext cx="8361243" cy="5621547"/>
          </a:xfrm>
          <a:prstGeom prst="rect">
            <a:avLst/>
          </a:prstGeom>
        </p:spPr>
      </p:pic>
      <p:sp>
        <p:nvSpPr>
          <p:cNvPr id="2" name="Title 1"/>
          <p:cNvSpPr>
            <a:spLocks noGrp="1"/>
          </p:cNvSpPr>
          <p:nvPr>
            <p:ph type="title"/>
          </p:nvPr>
        </p:nvSpPr>
        <p:spPr/>
        <p:txBody>
          <a:bodyPr lIns="91440" tIns="45720" rIns="91440" bIns="45720" anchor="t"/>
          <a:lstStyle/>
          <a:p>
            <a:r>
              <a:rPr lang="fr-CA" sz="2800"/>
              <a:t>Procès-verbal</a:t>
            </a:r>
          </a:p>
        </p:txBody>
      </p:sp>
      <p:sp>
        <p:nvSpPr>
          <p:cNvPr id="6" name="Oval Callout 5"/>
          <p:cNvSpPr/>
          <p:nvPr/>
        </p:nvSpPr>
        <p:spPr>
          <a:xfrm>
            <a:off x="7220608" y="2587095"/>
            <a:ext cx="4840955" cy="2190307"/>
          </a:xfrm>
          <a:prstGeom prst="wedgeEllipseCallout">
            <a:avLst>
              <a:gd name="adj1" fmla="val -455"/>
              <a:gd name="adj2" fmla="val 85967"/>
            </a:avLst>
          </a:prstGeom>
          <a:solidFill>
            <a:schemeClr val="accent5">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CA"/>
          </a:p>
        </p:txBody>
      </p:sp>
      <p:sp>
        <p:nvSpPr>
          <p:cNvPr id="7" name="TextBox 6"/>
          <p:cNvSpPr txBox="1"/>
          <p:nvPr/>
        </p:nvSpPr>
        <p:spPr>
          <a:xfrm>
            <a:off x="7514573" y="3137991"/>
            <a:ext cx="4253024" cy="1200329"/>
          </a:xfrm>
          <a:prstGeom prst="rect">
            <a:avLst/>
          </a:prstGeom>
          <a:noFill/>
        </p:spPr>
        <p:txBody>
          <a:bodyPr wrap="square" lIns="91440" tIns="45720" rIns="91440" bIns="45720" rtlCol="0" anchor="t">
            <a:spAutoFit/>
          </a:bodyPr>
          <a:lstStyle/>
          <a:p>
            <a:pPr algn="ctr"/>
            <a:r>
              <a:rPr lang="fr-CA">
                <a:solidFill>
                  <a:schemeClr val="accent5">
                    <a:lumMod val="50000"/>
                  </a:schemeClr>
                </a:solidFill>
              </a:rPr>
              <a:t>Ceux qui ne pas des membres peuvent facilement voir les détails des membres, les procès-verbaux et les inspections en suivant les liens sur </a:t>
            </a:r>
            <a:r>
              <a:rPr lang="fr-CA" err="1">
                <a:solidFill>
                  <a:schemeClr val="accent5">
                    <a:lumMod val="50000"/>
                  </a:schemeClr>
                </a:solidFill>
              </a:rPr>
              <a:t>InfoZone</a:t>
            </a:r>
            <a:r>
              <a:rPr lang="fr-CA">
                <a:solidFill>
                  <a:schemeClr val="accent5">
                    <a:lumMod val="50000"/>
                  </a:schemeClr>
                </a:solidFill>
              </a:rPr>
              <a:t>.   </a:t>
            </a:r>
            <a:endParaRPr lang="fr-CA">
              <a:solidFill>
                <a:schemeClr val="accent5">
                  <a:lumMod val="50000"/>
                </a:schemeClr>
              </a:solidFill>
              <a:cs typeface="Arial"/>
            </a:endParaRPr>
          </a:p>
        </p:txBody>
      </p:sp>
    </p:spTree>
    <p:extLst>
      <p:ext uri="{BB962C8B-B14F-4D97-AF65-F5344CB8AC3E}">
        <p14:creationId xmlns:p14="http://schemas.microsoft.com/office/powerpoint/2010/main" val="1727019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606175" y="365126"/>
            <a:ext cx="5391401" cy="1247917"/>
          </a:xfrm>
        </p:spPr>
        <p:txBody>
          <a:bodyPr lIns="91440" tIns="45720" rIns="91440" bIns="45720" anchor="t"/>
          <a:lstStyle/>
          <a:p>
            <a:r>
              <a:rPr lang="fr-CA" altLang="en-US" sz="2800"/>
              <a:t>Rapport annuel</a:t>
            </a:r>
          </a:p>
        </p:txBody>
      </p:sp>
      <p:pic>
        <p:nvPicPr>
          <p:cNvPr id="2" name="Picture 1" descr="A document with a number on it&#10;&#10;Description automatically generated">
            <a:extLst>
              <a:ext uri="{FF2B5EF4-FFF2-40B4-BE49-F238E27FC236}">
                <a16:creationId xmlns:a16="http://schemas.microsoft.com/office/drawing/2014/main" id="{4843414D-43AF-7209-1ED3-55ADD6E05F0E}"/>
              </a:ext>
            </a:extLst>
          </p:cNvPr>
          <p:cNvPicPr>
            <a:picLocks noChangeAspect="1"/>
          </p:cNvPicPr>
          <p:nvPr/>
        </p:nvPicPr>
        <p:blipFill>
          <a:blip r:embed="rId3"/>
          <a:stretch>
            <a:fillRect/>
          </a:stretch>
        </p:blipFill>
        <p:spPr>
          <a:xfrm>
            <a:off x="3882581" y="574842"/>
            <a:ext cx="4867995" cy="6283158"/>
          </a:xfrm>
          <a:prstGeom prst="rect">
            <a:avLst/>
          </a:prstGeom>
        </p:spPr>
      </p:pic>
      <p:pic>
        <p:nvPicPr>
          <p:cNvPr id="4" name="Picture 3">
            <a:extLst>
              <a:ext uri="{FF2B5EF4-FFF2-40B4-BE49-F238E27FC236}">
                <a16:creationId xmlns:a16="http://schemas.microsoft.com/office/drawing/2014/main" id="{A14D2F2F-3720-1F07-38F6-A4284D24B4CB}"/>
              </a:ext>
            </a:extLst>
          </p:cNvPr>
          <p:cNvPicPr>
            <a:picLocks noChangeAspect="1"/>
          </p:cNvPicPr>
          <p:nvPr/>
        </p:nvPicPr>
        <p:blipFill>
          <a:blip r:embed="rId4"/>
          <a:stretch>
            <a:fillRect/>
          </a:stretch>
        </p:blipFill>
        <p:spPr>
          <a:xfrm>
            <a:off x="3489708" y="844957"/>
            <a:ext cx="5015736" cy="57821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38457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lstStyle/>
          <a:p>
            <a:r>
              <a:rPr lang="en-CA" sz="2800"/>
              <a:t>Application des Rapports SST</a:t>
            </a:r>
          </a:p>
        </p:txBody>
      </p:sp>
      <p:sp>
        <p:nvSpPr>
          <p:cNvPr id="4" name="Content Placeholder 3"/>
          <p:cNvSpPr>
            <a:spLocks noGrp="1"/>
          </p:cNvSpPr>
          <p:nvPr>
            <p:ph sz="half" idx="2"/>
          </p:nvPr>
        </p:nvSpPr>
        <p:spPr>
          <a:xfrm>
            <a:off x="606174" y="1297577"/>
            <a:ext cx="5368599" cy="4892085"/>
          </a:xfrm>
        </p:spPr>
        <p:txBody>
          <a:bodyPr lIns="91440" tIns="45720" rIns="91440" bIns="45720" anchor="t"/>
          <a:lstStyle/>
          <a:p>
            <a:endParaRPr lang="en-CA" dirty="0"/>
          </a:p>
          <a:p>
            <a:endParaRPr lang="en-CA" dirty="0"/>
          </a:p>
          <a:p>
            <a:r>
              <a:rPr lang="fr-CA" sz="1800" dirty="0"/>
              <a:t>SSIGI est lié directement avec l'application SST</a:t>
            </a:r>
            <a:endParaRPr lang="fr-CA" sz="1800" dirty="0">
              <a:cs typeface="Arial"/>
            </a:endParaRPr>
          </a:p>
          <a:p>
            <a:r>
              <a:rPr lang="fr-CA" sz="1800" dirty="0"/>
              <a:t>L'accès au CSS/RSS est permis selon l'information de l'utilisateur qui se retrouve dans l'application SST </a:t>
            </a:r>
            <a:endParaRPr lang="fr-CA" sz="1800" dirty="0">
              <a:cs typeface="Arial"/>
            </a:endParaRPr>
          </a:p>
          <a:p>
            <a:r>
              <a:rPr lang="fr-CA" sz="1800" dirty="0"/>
              <a:t>Certains champs à l'intérieur des rapports de l'application SST seront remplis automatiquement par les statistiques du SSIG. </a:t>
            </a:r>
            <a:endParaRPr lang="fr-CA" sz="1800" dirty="0">
              <a:cs typeface="Arial"/>
            </a:endParaRPr>
          </a:p>
          <a:p>
            <a:r>
              <a:rPr lang="fr-CA" sz="1800" dirty="0"/>
              <a:t>Il y a une option permettant d'entrer manuellement des dangers identifiés par le CSS/RSS (ex. Dangers identifiés durant un inspection mensuel).</a:t>
            </a:r>
            <a:endParaRPr lang="fr-CA" sz="1800" dirty="0">
              <a:cs typeface="Arial"/>
            </a:endParaRPr>
          </a:p>
        </p:txBody>
      </p:sp>
      <p:pic>
        <p:nvPicPr>
          <p:cNvPr id="6" name="Picture 5">
            <a:extLst>
              <a:ext uri="{FF2B5EF4-FFF2-40B4-BE49-F238E27FC236}">
                <a16:creationId xmlns:a16="http://schemas.microsoft.com/office/drawing/2014/main" id="{BD26822E-64E5-31EC-EE1A-301BCAF6655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217229" y="1914105"/>
            <a:ext cx="5759284" cy="4056150"/>
          </a:xfrm>
          <a:prstGeom prst="rect">
            <a:avLst/>
          </a:prstGeom>
        </p:spPr>
      </p:pic>
    </p:spTree>
    <p:extLst>
      <p:ext uri="{BB962C8B-B14F-4D97-AF65-F5344CB8AC3E}">
        <p14:creationId xmlns:p14="http://schemas.microsoft.com/office/powerpoint/2010/main" val="37994754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79893D-E8BE-1BFB-E5CD-C24076B2BB87}"/>
              </a:ext>
            </a:extLst>
          </p:cNvPr>
          <p:cNvSpPr>
            <a:spLocks noGrp="1"/>
          </p:cNvSpPr>
          <p:nvPr>
            <p:ph type="title"/>
          </p:nvPr>
        </p:nvSpPr>
        <p:spPr>
          <a:xfrm>
            <a:off x="6125832" y="796258"/>
            <a:ext cx="5155194" cy="586180"/>
          </a:xfrm>
        </p:spPr>
        <p:txBody>
          <a:bodyPr lIns="91440" tIns="45720" rIns="91440" bIns="45720" anchor="t">
            <a:noAutofit/>
          </a:bodyPr>
          <a:lstStyle/>
          <a:p>
            <a:r>
              <a:rPr lang="fr-CA" sz="3600"/>
              <a:t>Boîte de réception</a:t>
            </a:r>
          </a:p>
        </p:txBody>
      </p:sp>
      <p:sp>
        <p:nvSpPr>
          <p:cNvPr id="11" name="Text Placeholder 2">
            <a:extLst>
              <a:ext uri="{FF2B5EF4-FFF2-40B4-BE49-F238E27FC236}">
                <a16:creationId xmlns:a16="http://schemas.microsoft.com/office/drawing/2014/main" id="{24B9676E-E240-CF9C-8DB7-F94A917604A4}"/>
              </a:ext>
            </a:extLst>
          </p:cNvPr>
          <p:cNvSpPr>
            <a:spLocks noGrp="1"/>
          </p:cNvSpPr>
          <p:nvPr>
            <p:ph type="body" idx="13"/>
          </p:nvPr>
        </p:nvSpPr>
        <p:spPr>
          <a:xfrm>
            <a:off x="6196014" y="3019426"/>
            <a:ext cx="5085012" cy="823912"/>
          </a:xfrm>
        </p:spPr>
        <p:txBody>
          <a:bodyPr lIns="91440" tIns="45720" rIns="91440" bIns="45720" anchor="ctr">
            <a:normAutofit fontScale="92500"/>
          </a:bodyPr>
          <a:lstStyle/>
          <a:p>
            <a:r>
              <a:rPr lang="fr-CA" sz="2400"/>
              <a:t>Assurez-vous de vérifier la boîte de réception du CSS régulièrement. </a:t>
            </a:r>
          </a:p>
        </p:txBody>
      </p:sp>
      <p:pic>
        <p:nvPicPr>
          <p:cNvPr id="6" name="Picture Placeholder 5" descr="A computer with a yellow envelope and a paper in the screen">
            <a:extLst>
              <a:ext uri="{FF2B5EF4-FFF2-40B4-BE49-F238E27FC236}">
                <a16:creationId xmlns:a16="http://schemas.microsoft.com/office/drawing/2014/main" id="{A4D8912D-6810-6693-8A3F-34503308C2F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6542" r="16647" b="1"/>
          <a:stretch/>
        </p:blipFill>
        <p:spPr>
          <a:xfrm flipH="1">
            <a:off x="20" y="276999"/>
            <a:ext cx="5842996" cy="6581002"/>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a:noFill/>
        </p:spPr>
      </p:pic>
    </p:spTree>
    <p:extLst>
      <p:ext uri="{BB962C8B-B14F-4D97-AF65-F5344CB8AC3E}">
        <p14:creationId xmlns:p14="http://schemas.microsoft.com/office/powerpoint/2010/main" val="1011930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lstStyle/>
          <a:p>
            <a:r>
              <a:rPr lang="fr-CA" sz="2800"/>
              <a:t>Ressources et outils</a:t>
            </a:r>
          </a:p>
        </p:txBody>
      </p:sp>
      <p:pic>
        <p:nvPicPr>
          <p:cNvPr id="3" name="Picture 2">
            <a:extLst>
              <a:ext uri="{FF2B5EF4-FFF2-40B4-BE49-F238E27FC236}">
                <a16:creationId xmlns:a16="http://schemas.microsoft.com/office/drawing/2014/main" id="{C8531621-A526-B120-186F-632873C8E949}"/>
              </a:ext>
            </a:extLst>
          </p:cNvPr>
          <p:cNvPicPr>
            <a:picLocks noChangeAspect="1"/>
          </p:cNvPicPr>
          <p:nvPr/>
        </p:nvPicPr>
        <p:blipFill>
          <a:blip r:embed="rId3"/>
          <a:stretch>
            <a:fillRect/>
          </a:stretch>
        </p:blipFill>
        <p:spPr>
          <a:xfrm>
            <a:off x="2019002" y="759166"/>
            <a:ext cx="8007313" cy="57337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414000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96013" y="2701421"/>
            <a:ext cx="5203507" cy="2063544"/>
          </a:xfrm>
        </p:spPr>
        <p:txBody>
          <a:bodyPr wrap="square" lIns="91440" tIns="45720" rIns="91440" bIns="45720" anchor="t">
            <a:spAutoFit/>
          </a:bodyPr>
          <a:lstStyle/>
          <a:p>
            <a:r>
              <a:rPr lang="fr-FR" altLang="en-US" sz="3200" dirty="0"/>
              <a:t>Ergonomie – Programme de prévention des blessures</a:t>
            </a:r>
            <a:endParaRPr lang="en-CA" sz="3200" dirty="0"/>
          </a:p>
        </p:txBody>
      </p:sp>
      <p:pic>
        <p:nvPicPr>
          <p:cNvPr id="5" name="Picture Placeholder 4" descr="A person wearing a headset and looking at a computer">
            <a:extLst>
              <a:ext uri="{FF2B5EF4-FFF2-40B4-BE49-F238E27FC236}">
                <a16:creationId xmlns:a16="http://schemas.microsoft.com/office/drawing/2014/main" id="{DCE369E3-84AA-60BA-626E-CCDD4415A0D0}"/>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0405" r="20405"/>
          <a:stretch>
            <a:fillRect/>
          </a:stretch>
        </p:blipFill>
        <p:spPr/>
      </p:pic>
    </p:spTree>
    <p:extLst>
      <p:ext uri="{BB962C8B-B14F-4D97-AF65-F5344CB8AC3E}">
        <p14:creationId xmlns:p14="http://schemas.microsoft.com/office/powerpoint/2010/main" val="20344096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a:t>Quand devrais-je penser à l’ergonomie ?</a:t>
            </a:r>
            <a:endParaRPr lang="en-CA" sz="2800"/>
          </a:p>
        </p:txBody>
      </p:sp>
      <p:graphicFrame>
        <p:nvGraphicFramePr>
          <p:cNvPr id="5" name="Diagram 4">
            <a:extLst>
              <a:ext uri="{FF2B5EF4-FFF2-40B4-BE49-F238E27FC236}">
                <a16:creationId xmlns:a16="http://schemas.microsoft.com/office/drawing/2014/main" id="{413BF57B-5202-18B1-C5D3-63217138594E}"/>
              </a:ext>
            </a:extLst>
          </p:cNvPr>
          <p:cNvGraphicFramePr/>
          <p:nvPr>
            <p:extLst>
              <p:ext uri="{D42A27DB-BD31-4B8C-83A1-F6EECF244321}">
                <p14:modId xmlns:p14="http://schemas.microsoft.com/office/powerpoint/2010/main" val="2562553230"/>
              </p:ext>
            </p:extLst>
          </p:nvPr>
        </p:nvGraphicFramePr>
        <p:xfrm>
          <a:off x="465935" y="924791"/>
          <a:ext cx="11130320" cy="5631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65489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lstStyle/>
          <a:p>
            <a:r>
              <a:rPr lang="fr-CA" sz="2800"/>
              <a:t>NIVEAU 1 – Sensibilisation / Auto-ajustement</a:t>
            </a:r>
          </a:p>
        </p:txBody>
      </p:sp>
      <p:graphicFrame>
        <p:nvGraphicFramePr>
          <p:cNvPr id="7" name="Content Placeholder 6">
            <a:extLst>
              <a:ext uri="{FF2B5EF4-FFF2-40B4-BE49-F238E27FC236}">
                <a16:creationId xmlns:a16="http://schemas.microsoft.com/office/drawing/2014/main" id="{0FA761F9-E806-CDCE-814B-742CF80A89A1}"/>
              </a:ext>
            </a:extLst>
          </p:cNvPr>
          <p:cNvGraphicFramePr>
            <a:graphicFrameLocks noGrp="1"/>
          </p:cNvGraphicFramePr>
          <p:nvPr>
            <p:ph sz="half" idx="2"/>
            <p:extLst>
              <p:ext uri="{D42A27DB-BD31-4B8C-83A1-F6EECF244321}">
                <p14:modId xmlns:p14="http://schemas.microsoft.com/office/powerpoint/2010/main" val="492826620"/>
              </p:ext>
            </p:extLst>
          </p:nvPr>
        </p:nvGraphicFramePr>
        <p:xfrm>
          <a:off x="606425" y="1296988"/>
          <a:ext cx="10674350" cy="4892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1129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lstStyle/>
          <a:p>
            <a:r>
              <a:rPr lang="fr-CA" sz="2800"/>
              <a:t>NIVEAU 2 – Coach en ergonomie</a:t>
            </a:r>
          </a:p>
        </p:txBody>
      </p:sp>
      <p:graphicFrame>
        <p:nvGraphicFramePr>
          <p:cNvPr id="7" name="Content Placeholder 6">
            <a:extLst>
              <a:ext uri="{FF2B5EF4-FFF2-40B4-BE49-F238E27FC236}">
                <a16:creationId xmlns:a16="http://schemas.microsoft.com/office/drawing/2014/main" id="{0FA761F9-E806-CDCE-814B-742CF80A89A1}"/>
              </a:ext>
            </a:extLst>
          </p:cNvPr>
          <p:cNvGraphicFramePr>
            <a:graphicFrameLocks noGrp="1"/>
          </p:cNvGraphicFramePr>
          <p:nvPr>
            <p:ph sz="half" idx="2"/>
            <p:extLst>
              <p:ext uri="{D42A27DB-BD31-4B8C-83A1-F6EECF244321}">
                <p14:modId xmlns:p14="http://schemas.microsoft.com/office/powerpoint/2010/main" val="2851520070"/>
              </p:ext>
            </p:extLst>
          </p:nvPr>
        </p:nvGraphicFramePr>
        <p:xfrm>
          <a:off x="606425" y="1296988"/>
          <a:ext cx="10674350" cy="4892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9088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944E7C-14E3-0E1D-BB55-53FF74E8CB24}"/>
              </a:ext>
            </a:extLst>
          </p:cNvPr>
          <p:cNvSpPr>
            <a:spLocks noGrp="1"/>
          </p:cNvSpPr>
          <p:nvPr>
            <p:ph type="title"/>
          </p:nvPr>
        </p:nvSpPr>
        <p:spPr/>
        <p:txBody>
          <a:bodyPr lIns="91440" tIns="45720" rIns="91440" bIns="45720" anchor="t"/>
          <a:lstStyle/>
          <a:p>
            <a:r>
              <a:rPr lang="fr-CA" sz="2800"/>
              <a:t>Blessure/maladie ergonomique</a:t>
            </a:r>
          </a:p>
        </p:txBody>
      </p:sp>
      <p:sp>
        <p:nvSpPr>
          <p:cNvPr id="7" name="Text Placeholder 8">
            <a:extLst>
              <a:ext uri="{FF2B5EF4-FFF2-40B4-BE49-F238E27FC236}">
                <a16:creationId xmlns:a16="http://schemas.microsoft.com/office/drawing/2014/main" id="{9F75BA15-3043-436C-19F7-6884B2F3707A}"/>
              </a:ext>
            </a:extLst>
          </p:cNvPr>
          <p:cNvSpPr txBox="1">
            <a:spLocks/>
          </p:cNvSpPr>
          <p:nvPr/>
        </p:nvSpPr>
        <p:spPr>
          <a:xfrm>
            <a:off x="606175" y="1402391"/>
            <a:ext cx="10854998" cy="997909"/>
          </a:xfrm>
          <a:prstGeom prst="roundRect">
            <a:avLst/>
          </a:prstGeom>
          <a:solidFill>
            <a:schemeClr val="bg2">
              <a:alpha val="30196"/>
            </a:schemeClr>
          </a:solidFill>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fr-FR" sz="2000" dirty="0"/>
              <a:t>Les évaluations ergonomiques externes font partie du processus médical couvert par l’approche IPRT et ne font pas partie du processus de prévention.</a:t>
            </a:r>
            <a:endParaRPr lang="en-CA" sz="2000" dirty="0"/>
          </a:p>
        </p:txBody>
      </p:sp>
      <p:pic>
        <p:nvPicPr>
          <p:cNvPr id="4" name="Picture 3" descr="A screenshot of a computer&#10;&#10;Description automatically generated">
            <a:extLst>
              <a:ext uri="{FF2B5EF4-FFF2-40B4-BE49-F238E27FC236}">
                <a16:creationId xmlns:a16="http://schemas.microsoft.com/office/drawing/2014/main" id="{426839B3-61D0-E6B3-F10B-B5A89A441CAF}"/>
              </a:ext>
            </a:extLst>
          </p:cNvPr>
          <p:cNvPicPr>
            <a:picLocks noChangeAspect="1"/>
          </p:cNvPicPr>
          <p:nvPr/>
        </p:nvPicPr>
        <p:blipFill>
          <a:blip r:embed="rId3"/>
          <a:stretch>
            <a:fillRect/>
          </a:stretch>
        </p:blipFill>
        <p:spPr>
          <a:xfrm>
            <a:off x="595744" y="2650003"/>
            <a:ext cx="10861964" cy="3109705"/>
          </a:xfrm>
          <a:prstGeom prst="rect">
            <a:avLst/>
          </a:prstGeom>
          <a:effectLst>
            <a:outerShdw blurRad="50800" dist="38100" dir="2700000">
              <a:srgbClr val="000000">
                <a:alpha val="40000"/>
              </a:srgbClr>
            </a:outerShdw>
          </a:effectLst>
        </p:spPr>
      </p:pic>
    </p:spTree>
    <p:extLst>
      <p:ext uri="{BB962C8B-B14F-4D97-AF65-F5344CB8AC3E}">
        <p14:creationId xmlns:p14="http://schemas.microsoft.com/office/powerpoint/2010/main" val="3269035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9BDD3E-AC0D-44F6-BD0A-43A855261D20}"/>
              </a:ext>
            </a:extLst>
          </p:cNvPr>
          <p:cNvSpPr>
            <a:spLocks noGrp="1"/>
          </p:cNvSpPr>
          <p:nvPr>
            <p:ph type="title"/>
          </p:nvPr>
        </p:nvSpPr>
        <p:spPr>
          <a:xfrm>
            <a:off x="688369" y="2552107"/>
            <a:ext cx="5407631" cy="1753785"/>
          </a:xfrm>
        </p:spPr>
        <p:txBody>
          <a:bodyPr lIns="91440" tIns="45720" rIns="91440" bIns="45720">
            <a:noAutofit/>
          </a:bodyPr>
          <a:lstStyle/>
          <a:p>
            <a:r>
              <a:rPr lang="fr-FR"/>
              <a:t>Harcèlement et violence en milieu de travail</a:t>
            </a:r>
            <a:endParaRPr lang="en-CA"/>
          </a:p>
        </p:txBody>
      </p:sp>
      <p:pic>
        <p:nvPicPr>
          <p:cNvPr id="2" name="Picture Placeholder 5" descr="A person and person sitting in a chair talking">
            <a:extLst>
              <a:ext uri="{FF2B5EF4-FFF2-40B4-BE49-F238E27FC236}">
                <a16:creationId xmlns:a16="http://schemas.microsoft.com/office/drawing/2014/main" id="{3B806A60-4EB4-5C12-24B7-CD3048ED7228}"/>
              </a:ext>
            </a:extLst>
          </p:cNvPr>
          <p:cNvPicPr preferRelativeResize="0">
            <a:picLocks/>
          </p:cNvPicPr>
          <p:nvPr/>
        </p:nvPicPr>
        <p:blipFill rotWithShape="1">
          <a:blip r:embed="rId3"/>
          <a:srcRect l="13886" r="26887"/>
          <a:stretch/>
        </p:blipFill>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a:noFill/>
        </p:spPr>
      </p:pic>
    </p:spTree>
    <p:extLst>
      <p:ext uri="{BB962C8B-B14F-4D97-AF65-F5344CB8AC3E}">
        <p14:creationId xmlns:p14="http://schemas.microsoft.com/office/powerpoint/2010/main" val="3763728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6E5A5-384D-062D-FFE8-9EEFB5FA4C18}"/>
              </a:ext>
            </a:extLst>
          </p:cNvPr>
          <p:cNvSpPr>
            <a:spLocks noGrp="1"/>
          </p:cNvSpPr>
          <p:nvPr>
            <p:ph type="title"/>
          </p:nvPr>
        </p:nvSpPr>
        <p:spPr/>
        <p:txBody>
          <a:bodyPr lIns="91440" tIns="45720" rIns="91440" bIns="45720" anchor="t"/>
          <a:lstStyle/>
          <a:p>
            <a:r>
              <a:rPr lang="fr-CA" sz="2800"/>
              <a:t>Lois et règlements</a:t>
            </a:r>
          </a:p>
        </p:txBody>
      </p:sp>
      <p:sp>
        <p:nvSpPr>
          <p:cNvPr id="4" name="Content Placeholder 3">
            <a:extLst>
              <a:ext uri="{FF2B5EF4-FFF2-40B4-BE49-F238E27FC236}">
                <a16:creationId xmlns:a16="http://schemas.microsoft.com/office/drawing/2014/main" id="{2F14C437-63D0-B308-4890-45D7ADA24218}"/>
              </a:ext>
            </a:extLst>
          </p:cNvPr>
          <p:cNvSpPr>
            <a:spLocks noGrp="1"/>
          </p:cNvSpPr>
          <p:nvPr>
            <p:ph sz="half" idx="2"/>
          </p:nvPr>
        </p:nvSpPr>
        <p:spPr>
          <a:xfrm>
            <a:off x="606174" y="1163782"/>
            <a:ext cx="10674851" cy="2105891"/>
          </a:xfrm>
        </p:spPr>
        <p:txBody>
          <a:bodyPr lIns="91440" tIns="45720" rIns="91440" bIns="45720" anchor="t"/>
          <a:lstStyle/>
          <a:p>
            <a:pPr marL="0" indent="0">
              <a:buNone/>
            </a:pPr>
            <a:r>
              <a:rPr lang="fr-FR" sz="2000">
                <a:solidFill>
                  <a:schemeClr val="tx1"/>
                </a:solidFill>
                <a:ea typeface="+mn-lt"/>
                <a:cs typeface="+mn-lt"/>
              </a:rPr>
              <a:t>Le </a:t>
            </a:r>
            <a:r>
              <a:rPr lang="fr-FR" sz="2000">
                <a:solidFill>
                  <a:schemeClr val="tx2"/>
                </a:solidFill>
                <a:ea typeface="+mn-lt"/>
                <a:cs typeface="+mn-lt"/>
              </a:rPr>
              <a:t>Code canadien du travail (CCT) </a:t>
            </a:r>
            <a:r>
              <a:rPr lang="fr-FR" sz="2000">
                <a:solidFill>
                  <a:schemeClr val="tx1"/>
                </a:solidFill>
                <a:ea typeface="+mn-lt"/>
                <a:cs typeface="+mn-lt"/>
              </a:rPr>
              <a:t>est la loi fédérale qui régit les normes en milieu de travail pour les industries sous réglementation fédérale, y compris les dispositions relatives à la santé et à la sécurité au travail.
Le </a:t>
            </a:r>
            <a:r>
              <a:rPr lang="fr-FR" sz="2000">
                <a:solidFill>
                  <a:schemeClr val="tx2"/>
                </a:solidFill>
                <a:ea typeface="+mn-lt"/>
                <a:cs typeface="+mn-lt"/>
              </a:rPr>
              <a:t>Règlement sur la prévention du harcèlement et de la violence en milieu de travail </a:t>
            </a:r>
            <a:r>
              <a:rPr lang="fr-FR" sz="2000">
                <a:solidFill>
                  <a:schemeClr val="tx1"/>
                </a:solidFill>
                <a:ea typeface="+mn-lt"/>
                <a:cs typeface="+mn-lt"/>
              </a:rPr>
              <a:t>a été adopté en vertu du CCT.</a:t>
            </a:r>
            <a:endParaRPr lang="en-US" sz="1600">
              <a:solidFill>
                <a:schemeClr val="tx1"/>
              </a:solidFill>
              <a:cs typeface="Arial"/>
            </a:endParaRPr>
          </a:p>
        </p:txBody>
      </p:sp>
      <p:graphicFrame>
        <p:nvGraphicFramePr>
          <p:cNvPr id="11" name="Diagram 10">
            <a:extLst>
              <a:ext uri="{FF2B5EF4-FFF2-40B4-BE49-F238E27FC236}">
                <a16:creationId xmlns:a16="http://schemas.microsoft.com/office/drawing/2014/main" id="{0DACD377-8FE3-2B7C-6319-6E076A9B8618}"/>
              </a:ext>
            </a:extLst>
          </p:cNvPr>
          <p:cNvGraphicFramePr/>
          <p:nvPr>
            <p:extLst>
              <p:ext uri="{D42A27DB-BD31-4B8C-83A1-F6EECF244321}">
                <p14:modId xmlns:p14="http://schemas.microsoft.com/office/powerpoint/2010/main" val="4211981074"/>
              </p:ext>
            </p:extLst>
          </p:nvPr>
        </p:nvGraphicFramePr>
        <p:xfrm>
          <a:off x="1566754" y="3269673"/>
          <a:ext cx="8473171" cy="3223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 Placeholder 2">
            <a:extLst>
              <a:ext uri="{FF2B5EF4-FFF2-40B4-BE49-F238E27FC236}">
                <a16:creationId xmlns:a16="http://schemas.microsoft.com/office/drawing/2014/main" id="{B302888F-2569-4870-F762-CC636E3142AE}"/>
              </a:ext>
            </a:extLst>
          </p:cNvPr>
          <p:cNvSpPr>
            <a:spLocks noGrp="1"/>
          </p:cNvSpPr>
          <p:nvPr>
            <p:ph type="body" idx="1"/>
          </p:nvPr>
        </p:nvSpPr>
        <p:spPr>
          <a:xfrm>
            <a:off x="606172" y="2826841"/>
            <a:ext cx="10674853" cy="373427"/>
          </a:xfrm>
          <a:prstGeom prst="roundRect">
            <a:avLst/>
          </a:prstGeom>
          <a:solidFill>
            <a:schemeClr val="accent5">
              <a:lumMod val="75000"/>
            </a:schemeClr>
          </a:solidFill>
        </p:spPr>
        <p:txBody>
          <a:bodyPr lIns="91440" tIns="45720" rIns="91440" bIns="45720" anchor="ctr"/>
          <a:lstStyle/>
          <a:p>
            <a:pPr algn="ctr"/>
            <a:r>
              <a:rPr lang="fr-CA" sz="2000">
                <a:solidFill>
                  <a:schemeClr val="bg1"/>
                </a:solidFill>
                <a:cs typeface="Arial"/>
              </a:rPr>
              <a:t>Éléments clés du Règlement </a:t>
            </a:r>
            <a:r>
              <a:rPr lang="en-US" sz="2000">
                <a:solidFill>
                  <a:schemeClr val="bg1"/>
                </a:solidFill>
                <a:cs typeface="Arial"/>
              </a:rPr>
              <a:t>:</a:t>
            </a:r>
            <a:endParaRPr lang="en-US">
              <a:solidFill>
                <a:schemeClr val="bg1"/>
              </a:solidFill>
            </a:endParaRPr>
          </a:p>
        </p:txBody>
      </p:sp>
    </p:spTree>
    <p:extLst>
      <p:ext uri="{BB962C8B-B14F-4D97-AF65-F5344CB8AC3E}">
        <p14:creationId xmlns:p14="http://schemas.microsoft.com/office/powerpoint/2010/main" val="26765960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61266-603D-B975-B282-6772422AFD63}"/>
              </a:ext>
            </a:extLst>
          </p:cNvPr>
          <p:cNvSpPr>
            <a:spLocks noGrp="1"/>
          </p:cNvSpPr>
          <p:nvPr>
            <p:ph type="title"/>
          </p:nvPr>
        </p:nvSpPr>
        <p:spPr/>
        <p:txBody>
          <a:bodyPr lIns="91440" tIns="45720" rIns="91440" bIns="45720" anchor="t"/>
          <a:lstStyle/>
          <a:p>
            <a:r>
              <a:rPr lang="en-US" sz="2800"/>
              <a:t>Processus de </a:t>
            </a:r>
            <a:r>
              <a:rPr lang="en-US" sz="2800" err="1"/>
              <a:t>résolution</a:t>
            </a:r>
            <a:r>
              <a:rPr lang="en-US" sz="2800"/>
              <a:t> </a:t>
            </a:r>
            <a:r>
              <a:rPr lang="en-US" sz="2800" err="1"/>
              <a:t>prescrit</a:t>
            </a:r>
          </a:p>
        </p:txBody>
      </p:sp>
      <p:sp>
        <p:nvSpPr>
          <p:cNvPr id="4" name="Content Placeholder 3">
            <a:extLst>
              <a:ext uri="{FF2B5EF4-FFF2-40B4-BE49-F238E27FC236}">
                <a16:creationId xmlns:a16="http://schemas.microsoft.com/office/drawing/2014/main" id="{DEA0E818-D491-03C9-0213-AFC8D792FA44}"/>
              </a:ext>
            </a:extLst>
          </p:cNvPr>
          <p:cNvSpPr>
            <a:spLocks noGrp="1"/>
          </p:cNvSpPr>
          <p:nvPr>
            <p:ph sz="half" idx="2"/>
          </p:nvPr>
        </p:nvSpPr>
        <p:spPr/>
        <p:txBody>
          <a:bodyPr lIns="91440" tIns="45720" rIns="91440" bIns="45720" anchor="t"/>
          <a:lstStyle/>
          <a:p>
            <a:pPr marL="0" indent="0">
              <a:buNone/>
            </a:pPr>
            <a:r>
              <a:rPr lang="fr-FR" sz="2000">
                <a:solidFill>
                  <a:schemeClr val="tx1"/>
                </a:solidFill>
                <a:cs typeface="Arial"/>
              </a:rPr>
              <a:t>Le processus de résolution du </a:t>
            </a:r>
            <a:r>
              <a:rPr lang="fr-FR" sz="2000">
                <a:solidFill>
                  <a:schemeClr val="tx2"/>
                </a:solidFill>
                <a:cs typeface="Arial"/>
              </a:rPr>
              <a:t>Règlement sur la prévention du harcèlement et de la violence dans le milieu de travail</a:t>
            </a:r>
            <a:r>
              <a:rPr lang="fr-FR" sz="2000">
                <a:solidFill>
                  <a:schemeClr val="tx1"/>
                </a:solidFill>
                <a:cs typeface="Arial"/>
              </a:rPr>
              <a:t> est différent du processus de résolution de la </a:t>
            </a:r>
            <a:r>
              <a:rPr lang="fr-FR" sz="2000">
                <a:solidFill>
                  <a:schemeClr val="tx2"/>
                </a:solidFill>
                <a:cs typeface="Arial"/>
              </a:rPr>
              <a:t>partie XX du Règlement canadien sur la santé et la sécurité au travail</a:t>
            </a:r>
            <a:r>
              <a:rPr lang="fr-FR" sz="2000">
                <a:solidFill>
                  <a:schemeClr val="tx1"/>
                </a:solidFill>
                <a:cs typeface="Arial"/>
              </a:rPr>
              <a:t>.
</a:t>
            </a:r>
          </a:p>
          <a:p>
            <a:pPr marL="800100" lvl="1" indent="-342900"/>
            <a:r>
              <a:rPr lang="fr-FR" sz="2000">
                <a:solidFill>
                  <a:schemeClr val="tx1"/>
                </a:solidFill>
                <a:cs typeface="Arial"/>
              </a:rPr>
              <a:t>Définition élargie du harcèlement et de la violence</a:t>
            </a:r>
            <a:endParaRPr lang="en-US">
              <a:solidFill>
                <a:schemeClr val="tx1"/>
              </a:solidFill>
              <a:cs typeface="Arial"/>
            </a:endParaRPr>
          </a:p>
          <a:p>
            <a:pPr marL="800100" lvl="1" indent="-342900"/>
            <a:r>
              <a:rPr lang="fr-FR" sz="2000">
                <a:solidFill>
                  <a:schemeClr val="tx1"/>
                </a:solidFill>
                <a:cs typeface="Arial"/>
              </a:rPr>
              <a:t>Changements de terminologie </a:t>
            </a:r>
            <a:endParaRPr lang="en-US">
              <a:solidFill>
                <a:schemeClr val="tx1"/>
              </a:solidFill>
              <a:cs typeface="Arial"/>
            </a:endParaRPr>
          </a:p>
          <a:p>
            <a:pPr marL="800100" lvl="1" indent="-342900"/>
            <a:r>
              <a:rPr lang="fr-FR" sz="2000">
                <a:solidFill>
                  <a:schemeClr val="tx1"/>
                </a:solidFill>
                <a:cs typeface="Arial"/>
              </a:rPr>
              <a:t>Aucun rapport d’enquête sur une situation comportant des risques (LAB1070) pour le harcèlement et violence</a:t>
            </a:r>
            <a:endParaRPr lang="en-US">
              <a:solidFill>
                <a:schemeClr val="tx1"/>
              </a:solidFill>
              <a:cs typeface="Arial"/>
            </a:endParaRPr>
          </a:p>
          <a:p>
            <a:pPr marL="800100" lvl="1" indent="-342900"/>
            <a:r>
              <a:rPr lang="fr-FR" sz="2000">
                <a:solidFill>
                  <a:schemeClr val="tx1"/>
                </a:solidFill>
                <a:cs typeface="Arial"/>
              </a:rPr>
              <a:t>Une meilleure communication est nécessaire</a:t>
            </a:r>
            <a:endParaRPr lang="en-US">
              <a:solidFill>
                <a:schemeClr val="tx1"/>
              </a:solidFill>
              <a:cs typeface="Arial"/>
            </a:endParaRPr>
          </a:p>
          <a:p>
            <a:pPr marL="800100" lvl="1" indent="-342900"/>
            <a:r>
              <a:rPr lang="fr-FR" sz="2000">
                <a:solidFill>
                  <a:schemeClr val="tx1"/>
                </a:solidFill>
                <a:cs typeface="Arial"/>
              </a:rPr>
              <a:t>Contrôle accru de la façon dont l’incident est résolu</a:t>
            </a:r>
            <a:endParaRPr lang="en-US">
              <a:solidFill>
                <a:schemeClr val="tx1"/>
              </a:solidFill>
              <a:cs typeface="Arial"/>
            </a:endParaRPr>
          </a:p>
          <a:p>
            <a:pPr marL="800100" lvl="1" indent="-342900"/>
            <a:r>
              <a:rPr lang="fr-FR" sz="2000">
                <a:solidFill>
                  <a:schemeClr val="tx1"/>
                </a:solidFill>
                <a:cs typeface="Arial"/>
              </a:rPr>
              <a:t>Nomination d’un « destinataire désigné »</a:t>
            </a:r>
            <a:endParaRPr lang="en-US">
              <a:solidFill>
                <a:schemeClr val="tx1"/>
              </a:solidFill>
              <a:cs typeface="Arial"/>
            </a:endParaRPr>
          </a:p>
          <a:p>
            <a:pPr marL="800100" lvl="1" indent="-342900"/>
            <a:r>
              <a:rPr lang="fr-FR" sz="2000">
                <a:solidFill>
                  <a:schemeClr val="tx1"/>
                </a:solidFill>
                <a:cs typeface="Arial"/>
              </a:rPr>
              <a:t>Rôles spécifiques du comité de santé et de sécurité ou du représentant</a:t>
            </a:r>
            <a:endParaRPr lang="en-US">
              <a:solidFill>
                <a:schemeClr val="tx1"/>
              </a:solidFill>
              <a:cs typeface="Arial"/>
            </a:endParaRPr>
          </a:p>
          <a:p>
            <a:pPr marL="800100" lvl="1" indent="-342900"/>
            <a:r>
              <a:rPr lang="fr-FR" sz="2000">
                <a:solidFill>
                  <a:schemeClr val="tx1"/>
                </a:solidFill>
                <a:cs typeface="Arial"/>
              </a:rPr>
              <a:t>Échéanciers</a:t>
            </a:r>
            <a:endParaRPr lang="en-US">
              <a:solidFill>
                <a:schemeClr val="tx1"/>
              </a:solidFill>
              <a:cs typeface="Arial"/>
            </a:endParaRPr>
          </a:p>
        </p:txBody>
      </p:sp>
    </p:spTree>
    <p:extLst>
      <p:ext uri="{BB962C8B-B14F-4D97-AF65-F5344CB8AC3E}">
        <p14:creationId xmlns:p14="http://schemas.microsoft.com/office/powerpoint/2010/main" val="19903953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BE040-264F-7065-18E4-F723C6F34154}"/>
              </a:ext>
            </a:extLst>
          </p:cNvPr>
          <p:cNvSpPr>
            <a:spLocks noGrp="1"/>
          </p:cNvSpPr>
          <p:nvPr>
            <p:ph type="title"/>
          </p:nvPr>
        </p:nvSpPr>
        <p:spPr/>
        <p:txBody>
          <a:bodyPr lIns="91440" tIns="45720" rIns="91440" bIns="45720" anchor="t"/>
          <a:lstStyle/>
          <a:p>
            <a:r>
              <a:rPr lang="fr-FR" sz="2800"/>
              <a:t>Qu’est-ce que le harcèlement et la violence ?</a:t>
            </a:r>
            <a:endParaRPr lang="en-US" sz="2800"/>
          </a:p>
        </p:txBody>
      </p:sp>
      <p:sp>
        <p:nvSpPr>
          <p:cNvPr id="4" name="Content Placeholder 3">
            <a:extLst>
              <a:ext uri="{FF2B5EF4-FFF2-40B4-BE49-F238E27FC236}">
                <a16:creationId xmlns:a16="http://schemas.microsoft.com/office/drawing/2014/main" id="{1816A19D-A495-015B-E92B-14AD186D4A3A}"/>
              </a:ext>
            </a:extLst>
          </p:cNvPr>
          <p:cNvSpPr>
            <a:spLocks noGrp="1"/>
          </p:cNvSpPr>
          <p:nvPr>
            <p:ph sz="half" idx="2"/>
          </p:nvPr>
        </p:nvSpPr>
        <p:spPr>
          <a:xfrm>
            <a:off x="606174" y="2690648"/>
            <a:ext cx="10674851" cy="3499013"/>
          </a:xfrm>
        </p:spPr>
        <p:txBody>
          <a:bodyPr lIns="91440" tIns="45720" rIns="91440" bIns="45720" anchor="t"/>
          <a:lstStyle/>
          <a:p>
            <a:pPr marL="457200" lvl="1" indent="0">
              <a:buNone/>
            </a:pPr>
            <a:endParaRPr lang="en-CA" sz="2000">
              <a:solidFill>
                <a:schemeClr val="tx1"/>
              </a:solidFill>
              <a:ea typeface="+mn-lt"/>
              <a:cs typeface="+mn-lt"/>
            </a:endParaRPr>
          </a:p>
          <a:p>
            <a:pPr marL="0">
              <a:buNone/>
            </a:pPr>
            <a:r>
              <a:rPr lang="fr-FR" sz="2000">
                <a:solidFill>
                  <a:schemeClr val="bg2">
                    <a:lumMod val="50000"/>
                  </a:schemeClr>
                </a:solidFill>
                <a:latin typeface="+mj-lt"/>
                <a:ea typeface="+mn-lt"/>
                <a:cs typeface="+mn-lt"/>
              </a:rPr>
              <a:t>Quels sont quelques exemples de harcèlement et de violence ?</a:t>
            </a:r>
          </a:p>
          <a:p>
            <a:pPr marL="571500" lvl="1" indent="-342900"/>
            <a:r>
              <a:rPr lang="fr-FR" sz="1800">
                <a:solidFill>
                  <a:schemeClr val="tx1"/>
                </a:solidFill>
                <a:ea typeface="Noto Sans"/>
                <a:cs typeface="Noto Sans"/>
              </a:rPr>
              <a:t>comportement agressif ou menaçant, y compris les menaces verbales ou les mauvais traitements</a:t>
            </a:r>
            <a:endParaRPr lang="en-US">
              <a:solidFill>
                <a:schemeClr val="tx1"/>
              </a:solidFill>
              <a:ea typeface="Noto Sans"/>
              <a:cs typeface="Arial"/>
            </a:endParaRPr>
          </a:p>
          <a:p>
            <a:pPr marL="571500" lvl="1" indent="-342900"/>
            <a:r>
              <a:rPr lang="fr-FR" sz="1800">
                <a:solidFill>
                  <a:schemeClr val="tx1"/>
                </a:solidFill>
                <a:ea typeface="Noto Sans"/>
                <a:cs typeface="Noto Sans"/>
              </a:rPr>
              <a:t>agression physique</a:t>
            </a:r>
            <a:endParaRPr lang="en-US">
              <a:solidFill>
                <a:schemeClr val="tx1"/>
              </a:solidFill>
              <a:ea typeface="Noto Sans"/>
              <a:cs typeface="Arial"/>
            </a:endParaRPr>
          </a:p>
          <a:p>
            <a:pPr marL="571500" lvl="1" indent="-342900"/>
            <a:r>
              <a:rPr lang="fr-FR" sz="1800">
                <a:solidFill>
                  <a:schemeClr val="tx1"/>
                </a:solidFill>
                <a:ea typeface="Noto Sans"/>
                <a:cs typeface="Noto Sans"/>
              </a:rPr>
              <a:t>répandre des rumeurs malveillantes ou des commérages</a:t>
            </a:r>
            <a:endParaRPr lang="en-US">
              <a:solidFill>
                <a:schemeClr val="tx1"/>
              </a:solidFill>
              <a:ea typeface="Noto Sans"/>
              <a:cs typeface="Arial"/>
            </a:endParaRPr>
          </a:p>
          <a:p>
            <a:pPr marL="571500" lvl="1" indent="-342900"/>
            <a:r>
              <a:rPr lang="fr-FR" sz="1800">
                <a:solidFill>
                  <a:schemeClr val="tx1"/>
                </a:solidFill>
                <a:ea typeface="Noto Sans"/>
                <a:cs typeface="Noto Sans"/>
              </a:rPr>
              <a:t>exclure socialement ou isoler quelqu’un</a:t>
            </a:r>
            <a:endParaRPr lang="en-US">
              <a:solidFill>
                <a:schemeClr val="tx1"/>
              </a:solidFill>
              <a:ea typeface="Noto Sans"/>
              <a:cs typeface="Arial"/>
            </a:endParaRPr>
          </a:p>
          <a:p>
            <a:pPr marL="571500" lvl="1" indent="-342900"/>
            <a:r>
              <a:rPr lang="fr-FR" sz="1800">
                <a:solidFill>
                  <a:schemeClr val="tx1"/>
                </a:solidFill>
                <a:ea typeface="Noto Sans"/>
                <a:cs typeface="Noto Sans"/>
              </a:rPr>
              <a:t>endommager, cacher ou voler les effets personnels ou l’équipement de travail d’une personne</a:t>
            </a:r>
            <a:endParaRPr lang="en-US">
              <a:solidFill>
                <a:schemeClr val="tx1"/>
              </a:solidFill>
              <a:ea typeface="Noto Sans"/>
              <a:cs typeface="Arial"/>
            </a:endParaRPr>
          </a:p>
          <a:p>
            <a:pPr marL="571500" lvl="1" indent="-342900"/>
            <a:r>
              <a:rPr lang="fr-FR" sz="1800">
                <a:solidFill>
                  <a:schemeClr val="tx1"/>
                </a:solidFill>
                <a:ea typeface="Noto Sans"/>
                <a:cs typeface="Noto Sans"/>
              </a:rPr>
              <a:t>critiquer, saper, rabaisser, rabaisser, rabaisser ou ridiculiser constamment quelqu’un</a:t>
            </a:r>
            <a:endParaRPr lang="en-US">
              <a:solidFill>
                <a:schemeClr val="tx1"/>
              </a:solidFill>
              <a:ea typeface="Noto Sans"/>
              <a:cs typeface="Arial"/>
            </a:endParaRPr>
          </a:p>
          <a:p>
            <a:pPr marL="571500" lvl="1" indent="-342900"/>
            <a:r>
              <a:rPr lang="fr-FR" sz="1800">
                <a:solidFill>
                  <a:schemeClr val="tx1"/>
                </a:solidFill>
                <a:ea typeface="Noto Sans"/>
                <a:cs typeface="Noto Sans"/>
              </a:rPr>
              <a:t>utiliser l'Internet pour harceler, menacer ou embarrasser quelqu’un de manière malveillante</a:t>
            </a:r>
            <a:endParaRPr lang="en-US">
              <a:solidFill>
                <a:schemeClr val="tx1"/>
              </a:solidFill>
              <a:latin typeface="Arial"/>
              <a:ea typeface="Noto Sans"/>
              <a:cs typeface="Arial"/>
            </a:endParaRPr>
          </a:p>
        </p:txBody>
      </p:sp>
      <p:sp>
        <p:nvSpPr>
          <p:cNvPr id="6" name="Text Placeholder 8">
            <a:extLst>
              <a:ext uri="{FF2B5EF4-FFF2-40B4-BE49-F238E27FC236}">
                <a16:creationId xmlns:a16="http://schemas.microsoft.com/office/drawing/2014/main" id="{E60DA0D0-5C4F-675D-73FC-7484DAF840DF}"/>
              </a:ext>
            </a:extLst>
          </p:cNvPr>
          <p:cNvSpPr txBox="1">
            <a:spLocks/>
          </p:cNvSpPr>
          <p:nvPr/>
        </p:nvSpPr>
        <p:spPr>
          <a:xfrm>
            <a:off x="606174" y="1335387"/>
            <a:ext cx="10854998" cy="1481385"/>
          </a:xfrm>
          <a:prstGeom prst="roundRect">
            <a:avLst/>
          </a:prstGeom>
          <a:solidFill>
            <a:schemeClr val="bg2">
              <a:alpha val="30196"/>
            </a:schemeClr>
          </a:solidFill>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fr-FR" sz="2000">
                <a:solidFill>
                  <a:schemeClr val="tx1"/>
                </a:solidFill>
                <a:cs typeface="Arial"/>
              </a:rPr>
              <a:t>Le </a:t>
            </a:r>
            <a:r>
              <a:rPr lang="fr-FR" sz="2000" b="1">
                <a:solidFill>
                  <a:schemeClr val="tx1"/>
                </a:solidFill>
                <a:cs typeface="Arial"/>
              </a:rPr>
              <a:t>harcèlement et la violence, </a:t>
            </a:r>
            <a:r>
              <a:rPr lang="fr-FR" sz="2000">
                <a:solidFill>
                  <a:schemeClr val="tx1"/>
                </a:solidFill>
                <a:cs typeface="Arial"/>
              </a:rPr>
              <a:t>tels que définis dans le Code canadien du travail, désignent </a:t>
            </a:r>
            <a:r>
              <a:rPr lang="fr-FR" sz="2000" i="1">
                <a:cs typeface="Arial"/>
              </a:rPr>
              <a:t>« toute action, conduite ou commentaire, y compris de nature sexuelle, dont on peut raisonnablement s’attendre à ce qu’il cause une offense, une humiliation ou d’autres blessures ou maladies physiques ou psychologiques à un employé, y compris toute mesure, conduite ou commentaire prescrit ».</a:t>
            </a:r>
            <a:endParaRPr lang="en-CA" sz="2000" i="1">
              <a:cs typeface="Arial"/>
            </a:endParaRPr>
          </a:p>
        </p:txBody>
      </p:sp>
    </p:spTree>
    <p:extLst>
      <p:ext uri="{BB962C8B-B14F-4D97-AF65-F5344CB8AC3E}">
        <p14:creationId xmlns:p14="http://schemas.microsoft.com/office/powerpoint/2010/main" val="39142742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D5B64-A32D-B359-A336-23D8FF32957D}"/>
              </a:ext>
            </a:extLst>
          </p:cNvPr>
          <p:cNvSpPr>
            <a:spLocks noGrp="1"/>
          </p:cNvSpPr>
          <p:nvPr>
            <p:ph type="title"/>
          </p:nvPr>
        </p:nvSpPr>
        <p:spPr/>
        <p:txBody>
          <a:bodyPr lIns="91440" tIns="45720" rIns="91440" bIns="45720" anchor="t"/>
          <a:lstStyle/>
          <a:p>
            <a:r>
              <a:rPr lang="fr-FR" sz="2800"/>
              <a:t>Qu’est-ce qui N’EST PAS du harcèlement et de la violence ?</a:t>
            </a:r>
            <a:endParaRPr lang="en-US" sz="2800"/>
          </a:p>
        </p:txBody>
      </p:sp>
      <p:graphicFrame>
        <p:nvGraphicFramePr>
          <p:cNvPr id="6" name="Diagram 5">
            <a:extLst>
              <a:ext uri="{FF2B5EF4-FFF2-40B4-BE49-F238E27FC236}">
                <a16:creationId xmlns:a16="http://schemas.microsoft.com/office/drawing/2014/main" id="{A4221520-4EAD-608D-5AB5-C0EC383B62CF}"/>
              </a:ext>
            </a:extLst>
          </p:cNvPr>
          <p:cNvGraphicFramePr/>
          <p:nvPr>
            <p:extLst>
              <p:ext uri="{D42A27DB-BD31-4B8C-83A1-F6EECF244321}">
                <p14:modId xmlns:p14="http://schemas.microsoft.com/office/powerpoint/2010/main" val="626335525"/>
              </p:ext>
            </p:extLst>
          </p:nvPr>
        </p:nvGraphicFramePr>
        <p:xfrm>
          <a:off x="753321" y="1177159"/>
          <a:ext cx="10356115" cy="50125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59517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36104" y="116264"/>
            <a:ext cx="9583091" cy="616054"/>
          </a:xfrm>
        </p:spPr>
        <p:txBody>
          <a:bodyPr/>
          <a:lstStyle/>
          <a:p>
            <a:r>
              <a:rPr lang="en-CA">
                <a:solidFill>
                  <a:srgbClr val="90ABBD"/>
                </a:solidFill>
              </a:rPr>
              <a:t> </a:t>
            </a:r>
          </a:p>
        </p:txBody>
      </p:sp>
      <p:sp>
        <p:nvSpPr>
          <p:cNvPr id="4" name="Slide Number Placeholder 3"/>
          <p:cNvSpPr>
            <a:spLocks noGrp="1"/>
          </p:cNvSpPr>
          <p:nvPr>
            <p:ph type="sldNum" sz="quarter" idx="10"/>
          </p:nvPr>
        </p:nvSpPr>
        <p:spPr/>
        <p:txBody>
          <a:bodyPr/>
          <a:lstStyle/>
          <a:p>
            <a:pPr algn="r" fontAlgn="base">
              <a:spcBef>
                <a:spcPct val="0"/>
              </a:spcBef>
              <a:spcAft>
                <a:spcPct val="0"/>
              </a:spcAft>
              <a:defRPr/>
            </a:pPr>
            <a:fld id="{6070A0EC-ACAC-4862-A4D5-F23E45FA9B96}" type="slidenum">
              <a:rPr lang="en-CA" altLang="en-US" sz="1400">
                <a:solidFill>
                  <a:srgbClr val="000000"/>
                </a:solidFill>
                <a:latin typeface="Arial" charset="0"/>
              </a:rPr>
              <a:pPr algn="r" fontAlgn="base">
                <a:spcBef>
                  <a:spcPct val="0"/>
                </a:spcBef>
                <a:spcAft>
                  <a:spcPct val="0"/>
                </a:spcAft>
                <a:defRPr/>
              </a:pPr>
              <a:t>62</a:t>
            </a:fld>
            <a:endParaRPr lang="en-CA" altLang="en-US" sz="1400">
              <a:solidFill>
                <a:srgbClr val="000000"/>
              </a:solidFill>
              <a:latin typeface="Arial" charset="0"/>
            </a:endParaRPr>
          </a:p>
        </p:txBody>
      </p:sp>
      <p:sp>
        <p:nvSpPr>
          <p:cNvPr id="7" name="Rectangle: Rounded Corners 6"/>
          <p:cNvSpPr/>
          <p:nvPr/>
        </p:nvSpPr>
        <p:spPr>
          <a:xfrm>
            <a:off x="1989596" y="1259264"/>
            <a:ext cx="1270861"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fontAlgn="base">
              <a:spcBef>
                <a:spcPct val="0"/>
              </a:spcBef>
              <a:spcAft>
                <a:spcPct val="0"/>
              </a:spcAft>
              <a:defRPr/>
            </a:pPr>
            <a:r>
              <a:rPr lang="fr-CA" sz="1600">
                <a:solidFill>
                  <a:schemeClr val="tx2">
                    <a:lumMod val="75000"/>
                  </a:schemeClr>
                </a:solidFill>
                <a:latin typeface="Arial"/>
              </a:rPr>
              <a:t>Avis d'incident</a:t>
            </a:r>
            <a:endParaRPr lang="fr-CA" sz="1600">
              <a:solidFill>
                <a:schemeClr val="tx2">
                  <a:lumMod val="75000"/>
                </a:schemeClr>
              </a:solidFill>
              <a:latin typeface="Arial"/>
              <a:cs typeface="Arial"/>
            </a:endParaRPr>
          </a:p>
        </p:txBody>
      </p:sp>
      <p:sp>
        <p:nvSpPr>
          <p:cNvPr id="8" name="Rectangle: Rounded Corners 7"/>
          <p:cNvSpPr/>
          <p:nvPr/>
        </p:nvSpPr>
        <p:spPr>
          <a:xfrm>
            <a:off x="5468965" y="1259264"/>
            <a:ext cx="1270861"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fontAlgn="base">
              <a:spcBef>
                <a:spcPct val="0"/>
              </a:spcBef>
              <a:spcAft>
                <a:spcPct val="0"/>
              </a:spcAft>
            </a:pPr>
            <a:r>
              <a:rPr lang="fr-CA" sz="1600">
                <a:solidFill>
                  <a:schemeClr val="tx2">
                    <a:lumMod val="75000"/>
                  </a:schemeClr>
                </a:solidFill>
                <a:latin typeface="Arial"/>
              </a:rPr>
              <a:t>Évaluation initiale</a:t>
            </a:r>
            <a:endParaRPr lang="fr-CA" sz="1600">
              <a:solidFill>
                <a:schemeClr val="tx2">
                  <a:lumMod val="75000"/>
                </a:schemeClr>
              </a:solidFill>
              <a:latin typeface="Arial"/>
              <a:cs typeface="Arial"/>
            </a:endParaRPr>
          </a:p>
        </p:txBody>
      </p:sp>
      <p:sp>
        <p:nvSpPr>
          <p:cNvPr id="9" name="Diamond 8"/>
          <p:cNvSpPr/>
          <p:nvPr/>
        </p:nvSpPr>
        <p:spPr>
          <a:xfrm>
            <a:off x="4825140" y="2216258"/>
            <a:ext cx="2564968" cy="1178301"/>
          </a:xfrm>
          <a:prstGeom prst="diamond">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fontAlgn="base">
              <a:spcBef>
                <a:spcPct val="0"/>
              </a:spcBef>
              <a:spcAft>
                <a:spcPct val="0"/>
              </a:spcAft>
              <a:defRPr/>
            </a:pPr>
            <a:r>
              <a:rPr lang="fr-CA" sz="1600">
                <a:solidFill>
                  <a:schemeClr val="tx2">
                    <a:lumMod val="75000"/>
                  </a:schemeClr>
                </a:solidFill>
                <a:latin typeface="Arial"/>
              </a:rPr>
              <a:t>Partie intimé un employé?</a:t>
            </a:r>
            <a:endParaRPr lang="fr-CA" sz="1600">
              <a:solidFill>
                <a:schemeClr val="tx2">
                  <a:lumMod val="75000"/>
                </a:schemeClr>
              </a:solidFill>
              <a:latin typeface="Arial"/>
              <a:cs typeface="Arial"/>
            </a:endParaRPr>
          </a:p>
        </p:txBody>
      </p:sp>
      <p:sp>
        <p:nvSpPr>
          <p:cNvPr id="10" name="Rectangle: Rounded Corners 9"/>
          <p:cNvSpPr/>
          <p:nvPr/>
        </p:nvSpPr>
        <p:spPr>
          <a:xfrm>
            <a:off x="8394269" y="3390252"/>
            <a:ext cx="1448966" cy="852309"/>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fontAlgn="base">
              <a:spcBef>
                <a:spcPct val="0"/>
              </a:spcBef>
              <a:spcAft>
                <a:spcPct val="0"/>
              </a:spcAft>
            </a:pPr>
            <a:r>
              <a:rPr lang="en-CA" sz="1600">
                <a:solidFill>
                  <a:schemeClr val="tx2">
                    <a:lumMod val="75000"/>
                  </a:schemeClr>
                </a:solidFill>
                <a:latin typeface="Arial"/>
                <a:cs typeface="Arial"/>
              </a:rPr>
              <a:t>Évaluation du milieu de travail</a:t>
            </a:r>
          </a:p>
        </p:txBody>
      </p:sp>
      <p:sp>
        <p:nvSpPr>
          <p:cNvPr id="14" name="Rectangle: Rounded Corners 13"/>
          <p:cNvSpPr/>
          <p:nvPr/>
        </p:nvSpPr>
        <p:spPr>
          <a:xfrm>
            <a:off x="1814287" y="3679502"/>
            <a:ext cx="4773400" cy="2812943"/>
          </a:xfrm>
          <a:prstGeom prst="roundRect">
            <a:avLst/>
          </a:prstGeom>
          <a:solidFill>
            <a:schemeClr val="accent6">
              <a:lumMod val="20000"/>
              <a:lumOff val="8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fontAlgn="base">
              <a:spcBef>
                <a:spcPct val="0"/>
              </a:spcBef>
              <a:spcAft>
                <a:spcPct val="0"/>
              </a:spcAft>
              <a:defRPr/>
            </a:pPr>
            <a:r>
              <a:rPr lang="fr-CA">
                <a:solidFill>
                  <a:schemeClr val="accent5">
                    <a:lumMod val="50000"/>
                  </a:schemeClr>
                </a:solidFill>
                <a:latin typeface="Arial"/>
                <a:cs typeface="Arial"/>
              </a:rPr>
              <a:t>Façon de règlement</a:t>
            </a:r>
          </a:p>
        </p:txBody>
      </p:sp>
      <p:sp>
        <p:nvSpPr>
          <p:cNvPr id="11" name="Rectangle: Rounded Corners 10"/>
          <p:cNvSpPr/>
          <p:nvPr/>
        </p:nvSpPr>
        <p:spPr>
          <a:xfrm>
            <a:off x="2006386" y="4224577"/>
            <a:ext cx="1325753"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fontAlgn="base">
              <a:spcBef>
                <a:spcPct val="0"/>
              </a:spcBef>
              <a:spcAft>
                <a:spcPct val="0"/>
              </a:spcAft>
            </a:pPr>
            <a:r>
              <a:rPr lang="fr-CA" sz="1600">
                <a:solidFill>
                  <a:schemeClr val="tx2">
                    <a:lumMod val="75000"/>
                  </a:schemeClr>
                </a:solidFill>
                <a:latin typeface="Arial"/>
              </a:rPr>
              <a:t>Règlement négocié</a:t>
            </a:r>
            <a:endParaRPr lang="fr-CA" sz="1600">
              <a:solidFill>
                <a:schemeClr val="tx2">
                  <a:lumMod val="75000"/>
                </a:schemeClr>
              </a:solidFill>
              <a:latin typeface="Arial"/>
              <a:cs typeface="Arial"/>
            </a:endParaRPr>
          </a:p>
        </p:txBody>
      </p:sp>
      <p:sp>
        <p:nvSpPr>
          <p:cNvPr id="12" name="Rectangle: Rounded Corners 11"/>
          <p:cNvSpPr/>
          <p:nvPr/>
        </p:nvSpPr>
        <p:spPr>
          <a:xfrm>
            <a:off x="3471331" y="4224577"/>
            <a:ext cx="1307318"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r>
              <a:rPr lang="en-CA" sz="1600">
                <a:solidFill>
                  <a:schemeClr val="tx2">
                    <a:lumMod val="75000"/>
                  </a:schemeClr>
                </a:solidFill>
                <a:latin typeface="Arial"/>
              </a:rPr>
              <a:t>Conciliation</a:t>
            </a:r>
          </a:p>
        </p:txBody>
      </p:sp>
      <p:sp>
        <p:nvSpPr>
          <p:cNvPr id="13" name="Rectangle: Rounded Corners 12"/>
          <p:cNvSpPr/>
          <p:nvPr/>
        </p:nvSpPr>
        <p:spPr>
          <a:xfrm>
            <a:off x="4935569" y="4224577"/>
            <a:ext cx="1403241"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fontAlgn="base">
              <a:spcBef>
                <a:spcPct val="0"/>
              </a:spcBef>
              <a:spcAft>
                <a:spcPct val="0"/>
              </a:spcAft>
            </a:pPr>
            <a:r>
              <a:rPr lang="fr-CA" sz="1600">
                <a:solidFill>
                  <a:schemeClr val="tx2">
                    <a:lumMod val="75000"/>
                  </a:schemeClr>
                </a:solidFill>
                <a:latin typeface="Arial"/>
              </a:rPr>
              <a:t>Enquête</a:t>
            </a:r>
            <a:endParaRPr lang="fr-CA" sz="1600">
              <a:solidFill>
                <a:schemeClr val="tx2">
                  <a:lumMod val="75000"/>
                </a:schemeClr>
              </a:solidFill>
              <a:latin typeface="Arial"/>
              <a:cs typeface="Arial"/>
            </a:endParaRPr>
          </a:p>
        </p:txBody>
      </p:sp>
      <p:sp>
        <p:nvSpPr>
          <p:cNvPr id="15" name="Rectangle: Rounded Corners 14"/>
          <p:cNvSpPr/>
          <p:nvPr/>
        </p:nvSpPr>
        <p:spPr>
          <a:xfrm>
            <a:off x="2061277" y="5578096"/>
            <a:ext cx="2717370"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fontAlgn="base">
              <a:spcBef>
                <a:spcPct val="0"/>
              </a:spcBef>
              <a:spcAft>
                <a:spcPct val="0"/>
              </a:spcAft>
            </a:pPr>
            <a:r>
              <a:rPr lang="fr-CA" sz="1600">
                <a:solidFill>
                  <a:schemeClr val="tx2">
                    <a:lumMod val="75000"/>
                  </a:schemeClr>
                </a:solidFill>
                <a:latin typeface="Arial"/>
              </a:rPr>
              <a:t>Si résolu, aucune implication du CSS/RSS</a:t>
            </a:r>
            <a:endParaRPr lang="fr-CA" sz="1600">
              <a:solidFill>
                <a:schemeClr val="tx2">
                  <a:lumMod val="75000"/>
                </a:schemeClr>
              </a:solidFill>
              <a:latin typeface="Arial"/>
              <a:cs typeface="Arial"/>
            </a:endParaRPr>
          </a:p>
        </p:txBody>
      </p:sp>
      <p:sp>
        <p:nvSpPr>
          <p:cNvPr id="16" name="Rectangle: Rounded Corners 15"/>
          <p:cNvSpPr/>
          <p:nvPr/>
        </p:nvSpPr>
        <p:spPr>
          <a:xfrm>
            <a:off x="4866472" y="5570320"/>
            <a:ext cx="1472337"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fontAlgn="base">
              <a:spcBef>
                <a:spcPct val="0"/>
              </a:spcBef>
              <a:spcAft>
                <a:spcPct val="0"/>
              </a:spcAft>
            </a:pPr>
            <a:r>
              <a:rPr lang="fr-CA" sz="1600">
                <a:solidFill>
                  <a:schemeClr val="tx2">
                    <a:lumMod val="75000"/>
                  </a:schemeClr>
                </a:solidFill>
                <a:latin typeface="Arial"/>
                <a:cs typeface="Arial"/>
              </a:rPr>
              <a:t>Rapport d'enquête</a:t>
            </a:r>
          </a:p>
        </p:txBody>
      </p:sp>
      <p:sp>
        <p:nvSpPr>
          <p:cNvPr id="17" name="Rectangle: Rounded Corners 16"/>
          <p:cNvSpPr/>
          <p:nvPr/>
        </p:nvSpPr>
        <p:spPr>
          <a:xfrm>
            <a:off x="8263667" y="4897463"/>
            <a:ext cx="1794956" cy="1319887"/>
          </a:xfrm>
          <a:prstGeom prst="roundRect">
            <a:avLst/>
          </a:prstGeom>
          <a:solidFill>
            <a:schemeClr val="accent3">
              <a:lumMod val="20000"/>
              <a:lumOff val="80000"/>
            </a:schemeClr>
          </a:solidFill>
          <a:ln w="19050">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fontAlgn="base">
              <a:spcBef>
                <a:spcPct val="0"/>
              </a:spcBef>
              <a:spcAft>
                <a:spcPct val="0"/>
              </a:spcAft>
              <a:defRPr/>
            </a:pPr>
            <a:r>
              <a:rPr lang="en-CA" sz="1600">
                <a:solidFill>
                  <a:schemeClr val="accent3">
                    <a:lumMod val="50000"/>
                  </a:schemeClr>
                </a:solidFill>
                <a:latin typeface="Arial"/>
              </a:rPr>
              <a:t>Examen conjoint avec CSS/RSS et la gestion</a:t>
            </a:r>
            <a:endParaRPr lang="en-CA" sz="1600">
              <a:solidFill>
                <a:schemeClr val="accent3">
                  <a:lumMod val="50000"/>
                </a:schemeClr>
              </a:solidFill>
              <a:latin typeface="Arial"/>
              <a:cs typeface="Arial"/>
            </a:endParaRPr>
          </a:p>
        </p:txBody>
      </p:sp>
      <p:cxnSp>
        <p:nvCxnSpPr>
          <p:cNvPr id="19" name="Straight Arrow Connector 18"/>
          <p:cNvCxnSpPr>
            <a:cxnSpLocks/>
          </p:cNvCxnSpPr>
          <p:nvPr/>
        </p:nvCxnSpPr>
        <p:spPr>
          <a:xfrm>
            <a:off x="3260456" y="1635098"/>
            <a:ext cx="2208508" cy="0"/>
          </a:xfrm>
          <a:prstGeom prst="straightConnector1">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a:cxnSpLocks/>
            <a:endCxn id="9" idx="0"/>
          </p:cNvCxnSpPr>
          <p:nvPr/>
        </p:nvCxnSpPr>
        <p:spPr>
          <a:xfrm>
            <a:off x="6104396" y="2010932"/>
            <a:ext cx="3228" cy="205326"/>
          </a:xfrm>
          <a:prstGeom prst="straightConnector1">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a:cxnSpLocks/>
          </p:cNvCxnSpPr>
          <p:nvPr/>
        </p:nvCxnSpPr>
        <p:spPr>
          <a:xfrm flipH="1">
            <a:off x="5672456" y="4984021"/>
            <a:ext cx="2584" cy="594075"/>
          </a:xfrm>
          <a:prstGeom prst="straightConnector1">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a:cxnSpLocks/>
          </p:cNvCxnSpPr>
          <p:nvPr/>
        </p:nvCxnSpPr>
        <p:spPr>
          <a:xfrm>
            <a:off x="9050687" y="4141920"/>
            <a:ext cx="11626" cy="755544"/>
          </a:xfrm>
          <a:prstGeom prst="straightConnector1">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35" name="Elbow Connector 34"/>
          <p:cNvCxnSpPr>
            <a:cxnSpLocks/>
            <a:stCxn id="9" idx="1"/>
          </p:cNvCxnSpPr>
          <p:nvPr/>
        </p:nvCxnSpPr>
        <p:spPr>
          <a:xfrm rot="10800000" flipV="1">
            <a:off x="4612038" y="2805408"/>
            <a:ext cx="213102" cy="874089"/>
          </a:xfrm>
          <a:prstGeom prst="bentConnector2">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37" name="Elbow Connector 36"/>
          <p:cNvCxnSpPr>
            <a:cxnSpLocks/>
          </p:cNvCxnSpPr>
          <p:nvPr/>
        </p:nvCxnSpPr>
        <p:spPr>
          <a:xfrm rot="16200000" flipH="1">
            <a:off x="2757411" y="4915543"/>
            <a:ext cx="601851" cy="723254"/>
          </a:xfrm>
          <a:prstGeom prst="bentConnector3">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38" name="Elbow Connector 37"/>
          <p:cNvCxnSpPr>
            <a:cxnSpLocks/>
          </p:cNvCxnSpPr>
          <p:nvPr/>
        </p:nvCxnSpPr>
        <p:spPr>
          <a:xfrm rot="5400000">
            <a:off x="3480666" y="4915544"/>
            <a:ext cx="601851" cy="723255"/>
          </a:xfrm>
          <a:prstGeom prst="bentConnector3">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42" name="Elbow Connector 41"/>
          <p:cNvCxnSpPr>
            <a:cxnSpLocks/>
            <a:stCxn id="6" idx="6"/>
          </p:cNvCxnSpPr>
          <p:nvPr/>
        </p:nvCxnSpPr>
        <p:spPr>
          <a:xfrm flipV="1">
            <a:off x="6486532" y="5449145"/>
            <a:ext cx="1777135" cy="500897"/>
          </a:xfrm>
          <a:prstGeom prst="bentConnector3">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43" name="Elbow Connector 42"/>
          <p:cNvCxnSpPr>
            <a:cxnSpLocks/>
            <a:stCxn id="14" idx="3"/>
          </p:cNvCxnSpPr>
          <p:nvPr/>
        </p:nvCxnSpPr>
        <p:spPr>
          <a:xfrm flipV="1">
            <a:off x="6587687" y="3766087"/>
            <a:ext cx="1806582" cy="1319887"/>
          </a:xfrm>
          <a:prstGeom prst="bentConnector3">
            <a:avLst>
              <a:gd name="adj1" fmla="val 61794"/>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46" name="Elbow Connector 45"/>
          <p:cNvCxnSpPr>
            <a:cxnSpLocks/>
            <a:stCxn id="9" idx="3"/>
          </p:cNvCxnSpPr>
          <p:nvPr/>
        </p:nvCxnSpPr>
        <p:spPr>
          <a:xfrm>
            <a:off x="7390108" y="2805409"/>
            <a:ext cx="1660580" cy="584843"/>
          </a:xfrm>
          <a:prstGeom prst="bentConnector3">
            <a:avLst>
              <a:gd name="adj1" fmla="val 50000"/>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sp>
        <p:nvSpPr>
          <p:cNvPr id="49" name="TextBox 48"/>
          <p:cNvSpPr txBox="1"/>
          <p:nvPr/>
        </p:nvSpPr>
        <p:spPr>
          <a:xfrm>
            <a:off x="7894650" y="2593457"/>
            <a:ext cx="651496" cy="408623"/>
          </a:xfrm>
          <a:prstGeom prst="roundRect">
            <a:avLst/>
          </a:prstGeom>
          <a:solidFill>
            <a:schemeClr val="accent5">
              <a:lumMod val="20000"/>
              <a:lumOff val="80000"/>
            </a:schemeClr>
          </a:solidFill>
          <a:ln w="19050">
            <a:solidFill>
              <a:schemeClr val="tx2">
                <a:lumMod val="75000"/>
              </a:schemeClr>
            </a:solidFill>
          </a:ln>
        </p:spPr>
        <p:txBody>
          <a:bodyPr wrap="square" lIns="91440" tIns="45720" rIns="91440" bIns="45720" rtlCol="0" anchor="t">
            <a:spAutoFit/>
          </a:bodyPr>
          <a:lstStyle/>
          <a:p>
            <a:pPr algn="ctr" fontAlgn="base">
              <a:spcBef>
                <a:spcPct val="0"/>
              </a:spcBef>
              <a:spcAft>
                <a:spcPct val="0"/>
              </a:spcAft>
              <a:defRPr/>
            </a:pPr>
            <a:r>
              <a:rPr lang="en-CA">
                <a:solidFill>
                  <a:schemeClr val="accent5">
                    <a:lumMod val="50000"/>
                  </a:schemeClr>
                </a:solidFill>
                <a:latin typeface="Arial"/>
                <a:cs typeface="Arial"/>
              </a:rPr>
              <a:t>Non</a:t>
            </a:r>
            <a:endParaRPr lang="en-CA">
              <a:solidFill>
                <a:schemeClr val="accent5">
                  <a:lumMod val="50000"/>
                </a:schemeClr>
              </a:solidFill>
              <a:latin typeface="Arial" charset="0"/>
            </a:endParaRPr>
          </a:p>
        </p:txBody>
      </p:sp>
      <p:sp>
        <p:nvSpPr>
          <p:cNvPr id="50" name="TextBox 49"/>
          <p:cNvSpPr txBox="1"/>
          <p:nvPr/>
        </p:nvSpPr>
        <p:spPr>
          <a:xfrm>
            <a:off x="4246456" y="2938562"/>
            <a:ext cx="731164" cy="408623"/>
          </a:xfrm>
          <a:prstGeom prst="roundRect">
            <a:avLst/>
          </a:prstGeom>
          <a:solidFill>
            <a:schemeClr val="accent3">
              <a:lumMod val="20000"/>
              <a:lumOff val="80000"/>
            </a:schemeClr>
          </a:solidFill>
          <a:ln w="19050">
            <a:solidFill>
              <a:schemeClr val="tx2">
                <a:lumMod val="75000"/>
              </a:schemeClr>
            </a:solidFill>
          </a:ln>
        </p:spPr>
        <p:txBody>
          <a:bodyPr wrap="square" lIns="91440" tIns="45720" rIns="91440" bIns="45720" rtlCol="0" anchor="t">
            <a:spAutoFit/>
          </a:bodyPr>
          <a:lstStyle/>
          <a:p>
            <a:pPr algn="ctr" fontAlgn="base">
              <a:spcBef>
                <a:spcPct val="0"/>
              </a:spcBef>
              <a:spcAft>
                <a:spcPct val="0"/>
              </a:spcAft>
              <a:defRPr/>
            </a:pPr>
            <a:r>
              <a:rPr lang="en-CA">
                <a:solidFill>
                  <a:schemeClr val="accent3">
                    <a:lumMod val="50000"/>
                  </a:schemeClr>
                </a:solidFill>
                <a:latin typeface="Arial"/>
                <a:cs typeface="Arial"/>
              </a:rPr>
              <a:t>Oui</a:t>
            </a:r>
            <a:endParaRPr lang="en-CA">
              <a:solidFill>
                <a:schemeClr val="accent3">
                  <a:lumMod val="50000"/>
                </a:schemeClr>
              </a:solidFill>
              <a:latin typeface="Arial" charset="0"/>
              <a:cs typeface="Arial"/>
            </a:endParaRPr>
          </a:p>
        </p:txBody>
      </p:sp>
      <p:sp>
        <p:nvSpPr>
          <p:cNvPr id="51" name="TextBox 50"/>
          <p:cNvSpPr txBox="1"/>
          <p:nvPr/>
        </p:nvSpPr>
        <p:spPr>
          <a:xfrm>
            <a:off x="6611774" y="3371165"/>
            <a:ext cx="1054703" cy="1384995"/>
          </a:xfrm>
          <a:prstGeom prst="rect">
            <a:avLst/>
          </a:prstGeom>
          <a:noFill/>
        </p:spPr>
        <p:txBody>
          <a:bodyPr wrap="square" lIns="91440" tIns="45720" rIns="91440" bIns="45720" rtlCol="0" anchor="t">
            <a:spAutoFit/>
          </a:bodyPr>
          <a:lstStyle/>
          <a:p>
            <a:pPr algn="ctr" fontAlgn="base">
              <a:spcBef>
                <a:spcPct val="0"/>
              </a:spcBef>
              <a:spcAft>
                <a:spcPct val="0"/>
              </a:spcAft>
              <a:defRPr/>
            </a:pPr>
            <a:r>
              <a:rPr lang="fr-CA" sz="1400">
                <a:solidFill>
                  <a:schemeClr val="bg2">
                    <a:lumMod val="75000"/>
                  </a:schemeClr>
                </a:solidFill>
                <a:latin typeface="Arial"/>
                <a:cs typeface="Arial"/>
              </a:rPr>
              <a:t>Partie principale décide de mettre fin au processus</a:t>
            </a:r>
          </a:p>
        </p:txBody>
      </p:sp>
      <p:sp>
        <p:nvSpPr>
          <p:cNvPr id="3" name="Oval 2">
            <a:extLst>
              <a:ext uri="{FF2B5EF4-FFF2-40B4-BE49-F238E27FC236}">
                <a16:creationId xmlns:a16="http://schemas.microsoft.com/office/drawing/2014/main" id="{834CDF60-EAB4-19D2-510F-F85B13CE1C3B}"/>
              </a:ext>
            </a:extLst>
          </p:cNvPr>
          <p:cNvSpPr/>
          <p:nvPr/>
        </p:nvSpPr>
        <p:spPr>
          <a:xfrm>
            <a:off x="8168442" y="3185509"/>
            <a:ext cx="1890181" cy="1169551"/>
          </a:xfrm>
          <a:prstGeom prst="ellipse">
            <a:avLst/>
          </a:prstGeom>
          <a:noFill/>
          <a:ln w="38100">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CEE0BF8C-546A-C668-52CD-AF0821DF3262}"/>
              </a:ext>
            </a:extLst>
          </p:cNvPr>
          <p:cNvSpPr/>
          <p:nvPr/>
        </p:nvSpPr>
        <p:spPr>
          <a:xfrm>
            <a:off x="4724203" y="5415996"/>
            <a:ext cx="1762329" cy="1068092"/>
          </a:xfrm>
          <a:prstGeom prst="ellipse">
            <a:avLst/>
          </a:prstGeom>
          <a:noFill/>
          <a:ln w="31750">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itle 1">
            <a:extLst>
              <a:ext uri="{FF2B5EF4-FFF2-40B4-BE49-F238E27FC236}">
                <a16:creationId xmlns:a16="http://schemas.microsoft.com/office/drawing/2014/main" id="{177D3A4D-9504-10D6-59B9-F38E4EF5153C}"/>
              </a:ext>
            </a:extLst>
          </p:cNvPr>
          <p:cNvSpPr txBox="1">
            <a:spLocks/>
          </p:cNvSpPr>
          <p:nvPr/>
        </p:nvSpPr>
        <p:spPr>
          <a:xfrm>
            <a:off x="606175" y="479427"/>
            <a:ext cx="10082588" cy="605456"/>
          </a:xfr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A" sz="2800" b="1">
                <a:solidFill>
                  <a:schemeClr val="tx2"/>
                </a:solidFill>
              </a:rPr>
              <a:t>Aperçu du processus de résolution</a:t>
            </a:r>
            <a:endParaRPr lang="fr-CA">
              <a:solidFill>
                <a:schemeClr val="tx2"/>
              </a:solidFill>
            </a:endParaRPr>
          </a:p>
        </p:txBody>
      </p:sp>
    </p:spTree>
    <p:extLst>
      <p:ext uri="{BB962C8B-B14F-4D97-AF65-F5344CB8AC3E}">
        <p14:creationId xmlns:p14="http://schemas.microsoft.com/office/powerpoint/2010/main" val="25371255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80">
                                          <p:stCondLst>
                                            <p:cond delay="0"/>
                                          </p:stCondLst>
                                        </p:cTn>
                                        <p:tgtEl>
                                          <p:spTgt spid="6"/>
                                        </p:tgtEl>
                                      </p:cBhvr>
                                    </p:animEffect>
                                    <p:anim calcmode="lin" valueType="num">
                                      <p:cBhvr>
                                        <p:cTn id="1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9" dur="26">
                                          <p:stCondLst>
                                            <p:cond delay="650"/>
                                          </p:stCondLst>
                                        </p:cTn>
                                        <p:tgtEl>
                                          <p:spTgt spid="6"/>
                                        </p:tgtEl>
                                      </p:cBhvr>
                                      <p:to x="100000" y="60000"/>
                                    </p:animScale>
                                    <p:animScale>
                                      <p:cBhvr>
                                        <p:cTn id="20" dur="166" decel="50000">
                                          <p:stCondLst>
                                            <p:cond delay="676"/>
                                          </p:stCondLst>
                                        </p:cTn>
                                        <p:tgtEl>
                                          <p:spTgt spid="6"/>
                                        </p:tgtEl>
                                      </p:cBhvr>
                                      <p:to x="100000" y="100000"/>
                                    </p:animScale>
                                    <p:animScale>
                                      <p:cBhvr>
                                        <p:cTn id="21" dur="26">
                                          <p:stCondLst>
                                            <p:cond delay="1312"/>
                                          </p:stCondLst>
                                        </p:cTn>
                                        <p:tgtEl>
                                          <p:spTgt spid="6"/>
                                        </p:tgtEl>
                                      </p:cBhvr>
                                      <p:to x="100000" y="80000"/>
                                    </p:animScale>
                                    <p:animScale>
                                      <p:cBhvr>
                                        <p:cTn id="22" dur="166" decel="50000">
                                          <p:stCondLst>
                                            <p:cond delay="1338"/>
                                          </p:stCondLst>
                                        </p:cTn>
                                        <p:tgtEl>
                                          <p:spTgt spid="6"/>
                                        </p:tgtEl>
                                      </p:cBhvr>
                                      <p:to x="100000" y="100000"/>
                                    </p:animScale>
                                    <p:animScale>
                                      <p:cBhvr>
                                        <p:cTn id="23" dur="26">
                                          <p:stCondLst>
                                            <p:cond delay="1642"/>
                                          </p:stCondLst>
                                        </p:cTn>
                                        <p:tgtEl>
                                          <p:spTgt spid="6"/>
                                        </p:tgtEl>
                                      </p:cBhvr>
                                      <p:to x="100000" y="90000"/>
                                    </p:animScale>
                                    <p:animScale>
                                      <p:cBhvr>
                                        <p:cTn id="24" dur="166" decel="50000">
                                          <p:stCondLst>
                                            <p:cond delay="1668"/>
                                          </p:stCondLst>
                                        </p:cTn>
                                        <p:tgtEl>
                                          <p:spTgt spid="6"/>
                                        </p:tgtEl>
                                      </p:cBhvr>
                                      <p:to x="100000" y="100000"/>
                                    </p:animScale>
                                    <p:animScale>
                                      <p:cBhvr>
                                        <p:cTn id="25" dur="26">
                                          <p:stCondLst>
                                            <p:cond delay="1808"/>
                                          </p:stCondLst>
                                        </p:cTn>
                                        <p:tgtEl>
                                          <p:spTgt spid="6"/>
                                        </p:tgtEl>
                                      </p:cBhvr>
                                      <p:to x="100000" y="95000"/>
                                    </p:animScale>
                                    <p:animScale>
                                      <p:cBhvr>
                                        <p:cTn id="2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6A8E4-BEE4-728B-F231-0553C265C676}"/>
              </a:ext>
            </a:extLst>
          </p:cNvPr>
          <p:cNvSpPr>
            <a:spLocks noGrp="1"/>
          </p:cNvSpPr>
          <p:nvPr>
            <p:ph type="title"/>
          </p:nvPr>
        </p:nvSpPr>
        <p:spPr>
          <a:xfrm>
            <a:off x="606173" y="490601"/>
            <a:ext cx="10674851" cy="470897"/>
          </a:xfrm>
        </p:spPr>
        <p:txBody>
          <a:bodyPr lIns="91440" tIns="45720" rIns="91440" bIns="45720" anchor="t"/>
          <a:lstStyle/>
          <a:p>
            <a:r>
              <a:rPr lang="fr-CA" sz="2800"/>
              <a:t>Rôles du CSS ou du RSS</a:t>
            </a:r>
          </a:p>
        </p:txBody>
      </p:sp>
      <p:sp>
        <p:nvSpPr>
          <p:cNvPr id="4" name="Content Placeholder 3">
            <a:extLst>
              <a:ext uri="{FF2B5EF4-FFF2-40B4-BE49-F238E27FC236}">
                <a16:creationId xmlns:a16="http://schemas.microsoft.com/office/drawing/2014/main" id="{E9BB1397-5539-B179-C390-C5C40BCF3DE0}"/>
              </a:ext>
            </a:extLst>
          </p:cNvPr>
          <p:cNvSpPr>
            <a:spLocks noGrp="1"/>
          </p:cNvSpPr>
          <p:nvPr>
            <p:ph sz="half" idx="2"/>
          </p:nvPr>
        </p:nvSpPr>
        <p:spPr>
          <a:xfrm>
            <a:off x="719126" y="3556735"/>
            <a:ext cx="4723131" cy="1627473"/>
          </a:xfrm>
          <a:prstGeom prst="roundRect">
            <a:avLst/>
          </a:prstGeom>
          <a:solidFill>
            <a:schemeClr val="accent5">
              <a:lumMod val="20000"/>
              <a:lumOff val="80000"/>
            </a:schemeClr>
          </a:solidFill>
        </p:spPr>
        <p:txBody>
          <a:bodyPr lIns="91440" tIns="45720" rIns="91440" bIns="45720" anchor="t"/>
          <a:lstStyle/>
          <a:p>
            <a:r>
              <a:rPr lang="fr-CA" sz="1800"/>
              <a:t>Identifier des facteurs de risque qui auraient pu contribuer à l'incident</a:t>
            </a:r>
            <a:endParaRPr lang="fr-CA" sz="1800">
              <a:cs typeface="Arial"/>
            </a:endParaRPr>
          </a:p>
          <a:p>
            <a:r>
              <a:rPr lang="fr-CA" sz="1800"/>
              <a:t>Déterminer si de nouvelles mesures préventives sont nécessaires</a:t>
            </a:r>
            <a:endParaRPr lang="fr-CA" sz="1800">
              <a:cs typeface="Arial"/>
            </a:endParaRPr>
          </a:p>
        </p:txBody>
      </p:sp>
      <p:sp>
        <p:nvSpPr>
          <p:cNvPr id="7" name="Text Placeholder 10">
            <a:extLst>
              <a:ext uri="{FF2B5EF4-FFF2-40B4-BE49-F238E27FC236}">
                <a16:creationId xmlns:a16="http://schemas.microsoft.com/office/drawing/2014/main" id="{874F6569-0E57-F06A-40E7-FA762574370A}"/>
              </a:ext>
            </a:extLst>
          </p:cNvPr>
          <p:cNvSpPr>
            <a:spLocks noGrp="1"/>
          </p:cNvSpPr>
          <p:nvPr/>
        </p:nvSpPr>
        <p:spPr>
          <a:xfrm>
            <a:off x="707775" y="2722407"/>
            <a:ext cx="4744758" cy="823912"/>
          </a:xfrm>
          <a:prstGeom prst="roundRect">
            <a:avLst/>
          </a:prstGeom>
          <a:solidFill>
            <a:schemeClr val="accent5">
              <a:lumMod val="75000"/>
            </a:schemeClr>
          </a:solidFill>
          <a:ln>
            <a:noFill/>
          </a:ln>
        </p:spPr>
        <p:txBody>
          <a:bodyPr lIns="91440" tIns="45720" rIns="91440" bIns="45720"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fr-CA" sz="2000">
                <a:solidFill>
                  <a:schemeClr val="bg1"/>
                </a:solidFill>
              </a:rPr>
              <a:t>Examen de l'évaluation du milieu de travail </a:t>
            </a:r>
            <a:endParaRPr lang="fr-CA">
              <a:solidFill>
                <a:schemeClr val="bg1"/>
              </a:solidFill>
            </a:endParaRPr>
          </a:p>
        </p:txBody>
      </p:sp>
      <p:sp>
        <p:nvSpPr>
          <p:cNvPr id="9" name="TextBox 8">
            <a:extLst>
              <a:ext uri="{FF2B5EF4-FFF2-40B4-BE49-F238E27FC236}">
                <a16:creationId xmlns:a16="http://schemas.microsoft.com/office/drawing/2014/main" id="{1B59B825-5A8A-933B-4ABC-D3C0127E56BF}"/>
              </a:ext>
            </a:extLst>
          </p:cNvPr>
          <p:cNvSpPr txBox="1"/>
          <p:nvPr/>
        </p:nvSpPr>
        <p:spPr>
          <a:xfrm>
            <a:off x="6128804" y="3556734"/>
            <a:ext cx="4694377" cy="1634490"/>
          </a:xfrm>
          <a:prstGeom prst="roundRect">
            <a:avLst/>
          </a:prstGeom>
          <a:solidFill>
            <a:schemeClr val="accent5">
              <a:lumMod val="20000"/>
              <a:lumOff val="80000"/>
            </a:schemeClr>
          </a:solidFill>
        </p:spPr>
        <p:txBody>
          <a:bodyPr wrap="square" lIns="91440" tIns="45720" rIns="91440" bIns="45720" rtlCol="0" anchor="t">
            <a:spAutoFit/>
          </a:bodyPr>
          <a:lstStyle/>
          <a:p>
            <a:pPr marL="285750" indent="-285750">
              <a:buFont typeface="Arial" panose="020B0604020202020204" pitchFamily="34" charset="0"/>
              <a:buChar char="•"/>
            </a:pPr>
            <a:r>
              <a:rPr lang="fr-CA">
                <a:solidFill>
                  <a:srgbClr val="333333"/>
                </a:solidFill>
              </a:rPr>
              <a:t>Décider conjointement quelles recommandations du rapport d'enquête  à mettre en œuvre</a:t>
            </a:r>
            <a:r>
              <a:rPr lang="fr-CA" b="0" i="0">
                <a:solidFill>
                  <a:srgbClr val="333333"/>
                </a:solidFill>
                <a:effectLst/>
              </a:rPr>
              <a:t>.</a:t>
            </a:r>
          </a:p>
          <a:p>
            <a:pPr marL="285750" indent="-285750">
              <a:buFont typeface="Arial" panose="020B0604020202020204" pitchFamily="34" charset="0"/>
              <a:buChar char="•"/>
            </a:pPr>
            <a:endParaRPr lang="en-CA">
              <a:solidFill>
                <a:srgbClr val="333333"/>
              </a:solidFill>
              <a:cs typeface="Arial"/>
            </a:endParaRPr>
          </a:p>
          <a:p>
            <a:pPr marL="285750" indent="-285750">
              <a:buFont typeface="Arial" panose="020B0604020202020204" pitchFamily="34" charset="0"/>
              <a:buChar char="•"/>
            </a:pPr>
            <a:endParaRPr lang="en-CA">
              <a:solidFill>
                <a:srgbClr val="333333"/>
              </a:solidFill>
              <a:cs typeface="Arial"/>
            </a:endParaRPr>
          </a:p>
        </p:txBody>
      </p:sp>
      <p:sp>
        <p:nvSpPr>
          <p:cNvPr id="10" name="Text Placeholder 10">
            <a:extLst>
              <a:ext uri="{FF2B5EF4-FFF2-40B4-BE49-F238E27FC236}">
                <a16:creationId xmlns:a16="http://schemas.microsoft.com/office/drawing/2014/main" id="{0483FAFE-59C3-3861-6EED-851EC940EA6C}"/>
              </a:ext>
            </a:extLst>
          </p:cNvPr>
          <p:cNvSpPr>
            <a:spLocks noGrp="1"/>
          </p:cNvSpPr>
          <p:nvPr/>
        </p:nvSpPr>
        <p:spPr>
          <a:xfrm>
            <a:off x="606173" y="1506936"/>
            <a:ext cx="10674853" cy="823912"/>
          </a:xfrm>
          <a:prstGeom prst="roundRect">
            <a:avLst/>
          </a:prstGeom>
          <a:solidFill>
            <a:schemeClr val="bg2">
              <a:alpha val="30196"/>
            </a:schemeClr>
          </a:solidFill>
        </p:spPr>
        <p:txBody>
          <a:bodyPr lIns="91440" tIns="45720" rIns="91440" bIns="45720"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1200"/>
              </a:spcBef>
            </a:pPr>
            <a:r>
              <a:rPr lang="fr-CA" sz="2000" b="1"/>
              <a:t>Mené conjointement, avec un représentant de la direction </a:t>
            </a:r>
          </a:p>
        </p:txBody>
      </p:sp>
      <p:sp>
        <p:nvSpPr>
          <p:cNvPr id="8" name="Text Placeholder 10">
            <a:extLst>
              <a:ext uri="{FF2B5EF4-FFF2-40B4-BE49-F238E27FC236}">
                <a16:creationId xmlns:a16="http://schemas.microsoft.com/office/drawing/2014/main" id="{874F6569-0E57-F06A-40E7-FA762574370A}"/>
              </a:ext>
            </a:extLst>
          </p:cNvPr>
          <p:cNvSpPr>
            <a:spLocks noGrp="1"/>
          </p:cNvSpPr>
          <p:nvPr/>
        </p:nvSpPr>
        <p:spPr>
          <a:xfrm>
            <a:off x="6186313" y="2722407"/>
            <a:ext cx="4620584" cy="823912"/>
          </a:xfrm>
          <a:prstGeom prst="roundRect">
            <a:avLst/>
          </a:prstGeom>
          <a:solidFill>
            <a:schemeClr val="accent5">
              <a:lumMod val="75000"/>
            </a:schemeClr>
          </a:solidFill>
          <a:ln>
            <a:noFill/>
          </a:ln>
        </p:spPr>
        <p:txBody>
          <a:bodyPr lIns="91440" tIns="45720" rIns="91440" bIns="45720"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fr-CA" sz="2000">
                <a:solidFill>
                  <a:schemeClr val="bg1"/>
                </a:solidFill>
              </a:rPr>
              <a:t>Recommandations – Enquête</a:t>
            </a:r>
            <a:r>
              <a:rPr lang="en-CA" sz="2000">
                <a:solidFill>
                  <a:schemeClr val="bg1"/>
                </a:solidFill>
              </a:rPr>
              <a:t> </a:t>
            </a:r>
            <a:endParaRPr lang="en-CA">
              <a:solidFill>
                <a:schemeClr val="bg1"/>
              </a:solidFill>
            </a:endParaRPr>
          </a:p>
        </p:txBody>
      </p:sp>
      <p:sp>
        <p:nvSpPr>
          <p:cNvPr id="11" name="TextBox 10">
            <a:extLst>
              <a:ext uri="{FF2B5EF4-FFF2-40B4-BE49-F238E27FC236}">
                <a16:creationId xmlns:a16="http://schemas.microsoft.com/office/drawing/2014/main" id="{53D78644-4371-0952-E95D-79EDDE86B528}"/>
              </a:ext>
            </a:extLst>
          </p:cNvPr>
          <p:cNvSpPr txBox="1"/>
          <p:nvPr/>
        </p:nvSpPr>
        <p:spPr>
          <a:xfrm>
            <a:off x="382549" y="5610726"/>
            <a:ext cx="10796399" cy="5909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200"/>
              </a:spcBef>
            </a:pPr>
            <a:r>
              <a:rPr lang="fr-FR">
                <a:solidFill>
                  <a:srgbClr val="262626"/>
                </a:solidFill>
                <a:cs typeface="Arial"/>
              </a:rPr>
              <a:t>Pour en savoir plus sur le rôle de la CSS ou RSS dans ce processus, consultez la page </a:t>
            </a:r>
            <a:r>
              <a:rPr lang="fr-FR">
                <a:solidFill>
                  <a:srgbClr val="262626"/>
                </a:solidFill>
                <a:cs typeface="Arial"/>
                <a:hlinkClick r:id="rId3"/>
              </a:rPr>
              <a:t>Procédures de prévention et de résolution du harcèlement et de la violence en milieu de travail.</a:t>
            </a:r>
            <a:endParaRPr lang="en-US">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7563037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85E3-B06C-BF0F-FF00-48C108A4B87D}"/>
              </a:ext>
            </a:extLst>
          </p:cNvPr>
          <p:cNvSpPr>
            <a:spLocks noGrp="1"/>
          </p:cNvSpPr>
          <p:nvPr>
            <p:ph type="title"/>
          </p:nvPr>
        </p:nvSpPr>
        <p:spPr>
          <a:xfrm>
            <a:off x="606175" y="623918"/>
            <a:ext cx="10674851" cy="470897"/>
          </a:xfrm>
        </p:spPr>
        <p:txBody>
          <a:bodyPr lIns="91440" tIns="45720" rIns="91440" bIns="45720" anchor="t"/>
          <a:lstStyle/>
          <a:p>
            <a:r>
              <a:rPr lang="fr-CA" sz="2800">
                <a:ea typeface="+mj-lt"/>
                <a:cs typeface="+mj-lt"/>
              </a:rPr>
              <a:t>Y a-t-il quelque chose que le CSS ne peut pas participer?</a:t>
            </a:r>
            <a:endParaRPr lang="fr-CA">
              <a:ea typeface="+mj-lt"/>
              <a:cs typeface="+mj-lt"/>
            </a:endParaRPr>
          </a:p>
        </p:txBody>
      </p:sp>
      <p:sp>
        <p:nvSpPr>
          <p:cNvPr id="7" name="Content Placeholder 6">
            <a:extLst>
              <a:ext uri="{FF2B5EF4-FFF2-40B4-BE49-F238E27FC236}">
                <a16:creationId xmlns:a16="http://schemas.microsoft.com/office/drawing/2014/main" id="{D15B2EA2-2F1A-5E53-7640-20BE99CA8695}"/>
              </a:ext>
            </a:extLst>
          </p:cNvPr>
          <p:cNvSpPr>
            <a:spLocks noGrp="1"/>
          </p:cNvSpPr>
          <p:nvPr>
            <p:ph sz="half" idx="2"/>
          </p:nvPr>
        </p:nvSpPr>
        <p:spPr>
          <a:xfrm>
            <a:off x="606174" y="1426973"/>
            <a:ext cx="10674851" cy="1547033"/>
          </a:xfrm>
        </p:spPr>
        <p:txBody>
          <a:bodyPr lIns="91440" tIns="45720" rIns="91440" bIns="45720" anchor="t"/>
          <a:lstStyle/>
          <a:p>
            <a:pPr marL="0" indent="0">
              <a:buNone/>
            </a:pPr>
            <a:r>
              <a:rPr lang="fr-CA" sz="2000" dirty="0">
                <a:cs typeface="Arial"/>
              </a:rPr>
              <a:t>Des changements ont été apportés à la </a:t>
            </a:r>
            <a:r>
              <a:rPr lang="fr-CA" sz="2000" dirty="0">
                <a:ea typeface="+mn-lt"/>
                <a:cs typeface="+mn-lt"/>
              </a:rPr>
              <a:t>partie II du CCT qui ont une incidence sur le rôle du comité de santé et de sécurité ou représentant.</a:t>
            </a:r>
          </a:p>
          <a:p>
            <a:pPr marL="0" indent="0">
              <a:buNone/>
            </a:pPr>
            <a:endParaRPr lang="en-US" sz="2000" dirty="0"/>
          </a:p>
        </p:txBody>
      </p:sp>
      <p:graphicFrame>
        <p:nvGraphicFramePr>
          <p:cNvPr id="4" name="Content Placeholder 2">
            <a:extLst>
              <a:ext uri="{FF2B5EF4-FFF2-40B4-BE49-F238E27FC236}">
                <a16:creationId xmlns:a16="http://schemas.microsoft.com/office/drawing/2014/main" id="{E0F7B51E-71C4-7E46-2834-A2FA2E537AD6}"/>
              </a:ext>
            </a:extLst>
          </p:cNvPr>
          <p:cNvGraphicFramePr>
            <a:graphicFrameLocks/>
          </p:cNvGraphicFramePr>
          <p:nvPr>
            <p:extLst>
              <p:ext uri="{D42A27DB-BD31-4B8C-83A1-F6EECF244321}">
                <p14:modId xmlns:p14="http://schemas.microsoft.com/office/powerpoint/2010/main" val="3451109616"/>
              </p:ext>
            </p:extLst>
          </p:nvPr>
        </p:nvGraphicFramePr>
        <p:xfrm>
          <a:off x="606174" y="2208725"/>
          <a:ext cx="10515600" cy="35721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86653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F2C17-EBF5-D0C3-D4C6-484ACA9B15DF}"/>
              </a:ext>
            </a:extLst>
          </p:cNvPr>
          <p:cNvSpPr>
            <a:spLocks noGrp="1"/>
          </p:cNvSpPr>
          <p:nvPr>
            <p:ph type="title"/>
          </p:nvPr>
        </p:nvSpPr>
        <p:spPr>
          <a:xfrm>
            <a:off x="606174" y="668338"/>
            <a:ext cx="10674851" cy="470897"/>
          </a:xfrm>
        </p:spPr>
        <p:txBody>
          <a:bodyPr lIns="91440" tIns="45720" rIns="91440" bIns="45720" anchor="t"/>
          <a:lstStyle/>
          <a:p>
            <a:r>
              <a:rPr lang="fr-CA" sz="2800"/>
              <a:t>Vie privée</a:t>
            </a:r>
          </a:p>
        </p:txBody>
      </p:sp>
      <p:sp>
        <p:nvSpPr>
          <p:cNvPr id="4" name="Content Placeholder 3">
            <a:extLst>
              <a:ext uri="{FF2B5EF4-FFF2-40B4-BE49-F238E27FC236}">
                <a16:creationId xmlns:a16="http://schemas.microsoft.com/office/drawing/2014/main" id="{A387D053-0EA6-3DAD-15CC-FA0A2913317A}"/>
              </a:ext>
            </a:extLst>
          </p:cNvPr>
          <p:cNvSpPr>
            <a:spLocks noGrp="1"/>
          </p:cNvSpPr>
          <p:nvPr>
            <p:ph sz="half" idx="2"/>
          </p:nvPr>
        </p:nvSpPr>
        <p:spPr>
          <a:xfrm>
            <a:off x="606174" y="1297577"/>
            <a:ext cx="6575861" cy="4892085"/>
          </a:xfrm>
        </p:spPr>
        <p:txBody>
          <a:bodyPr lIns="91440" tIns="45720" rIns="91440" bIns="45720" anchor="t"/>
          <a:lstStyle/>
          <a:p>
            <a:pPr marL="0" indent="0">
              <a:buNone/>
            </a:pPr>
            <a:endParaRPr lang="fr-CA">
              <a:cs typeface="Arial"/>
            </a:endParaRPr>
          </a:p>
          <a:p>
            <a:r>
              <a:rPr lang="fr-CA" sz="2000">
                <a:ea typeface="+mn-lt"/>
                <a:cs typeface="+mn-lt"/>
              </a:rPr>
              <a:t>Aucune information transmise au CSS/RSS (ou au CNOSS) ne révélerait directement ou indirectement l’identité de l’une ou l’autre des parties</a:t>
            </a:r>
          </a:p>
          <a:p>
            <a:pPr lvl="1"/>
            <a:r>
              <a:rPr lang="fr-CA" sz="2000"/>
              <a:t>Aucun formulaire de </a:t>
            </a:r>
            <a:r>
              <a:rPr lang="fr-CA" sz="2000">
                <a:ea typeface="+mn-lt"/>
                <a:cs typeface="+mn-lt"/>
              </a:rPr>
              <a:t>rapport d’enquête de situation comportant des risques</a:t>
            </a:r>
            <a:r>
              <a:rPr lang="fr-CA" sz="2000"/>
              <a:t> (LAB1070)</a:t>
            </a:r>
            <a:endParaRPr lang="fr-CA" sz="2000">
              <a:cs typeface="Arial"/>
            </a:endParaRPr>
          </a:p>
          <a:p>
            <a:pPr marL="0" lvl="0" indent="0">
              <a:buNone/>
            </a:pPr>
            <a:endParaRPr lang="fr-CA" sz="2000">
              <a:cs typeface="Arial"/>
            </a:endParaRPr>
          </a:p>
          <a:p>
            <a:r>
              <a:rPr lang="fr-CA" sz="2000">
                <a:ea typeface="+mn-lt"/>
                <a:cs typeface="+mn-lt"/>
              </a:rPr>
              <a:t>La partie intimée pourrait ne pas être avisée, selon la voie de résolution</a:t>
            </a:r>
          </a:p>
          <a:p>
            <a:pPr lvl="1"/>
            <a:r>
              <a:rPr lang="fr-CA" sz="2000">
                <a:ea typeface="+mn-lt"/>
                <a:cs typeface="+mn-lt"/>
              </a:rPr>
              <a:t>Toutefois, s’ils sont contactés, ils peuvent recevoir les détails de l’incident </a:t>
            </a:r>
          </a:p>
          <a:p>
            <a:pPr marL="0" lvl="0" indent="0">
              <a:buNone/>
            </a:pPr>
            <a:endParaRPr lang="fr-CA" sz="2000">
              <a:cs typeface="Arial"/>
            </a:endParaRPr>
          </a:p>
          <a:p>
            <a:r>
              <a:rPr lang="fr-CA" sz="2000">
                <a:ea typeface="+mn-lt"/>
                <a:cs typeface="+mn-lt"/>
              </a:rPr>
              <a:t>Les témoins ne recevront pas les détails de l’incident</a:t>
            </a:r>
          </a:p>
          <a:p>
            <a:endParaRPr lang="en-US"/>
          </a:p>
        </p:txBody>
      </p:sp>
      <p:pic>
        <p:nvPicPr>
          <p:cNvPr id="8" name="Picture 7" descr="Hands on ears">
            <a:extLst>
              <a:ext uri="{FF2B5EF4-FFF2-40B4-BE49-F238E27FC236}">
                <a16:creationId xmlns:a16="http://schemas.microsoft.com/office/drawing/2014/main" id="{C49EFA56-98CE-9B45-AB33-6F4B37F015A5}"/>
              </a:ext>
            </a:extLst>
          </p:cNvPr>
          <p:cNvPicPr>
            <a:picLocks noChangeAspect="1"/>
          </p:cNvPicPr>
          <p:nvPr/>
        </p:nvPicPr>
        <p:blipFill rotWithShape="1">
          <a:blip r:embed="rId3">
            <a:extLst>
              <a:ext uri="{28A0092B-C50C-407E-A947-70E740481C1C}">
                <a14:useLocalDpi xmlns:a14="http://schemas.microsoft.com/office/drawing/2010/main" val="0"/>
              </a:ext>
            </a:extLst>
          </a:blip>
          <a:srcRect r="20293"/>
          <a:stretch/>
        </p:blipFill>
        <p:spPr>
          <a:xfrm>
            <a:off x="7441364" y="1917576"/>
            <a:ext cx="3839662" cy="3190559"/>
          </a:xfrm>
          <a:prstGeom prst="flowChartConnector">
            <a:avLst/>
          </a:prstGeom>
        </p:spPr>
      </p:pic>
    </p:spTree>
    <p:extLst>
      <p:ext uri="{BB962C8B-B14F-4D97-AF65-F5344CB8AC3E}">
        <p14:creationId xmlns:p14="http://schemas.microsoft.com/office/powerpoint/2010/main" val="40919598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C92B1-FB37-EB3F-3835-ED2FCEF65140}"/>
              </a:ext>
            </a:extLst>
          </p:cNvPr>
          <p:cNvSpPr>
            <a:spLocks noGrp="1"/>
          </p:cNvSpPr>
          <p:nvPr>
            <p:ph type="title"/>
          </p:nvPr>
        </p:nvSpPr>
        <p:spPr>
          <a:xfrm>
            <a:off x="606173" y="713016"/>
            <a:ext cx="10674851" cy="470897"/>
          </a:xfrm>
        </p:spPr>
        <p:txBody>
          <a:bodyPr lIns="91440" tIns="45720" rIns="91440" bIns="45720" anchor="t"/>
          <a:lstStyle/>
          <a:p>
            <a:r>
              <a:rPr lang="fr-CA" sz="2800"/>
              <a:t>Rôles de la personne de soutien et le membre du CSS</a:t>
            </a:r>
          </a:p>
        </p:txBody>
      </p:sp>
      <p:sp>
        <p:nvSpPr>
          <p:cNvPr id="4" name="Content Placeholder 3">
            <a:extLst>
              <a:ext uri="{FF2B5EF4-FFF2-40B4-BE49-F238E27FC236}">
                <a16:creationId xmlns:a16="http://schemas.microsoft.com/office/drawing/2014/main" id="{BD3C6C5F-F02B-D148-7F74-D079080089D4}"/>
              </a:ext>
            </a:extLst>
          </p:cNvPr>
          <p:cNvSpPr>
            <a:spLocks noGrp="1"/>
          </p:cNvSpPr>
          <p:nvPr>
            <p:ph sz="half" idx="2"/>
          </p:nvPr>
        </p:nvSpPr>
        <p:spPr/>
        <p:txBody>
          <a:bodyPr lIns="91440" tIns="45720" rIns="91440" bIns="45720" anchor="t"/>
          <a:lstStyle/>
          <a:p>
            <a:pPr lvl="2"/>
            <a:endParaRPr lang="en-US">
              <a:cs typeface="Arial"/>
            </a:endParaRPr>
          </a:p>
          <a:p>
            <a:pPr lvl="1"/>
            <a:endParaRPr lang="en-CA">
              <a:solidFill>
                <a:srgbClr val="262626"/>
              </a:solidFill>
              <a:cs typeface="Arial"/>
            </a:endParaRPr>
          </a:p>
          <a:p>
            <a:pPr lvl="1"/>
            <a:endParaRPr lang="en-CA">
              <a:cs typeface="Arial"/>
            </a:endParaRPr>
          </a:p>
        </p:txBody>
      </p:sp>
      <p:sp>
        <p:nvSpPr>
          <p:cNvPr id="11" name="Rectangle: Rounded Corners 10">
            <a:extLst>
              <a:ext uri="{FF2B5EF4-FFF2-40B4-BE49-F238E27FC236}">
                <a16:creationId xmlns:a16="http://schemas.microsoft.com/office/drawing/2014/main" id="{4222EFC4-A23C-DF65-8ECE-173B94BFC927}"/>
              </a:ext>
            </a:extLst>
          </p:cNvPr>
          <p:cNvSpPr/>
          <p:nvPr/>
        </p:nvSpPr>
        <p:spPr>
          <a:xfrm>
            <a:off x="1068276" y="2452212"/>
            <a:ext cx="3953012" cy="2614088"/>
          </a:xfrm>
          <a:prstGeom prst="roundRect">
            <a:avLst/>
          </a:prstGeom>
          <a:solidFill>
            <a:schemeClr val="bg2">
              <a:lumMod val="40000"/>
              <a:lumOff val="6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A453408A-425B-D14C-8082-5A9BE0F39603}"/>
              </a:ext>
            </a:extLst>
          </p:cNvPr>
          <p:cNvSpPr/>
          <p:nvPr/>
        </p:nvSpPr>
        <p:spPr>
          <a:xfrm>
            <a:off x="6100351" y="2452211"/>
            <a:ext cx="3953012" cy="2614088"/>
          </a:xfrm>
          <a:prstGeom prst="roundRect">
            <a:avLst/>
          </a:prstGeom>
          <a:solidFill>
            <a:schemeClr val="accent5">
              <a:lumMod val="40000"/>
              <a:lumOff val="6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E477B95-5015-7E70-7241-EE5F769D3816}"/>
              </a:ext>
            </a:extLst>
          </p:cNvPr>
          <p:cNvSpPr txBox="1"/>
          <p:nvPr/>
        </p:nvSpPr>
        <p:spPr>
          <a:xfrm>
            <a:off x="1677731" y="3150437"/>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dirty="0">
                <a:solidFill>
                  <a:schemeClr val="tx2">
                    <a:lumMod val="75000"/>
                  </a:schemeClr>
                </a:solidFill>
                <a:cs typeface="Arial"/>
              </a:rPr>
              <a:t>Personne de </a:t>
            </a:r>
            <a:r>
              <a:rPr lang="en-US" sz="3600" dirty="0" err="1">
                <a:solidFill>
                  <a:schemeClr val="tx2">
                    <a:lumMod val="75000"/>
                  </a:schemeClr>
                </a:solidFill>
                <a:cs typeface="Arial"/>
              </a:rPr>
              <a:t>soutien</a:t>
            </a:r>
            <a:endParaRPr lang="en-US" sz="3600" dirty="0">
              <a:solidFill>
                <a:schemeClr val="tx2">
                  <a:lumMod val="75000"/>
                </a:schemeClr>
              </a:solidFill>
              <a:cs typeface="Arial"/>
            </a:endParaRPr>
          </a:p>
        </p:txBody>
      </p:sp>
      <p:sp>
        <p:nvSpPr>
          <p:cNvPr id="15" name="TextBox 14">
            <a:extLst>
              <a:ext uri="{FF2B5EF4-FFF2-40B4-BE49-F238E27FC236}">
                <a16:creationId xmlns:a16="http://schemas.microsoft.com/office/drawing/2014/main" id="{547E84A5-8635-46FE-FAF9-1D2531DAEF1A}"/>
              </a:ext>
            </a:extLst>
          </p:cNvPr>
          <p:cNvSpPr txBox="1"/>
          <p:nvPr/>
        </p:nvSpPr>
        <p:spPr>
          <a:xfrm>
            <a:off x="6666489" y="3138549"/>
            <a:ext cx="282661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err="1">
                <a:solidFill>
                  <a:schemeClr val="accent5">
                    <a:lumMod val="50000"/>
                  </a:schemeClr>
                </a:solidFill>
                <a:cs typeface="Arial"/>
              </a:rPr>
              <a:t>Membre</a:t>
            </a:r>
            <a:r>
              <a:rPr lang="en-US" sz="3600">
                <a:solidFill>
                  <a:schemeClr val="accent5">
                    <a:lumMod val="50000"/>
                  </a:schemeClr>
                </a:solidFill>
                <a:cs typeface="Arial"/>
              </a:rPr>
              <a:t> du CSS </a:t>
            </a:r>
          </a:p>
        </p:txBody>
      </p:sp>
    </p:spTree>
    <p:extLst>
      <p:ext uri="{BB962C8B-B14F-4D97-AF65-F5344CB8AC3E}">
        <p14:creationId xmlns:p14="http://schemas.microsoft.com/office/powerpoint/2010/main" val="29604654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B0553E4-ED57-40CC-CE25-7105A3DFACBD}"/>
              </a:ext>
            </a:extLst>
          </p:cNvPr>
          <p:cNvSpPr>
            <a:spLocks noGrp="1"/>
          </p:cNvSpPr>
          <p:nvPr>
            <p:ph sz="half" idx="2"/>
          </p:nvPr>
        </p:nvSpPr>
        <p:spPr>
          <a:xfrm>
            <a:off x="606175" y="2505075"/>
            <a:ext cx="5391401" cy="3684588"/>
          </a:xfrm>
        </p:spPr>
        <p:txBody>
          <a:bodyPr lIns="91440" tIns="45720" rIns="91440" bIns="45720" anchor="t">
            <a:normAutofit/>
          </a:bodyPr>
          <a:lstStyle/>
          <a:p>
            <a:pPr marL="0" indent="0">
              <a:buNone/>
            </a:pPr>
            <a:r>
              <a:rPr lang="fr-CA" sz="2800"/>
              <a:t>Que</a:t>
            </a:r>
            <a:r>
              <a:rPr lang="fr-CA" sz="2800">
                <a:ea typeface="+mn-lt"/>
                <a:cs typeface="+mn-lt"/>
              </a:rPr>
              <a:t> se passe-t-il si un membre ou un collègue s’approche de vous et souhaite signaler un incident?</a:t>
            </a:r>
            <a:endParaRPr lang="fr-CA" sz="2800">
              <a:cs typeface="Arial"/>
            </a:endParaRPr>
          </a:p>
        </p:txBody>
      </p:sp>
      <p:pic>
        <p:nvPicPr>
          <p:cNvPr id="6" name="Picture 5" descr="Arrow on a red road">
            <a:extLst>
              <a:ext uri="{FF2B5EF4-FFF2-40B4-BE49-F238E27FC236}">
                <a16:creationId xmlns:a16="http://schemas.microsoft.com/office/drawing/2014/main" id="{256A41E3-1235-EE4B-4142-8BFF2A69546C}"/>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Lst>
          </a:blip>
          <a:srcRect l="30566" r="19524"/>
          <a:stretch/>
        </p:blipFill>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a:noFill/>
        </p:spPr>
      </p:pic>
    </p:spTree>
    <p:extLst>
      <p:ext uri="{BB962C8B-B14F-4D97-AF65-F5344CB8AC3E}">
        <p14:creationId xmlns:p14="http://schemas.microsoft.com/office/powerpoint/2010/main" val="17181813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D803088-6078-6124-3E95-CE52D6B403B9}"/>
              </a:ext>
            </a:extLst>
          </p:cNvPr>
          <p:cNvSpPr>
            <a:spLocks noGrp="1"/>
          </p:cNvSpPr>
          <p:nvPr>
            <p:ph type="title"/>
          </p:nvPr>
        </p:nvSpPr>
        <p:spPr/>
        <p:txBody>
          <a:bodyPr/>
          <a:lstStyle/>
          <a:p>
            <a:r>
              <a:rPr lang="en-CA"/>
              <a:t>Questions</a:t>
            </a:r>
          </a:p>
        </p:txBody>
      </p:sp>
      <p:pic>
        <p:nvPicPr>
          <p:cNvPr id="12" name="Picture Placeholder 11" descr="A group of question marks">
            <a:extLst>
              <a:ext uri="{FF2B5EF4-FFF2-40B4-BE49-F238E27FC236}">
                <a16:creationId xmlns:a16="http://schemas.microsoft.com/office/drawing/2014/main" id="{6958D21F-344A-4FCB-DC65-489A310AB17E}"/>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3381" r="23381"/>
          <a:stretch/>
        </p:blipFill>
        <p:spPr/>
      </p:pic>
    </p:spTree>
    <p:extLst>
      <p:ext uri="{BB962C8B-B14F-4D97-AF65-F5344CB8AC3E}">
        <p14:creationId xmlns:p14="http://schemas.microsoft.com/office/powerpoint/2010/main" val="23701474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D1CA7-D26B-AE0C-C680-048674D6F043}"/>
              </a:ext>
            </a:extLst>
          </p:cNvPr>
          <p:cNvSpPr>
            <a:spLocks noGrp="1"/>
          </p:cNvSpPr>
          <p:nvPr>
            <p:ph type="title"/>
          </p:nvPr>
        </p:nvSpPr>
        <p:spPr>
          <a:xfrm>
            <a:off x="6196013" y="2701421"/>
            <a:ext cx="5203507" cy="1205436"/>
          </a:xfrm>
        </p:spPr>
        <p:txBody>
          <a:bodyPr wrap="square" lIns="91440" tIns="45720" rIns="91440" bIns="45720" anchor="t">
            <a:spAutoFit/>
          </a:bodyPr>
          <a:lstStyle/>
          <a:p>
            <a:r>
              <a:rPr lang="fr-CA"/>
              <a:t>Renseignements supplémentaires</a:t>
            </a:r>
          </a:p>
        </p:txBody>
      </p:sp>
      <p:pic>
        <p:nvPicPr>
          <p:cNvPr id="9" name="Picture Placeholder 8" descr="A close-up of a person's hands&#10;&#10;Description automatically generated">
            <a:extLst>
              <a:ext uri="{FF2B5EF4-FFF2-40B4-BE49-F238E27FC236}">
                <a16:creationId xmlns:a16="http://schemas.microsoft.com/office/drawing/2014/main" id="{A899557E-8142-CA24-DFFD-2631385E59A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202" r="20202"/>
          <a:stretch>
            <a:fillRect/>
          </a:stretch>
        </p:blipFill>
        <p:spPr/>
      </p:pic>
    </p:spTree>
    <p:extLst>
      <p:ext uri="{BB962C8B-B14F-4D97-AF65-F5344CB8AC3E}">
        <p14:creationId xmlns:p14="http://schemas.microsoft.com/office/powerpoint/2010/main" val="36247595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6176" y="469667"/>
            <a:ext cx="6296276" cy="1247917"/>
          </a:xfrm>
        </p:spPr>
        <p:txBody>
          <a:bodyPr/>
          <a:lstStyle/>
          <a:p>
            <a:r>
              <a:rPr lang="fr-CA" sz="2800"/>
              <a:t>Renseignements supplémentaires</a:t>
            </a:r>
            <a:endParaRPr lang="en-CA" sz="2800"/>
          </a:p>
        </p:txBody>
      </p:sp>
      <p:sp>
        <p:nvSpPr>
          <p:cNvPr id="2" name="Text Placeholder 2">
            <a:extLst>
              <a:ext uri="{FF2B5EF4-FFF2-40B4-BE49-F238E27FC236}">
                <a16:creationId xmlns:a16="http://schemas.microsoft.com/office/drawing/2014/main" id="{0FA29846-446A-16B0-A98A-79194BAA680F}"/>
              </a:ext>
            </a:extLst>
          </p:cNvPr>
          <p:cNvSpPr>
            <a:spLocks noGrp="1"/>
          </p:cNvSpPr>
          <p:nvPr>
            <p:ph type="body" idx="1"/>
          </p:nvPr>
        </p:nvSpPr>
        <p:spPr>
          <a:xfrm>
            <a:off x="606175" y="1428751"/>
            <a:ext cx="5391401" cy="823912"/>
          </a:xfrm>
        </p:spPr>
        <p:txBody>
          <a:bodyPr/>
          <a:lstStyle/>
          <a:p>
            <a:r>
              <a:rPr lang="fr-CA" sz="2400" b="1"/>
              <a:t>Explorer</a:t>
            </a:r>
            <a:r>
              <a:rPr lang="fr-CA" sz="2400"/>
              <a:t> les ressources internes et externes suivantes :</a:t>
            </a:r>
          </a:p>
        </p:txBody>
      </p:sp>
      <p:sp>
        <p:nvSpPr>
          <p:cNvPr id="10" name="Content Placeholder 9">
            <a:extLst>
              <a:ext uri="{FF2B5EF4-FFF2-40B4-BE49-F238E27FC236}">
                <a16:creationId xmlns:a16="http://schemas.microsoft.com/office/drawing/2014/main" id="{509A93D2-CF90-4F27-BB76-06A921484E3F}"/>
              </a:ext>
            </a:extLst>
          </p:cNvPr>
          <p:cNvSpPr>
            <a:spLocks noGrp="1"/>
          </p:cNvSpPr>
          <p:nvPr>
            <p:ph sz="half" idx="2"/>
          </p:nvPr>
        </p:nvSpPr>
        <p:spPr>
          <a:xfrm>
            <a:off x="606175" y="2343150"/>
            <a:ext cx="5994197" cy="3684588"/>
          </a:xfrm>
        </p:spPr>
        <p:txBody>
          <a:bodyPr lIns="91440" tIns="45720" rIns="91440" bIns="45720" anchor="t"/>
          <a:lstStyle/>
          <a:p>
            <a:pPr marL="0" lvl="1" indent="0">
              <a:spcBef>
                <a:spcPts val="0"/>
              </a:spcBef>
              <a:buNone/>
            </a:pPr>
            <a:r>
              <a:rPr lang="fr-FR" sz="1600" b="1">
                <a:solidFill>
                  <a:schemeClr val="accent5">
                    <a:lumMod val="75000"/>
                  </a:schemeClr>
                </a:solidFill>
                <a:cs typeface="Calibri"/>
                <a:hlinkClick r:id="rId3">
                  <a:extLst>
                    <a:ext uri="{A12FA001-AC4F-418D-AE19-62706E023703}">
                      <ahyp:hlinkClr xmlns:ahyp="http://schemas.microsoft.com/office/drawing/2018/hyperlinkcolor" val="tx"/>
                    </a:ext>
                  </a:extLst>
                </a:hlinkClick>
                <a:extLst>
                  <a:ext uri="{A12FA001-AC4F-418D-AE19-62706E023703}">
                    <ahyp:hlinkClr xmlns:ahyp="http://schemas.microsoft.com/office/drawing/2018/hyperlinkcolor" xmlns:lc="http://schemas.openxmlformats.org/drawingml/2006/lockedCanvas" xmlns="" val="tx"/>
                  </a:ext>
                </a:extLst>
              </a:rPr>
              <a:t>Approche de l’Agence en matière de mieux-être pour 2023 et au-delà</a:t>
            </a:r>
            <a:r>
              <a:rPr lang="fr-CA" sz="1600" b="1" strike="sngStrike">
                <a:solidFill>
                  <a:schemeClr val="accent5">
                    <a:lumMod val="75000"/>
                  </a:schemeClr>
                </a:solidFill>
                <a:cs typeface="Calibri"/>
              </a:rPr>
              <a:t> </a:t>
            </a:r>
          </a:p>
          <a:p>
            <a:pPr marL="342900" lvl="1" indent="-342900">
              <a:spcBef>
                <a:spcPts val="0"/>
              </a:spcBef>
              <a:buFont typeface="Arial" panose="020B0604020202020204" pitchFamily="34" charset="0"/>
              <a:buChar char="•"/>
            </a:pPr>
            <a:r>
              <a:rPr lang="fr-CA" sz="1600">
                <a:cs typeface="Calibri"/>
              </a:rPr>
              <a:t>Un aperçu de l’approche du mieux-être pour tous les employés.</a:t>
            </a:r>
          </a:p>
          <a:p>
            <a:pPr marL="0" indent="0">
              <a:spcBef>
                <a:spcPts val="0"/>
              </a:spcBef>
              <a:buNone/>
            </a:pPr>
            <a:r>
              <a:rPr lang="fr-CA" sz="1600" b="1">
                <a:solidFill>
                  <a:schemeClr val="accent5">
                    <a:lumMod val="75000"/>
                  </a:schemeClr>
                </a:solidFill>
                <a:hlinkClick r:id="rId4">
                  <a:extLst>
                    <a:ext uri="{A12FA001-AC4F-418D-AE19-62706E023703}">
                      <ahyp:hlinkClr xmlns:ahyp="http://schemas.microsoft.com/office/drawing/2018/hyperlinkcolor" val="tx"/>
                    </a:ext>
                  </a:extLst>
                </a:hlinkClick>
                <a:extLst>
                  <a:ext uri="{A12FA001-AC4F-418D-AE19-62706E023703}">
                    <ahyp:hlinkClr xmlns:ahyp="http://schemas.microsoft.com/office/drawing/2018/hyperlinkcolor" xmlns:lc="http://schemas.openxmlformats.org/drawingml/2006/lockedCanvas" xmlns="" val="tx"/>
                  </a:ext>
                </a:extLst>
              </a:rPr>
              <a:t>École de la fonction publique du Canada : </a:t>
            </a:r>
            <a:r>
              <a:rPr lang="fr-CA" sz="1600" b="1">
                <a:solidFill>
                  <a:schemeClr val="accent5">
                    <a:lumMod val="75000"/>
                  </a:schemeClr>
                </a:solidFill>
                <a:cs typeface="Calibri"/>
                <a:hlinkClick r:id="rId4">
                  <a:extLst>
                    <a:ext uri="{A12FA001-AC4F-418D-AE19-62706E023703}">
                      <ahyp:hlinkClr xmlns:ahyp="http://schemas.microsoft.com/office/drawing/2018/hyperlinkcolor" val="tx"/>
                    </a:ext>
                  </a:extLst>
                </a:hlinkClick>
                <a:extLst>
                  <a:ext uri="{A12FA001-AC4F-418D-AE19-62706E023703}">
                    <ahyp:hlinkClr xmlns:ahyp="http://schemas.microsoft.com/office/drawing/2018/hyperlinkcolor" xmlns:lc="http://schemas.openxmlformats.org/drawingml/2006/lockedCanvas" xmlns="" val="tx"/>
                  </a:ext>
                </a:extLst>
              </a:rPr>
              <a:t>Série d’apprentissages sur la santé mentale</a:t>
            </a:r>
            <a:r>
              <a:rPr lang="fr-CA" sz="1600" b="1">
                <a:solidFill>
                  <a:schemeClr val="accent5">
                    <a:lumMod val="75000"/>
                  </a:schemeClr>
                </a:solidFill>
                <a:cs typeface="Calibri"/>
                <a:hlinkClick r:id="rId4">
                  <a:extLst>
                    <a:ext uri="{A12FA001-AC4F-418D-AE19-62706E023703}">
                      <ahyp:hlinkClr xmlns:ahyp="http://schemas.microsoft.com/office/drawing/2018/hyperlinkcolor" val="tx"/>
                    </a:ext>
                  </a:extLst>
                </a:hlinkClick>
                <a:extLst>
                  <a:ext uri="{A12FA001-AC4F-418D-AE19-62706E023703}">
                    <ahyp:hlinkClr xmlns:ahyp="http://schemas.microsoft.com/office/drawing/2018/hyperlinkcolor" xmlns:lc="http://schemas.openxmlformats.org/drawingml/2006/lockedCanvas" xmlns="" val="tx"/>
                  </a:ext>
                </a:extLst>
              </a:rPr>
              <a:t> </a:t>
            </a:r>
          </a:p>
          <a:p>
            <a:pPr marL="355600" lvl="1" indent="-355600">
              <a:spcBef>
                <a:spcPts val="0"/>
              </a:spcBef>
              <a:buFont typeface="Arial" panose="020B0604020202020204" pitchFamily="34" charset="0"/>
              <a:buChar char="•"/>
            </a:pPr>
            <a:r>
              <a:rPr lang="fr-CA" sz="1600">
                <a:cs typeface="Calibri"/>
              </a:rPr>
              <a:t>Cette ressource contient une série d’</a:t>
            </a:r>
            <a:r>
              <a:rPr lang="fr-CA" sz="1600" b="1">
                <a:solidFill>
                  <a:schemeClr val="tx2"/>
                </a:solidFill>
                <a:cs typeface="Calibri"/>
              </a:rPr>
              <a:t>outils de travail</a:t>
            </a:r>
            <a:r>
              <a:rPr lang="fr-CA" sz="1600">
                <a:cs typeface="Calibri"/>
              </a:rPr>
              <a:t> et de </a:t>
            </a:r>
            <a:r>
              <a:rPr lang="fr-CA" sz="1600" b="1">
                <a:solidFill>
                  <a:schemeClr val="tx2"/>
                </a:solidFill>
                <a:cs typeface="Calibri"/>
              </a:rPr>
              <a:t>vidéos</a:t>
            </a:r>
            <a:r>
              <a:rPr lang="fr-CA" sz="1600">
                <a:cs typeface="Calibri"/>
              </a:rPr>
              <a:t> sur chacun des 13 facteurs, y compris une vidéo d’introduction.</a:t>
            </a:r>
          </a:p>
          <a:p>
            <a:pPr marL="0" indent="0">
              <a:spcBef>
                <a:spcPts val="0"/>
              </a:spcBef>
              <a:buNone/>
            </a:pPr>
            <a:r>
              <a:rPr lang="fr-CA" sz="1600" b="1">
                <a:solidFill>
                  <a:schemeClr val="accent5">
                    <a:lumMod val="75000"/>
                  </a:schemeClr>
                </a:solidFill>
                <a:cs typeface="Calibri"/>
                <a:hlinkClick r:id="rId5">
                  <a:extLst>
                    <a:ext uri="{A12FA001-AC4F-418D-AE19-62706E023703}">
                      <ahyp:hlinkClr xmlns:ahyp="http://schemas.microsoft.com/office/drawing/2018/hyperlinkcolor" val="tx"/>
                    </a:ext>
                  </a:extLst>
                </a:hlinkClick>
                <a:extLst>
                  <a:ext uri="{A12FA001-AC4F-418D-AE19-62706E023703}">
                    <ahyp:hlinkClr xmlns:ahyp="http://schemas.microsoft.com/office/drawing/2018/hyperlinkcolor" xmlns:lc="http://schemas.openxmlformats.org/drawingml/2006/lockedCanvas" xmlns="" val="tx"/>
                  </a:ext>
                </a:extLst>
              </a:rPr>
              <a:t>Protéger les esprits au travail : Comprendre les facteurs et les risques (www.guardingmindsatwork.ca)</a:t>
            </a:r>
          </a:p>
          <a:p>
            <a:pPr marL="342900" indent="-342900">
              <a:spcBef>
                <a:spcPts val="0"/>
              </a:spcBef>
              <a:buFont typeface="Arial" panose="020B0604020202020204" pitchFamily="34" charset="0"/>
              <a:buChar char="•"/>
            </a:pPr>
            <a:r>
              <a:rPr lang="fr-CA" sz="1600">
                <a:cs typeface="Calibri"/>
              </a:rPr>
              <a:t>Renseignements sur les facteurs psychosociaux, les dangers et les indicateurs. </a:t>
            </a:r>
          </a:p>
          <a:p>
            <a:pPr marL="0" indent="0">
              <a:spcBef>
                <a:spcPts val="0"/>
              </a:spcBef>
              <a:buNone/>
            </a:pPr>
            <a:r>
              <a:rPr lang="fr-CA" sz="1600" b="1">
                <a:solidFill>
                  <a:schemeClr val="accent5">
                    <a:lumMod val="75000"/>
                  </a:schemeClr>
                </a:solidFill>
                <a:cs typeface="Calibri"/>
                <a:hlinkClick r:id="rId6">
                  <a:extLst>
                    <a:ext uri="{A12FA001-AC4F-418D-AE19-62706E023703}">
                      <ahyp:hlinkClr xmlns:ahyp="http://schemas.microsoft.com/office/drawing/2018/hyperlinkcolor" val="tx"/>
                    </a:ext>
                  </a:extLst>
                </a:hlinkClick>
                <a:extLst>
                  <a:ext uri="{A12FA001-AC4F-418D-AE19-62706E023703}">
                    <ahyp:hlinkClr xmlns:ahyp="http://schemas.microsoft.com/office/drawing/2018/hyperlinkcolor" xmlns:lc="http://schemas.openxmlformats.org/drawingml/2006/lockedCanvas" xmlns="" val="tx"/>
                  </a:ext>
                </a:extLst>
              </a:rPr>
              <a:t>Centre canadien d’hygiène et de sécurité au travail : Santé et sécurité psychologiques (www.ccohs.ca)</a:t>
            </a:r>
          </a:p>
          <a:p>
            <a:pPr marL="285750" indent="-285750">
              <a:spcBef>
                <a:spcPts val="0"/>
              </a:spcBef>
              <a:buFont typeface="Arial" panose="020B0604020202020204" pitchFamily="34" charset="0"/>
              <a:buChar char="•"/>
            </a:pPr>
            <a:r>
              <a:rPr lang="fr-CA" sz="1600">
                <a:cs typeface="Calibri"/>
              </a:rPr>
              <a:t>Cette ressource fournit des fiches d’information sur l’évaluation et le contrôle des risques psychosociaux. </a:t>
            </a:r>
          </a:p>
        </p:txBody>
      </p:sp>
      <p:pic>
        <p:nvPicPr>
          <p:cNvPr id="5" name="Picture Placeholder 4" descr="A colorful abstract pixelated image">
            <a:extLst>
              <a:ext uri="{FF2B5EF4-FFF2-40B4-BE49-F238E27FC236}">
                <a16:creationId xmlns:a16="http://schemas.microsoft.com/office/drawing/2014/main" id="{9D7668D1-80D6-1F61-3B9B-21F294B9E33D}"/>
              </a:ext>
            </a:extLst>
          </p:cNvPr>
          <p:cNvPicPr>
            <a:picLocks noGrp="1" noChangeAspect="1"/>
          </p:cNvPicPr>
          <p:nvPr>
            <p:ph type="pic" sz="quarter" idx="10"/>
          </p:nvPr>
        </p:nvPicPr>
        <p:blipFill rotWithShape="1">
          <a:blip r:embed="rId7" cstate="print">
            <a:extLst>
              <a:ext uri="{28A0092B-C50C-407E-A947-70E740481C1C}">
                <a14:useLocalDpi xmlns:a14="http://schemas.microsoft.com/office/drawing/2010/main" val="0"/>
              </a:ext>
            </a:extLst>
          </a:blip>
          <a:srcRect l="27153" r="11721"/>
          <a:stretch/>
        </p:blipFill>
        <p:spPr>
          <a:xfrm>
            <a:off x="6352674" y="276998"/>
            <a:ext cx="5839326" cy="6581001"/>
          </a:xfrm>
        </p:spPr>
      </p:pic>
    </p:spTree>
    <p:extLst>
      <p:ext uri="{BB962C8B-B14F-4D97-AF65-F5344CB8AC3E}">
        <p14:creationId xmlns:p14="http://schemas.microsoft.com/office/powerpoint/2010/main" val="19833224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02E01-0D31-2CA1-EA20-628CE5EA25C8}"/>
              </a:ext>
            </a:extLst>
          </p:cNvPr>
          <p:cNvSpPr>
            <a:spLocks noGrp="1"/>
          </p:cNvSpPr>
          <p:nvPr>
            <p:ph type="title"/>
          </p:nvPr>
        </p:nvSpPr>
        <p:spPr>
          <a:xfrm>
            <a:off x="606172" y="469035"/>
            <a:ext cx="6788541" cy="1247917"/>
          </a:xfrm>
        </p:spPr>
        <p:txBody>
          <a:bodyPr/>
          <a:lstStyle/>
          <a:p>
            <a:r>
              <a:rPr lang="en-CA" sz="2800"/>
              <a:t>1</a:t>
            </a:r>
            <a:r>
              <a:rPr lang="fr-CA" sz="2800"/>
              <a:t>3 Facteurs liés au milieu de travail – Cartes de renseignements</a:t>
            </a:r>
            <a:endParaRPr lang="en-CA" sz="2800"/>
          </a:p>
        </p:txBody>
      </p:sp>
      <p:sp>
        <p:nvSpPr>
          <p:cNvPr id="3" name="Text Placeholder 2">
            <a:extLst>
              <a:ext uri="{FF2B5EF4-FFF2-40B4-BE49-F238E27FC236}">
                <a16:creationId xmlns:a16="http://schemas.microsoft.com/office/drawing/2014/main" id="{81B92DE7-6343-E851-BC03-A97F3985A331}"/>
              </a:ext>
            </a:extLst>
          </p:cNvPr>
          <p:cNvSpPr>
            <a:spLocks noGrp="1"/>
          </p:cNvSpPr>
          <p:nvPr>
            <p:ph type="body" idx="1"/>
          </p:nvPr>
        </p:nvSpPr>
        <p:spPr>
          <a:xfrm>
            <a:off x="606173" y="1613043"/>
            <a:ext cx="5746500" cy="1543192"/>
          </a:xfrm>
        </p:spPr>
        <p:txBody>
          <a:bodyPr/>
          <a:lstStyle/>
          <a:p>
            <a:r>
              <a:rPr lang="fr-CA" sz="2400"/>
              <a:t>Les cartes de renseignements suivantes ont pour but de vous donner un aperçu </a:t>
            </a:r>
            <a:r>
              <a:rPr lang="fr-CA" sz="2400" b="1"/>
              <a:t>des 13 facteurs en milieu de travail </a:t>
            </a:r>
            <a:r>
              <a:rPr lang="fr-CA" sz="2400"/>
              <a:t>qui </a:t>
            </a:r>
            <a:r>
              <a:rPr lang="fr-CA" sz="2000"/>
              <a:t>peuvent</a:t>
            </a:r>
            <a:r>
              <a:rPr lang="fr-CA" sz="2400"/>
              <a:t> avoir une incidence sur le mieux-être, la santé et la sécurité psychologiques en milieu de travail</a:t>
            </a:r>
            <a:endParaRPr lang="en-CA" sz="2400"/>
          </a:p>
        </p:txBody>
      </p:sp>
      <p:sp>
        <p:nvSpPr>
          <p:cNvPr id="4" name="Content Placeholder 3">
            <a:extLst>
              <a:ext uri="{FF2B5EF4-FFF2-40B4-BE49-F238E27FC236}">
                <a16:creationId xmlns:a16="http://schemas.microsoft.com/office/drawing/2014/main" id="{F9A4EDE8-2771-CDA8-C205-E28D0CDAE49D}"/>
              </a:ext>
            </a:extLst>
          </p:cNvPr>
          <p:cNvSpPr>
            <a:spLocks noGrp="1"/>
          </p:cNvSpPr>
          <p:nvPr>
            <p:ph sz="half" idx="2"/>
          </p:nvPr>
        </p:nvSpPr>
        <p:spPr>
          <a:xfrm>
            <a:off x="606172" y="3696075"/>
            <a:ext cx="6231948" cy="3097764"/>
          </a:xfrm>
        </p:spPr>
        <p:txBody>
          <a:bodyPr/>
          <a:lstStyle/>
          <a:p>
            <a:pPr marL="0" indent="0">
              <a:buNone/>
            </a:pPr>
            <a:r>
              <a:rPr lang="fr-CA" sz="2000">
                <a:solidFill>
                  <a:schemeClr val="tx1"/>
                </a:solidFill>
              </a:rPr>
              <a:t>Chaque carte contient </a:t>
            </a:r>
            <a:r>
              <a:rPr lang="en-CA" sz="2000"/>
              <a:t>:</a:t>
            </a:r>
          </a:p>
          <a:p>
            <a:pPr marL="360363" indent="-360363">
              <a:buFont typeface="Arial" panose="020B0604020202020204" pitchFamily="34" charset="0"/>
              <a:buChar char="•"/>
            </a:pPr>
            <a:r>
              <a:rPr lang="fr-CA" sz="2000">
                <a:solidFill>
                  <a:schemeClr val="tx1"/>
                </a:solidFill>
              </a:rPr>
              <a:t>la définition de facteur du milieu de travail du gouvernement du Canada; </a:t>
            </a:r>
            <a:r>
              <a:rPr lang="en-CA" sz="2000" baseline="30000">
                <a:solidFill>
                  <a:schemeClr val="tx2"/>
                </a:solidFill>
              </a:rPr>
              <a:t>[5]</a:t>
            </a:r>
          </a:p>
          <a:p>
            <a:pPr marL="360363" indent="-360363">
              <a:buFont typeface="Arial" panose="020B0604020202020204" pitchFamily="34" charset="0"/>
              <a:buChar char="•"/>
            </a:pPr>
            <a:r>
              <a:rPr lang="fr-CA" sz="2000">
                <a:solidFill>
                  <a:schemeClr val="tx1"/>
                </a:solidFill>
              </a:rPr>
              <a:t>une explication de ce à quoi ressemble le facteur dans l’environnement de travail lorsqu’il est bien géré </a:t>
            </a:r>
            <a:r>
              <a:rPr lang="fr-FR" sz="2000">
                <a:solidFill>
                  <a:schemeClr val="tx1"/>
                </a:solidFill>
              </a:rPr>
              <a:t>(adapté de la norme CSA);</a:t>
            </a:r>
            <a:r>
              <a:rPr lang="en-CA" sz="2000"/>
              <a:t> </a:t>
            </a:r>
            <a:r>
              <a:rPr lang="en-CA" sz="2000" baseline="30000">
                <a:solidFill>
                  <a:schemeClr val="tx2"/>
                </a:solidFill>
              </a:rPr>
              <a:t>[3]</a:t>
            </a:r>
          </a:p>
          <a:p>
            <a:pPr marL="360363" indent="-360363">
              <a:buFont typeface="Arial" panose="020B0604020202020204" pitchFamily="34" charset="0"/>
              <a:buChar char="•"/>
            </a:pPr>
            <a:r>
              <a:rPr lang="fr-CA" sz="2000">
                <a:solidFill>
                  <a:schemeClr val="tx1"/>
                </a:solidFill>
              </a:rPr>
              <a:t>liens vers des vidéos (durée d’entre 3 et 5 minutes) et des ressources.</a:t>
            </a:r>
            <a:endParaRPr lang="en-CA" sz="2000"/>
          </a:p>
        </p:txBody>
      </p:sp>
      <p:pic>
        <p:nvPicPr>
          <p:cNvPr id="7" name="Picture Placeholder 6" descr="Laptop computer covered in sticky notes">
            <a:extLst>
              <a:ext uri="{FF2B5EF4-FFF2-40B4-BE49-F238E27FC236}">
                <a16:creationId xmlns:a16="http://schemas.microsoft.com/office/drawing/2014/main" id="{8F96D32D-AFA5-1838-8C9A-59756781D860}"/>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18559" r="22235"/>
          <a:stretch/>
        </p:blipFill>
        <p:spPr>
          <a:xfrm>
            <a:off x="6352674" y="276998"/>
            <a:ext cx="5839326" cy="6581001"/>
          </a:xfrm>
        </p:spPr>
      </p:pic>
    </p:spTree>
    <p:extLst>
      <p:ext uri="{BB962C8B-B14F-4D97-AF65-F5344CB8AC3E}">
        <p14:creationId xmlns:p14="http://schemas.microsoft.com/office/powerpoint/2010/main" val="20247242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39" y="460594"/>
            <a:ext cx="10674851" cy="1247918"/>
          </a:xfrm>
        </p:spPr>
        <p:txBody>
          <a:bodyPr lIns="91440" tIns="45720" rIns="91440" bIns="45720" anchor="t"/>
          <a:lstStyle/>
          <a:p>
            <a:r>
              <a:rPr lang="fr-CA" sz="2800"/>
              <a:t>Soutien psychologique et social</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3" y="1957902"/>
            <a:ext cx="3756275" cy="4481068"/>
          </a:xfrm>
          <a:prstGeom prst="rect">
            <a:avLst/>
          </a:prstGeom>
          <a:solidFill>
            <a:srgbClr val="FFE9C9"/>
          </a:solidFill>
        </p:spPr>
        <p:txBody>
          <a:bodyPr/>
          <a:lstStyle/>
          <a:p>
            <a:pPr marL="0" indent="0">
              <a:lnSpc>
                <a:spcPct val="100000"/>
              </a:lnSpc>
              <a:spcBef>
                <a:spcPts val="0"/>
              </a:spcBef>
              <a:buNone/>
              <a:defRPr/>
            </a:pPr>
            <a:r>
              <a:rPr lang="fr-FR" sz="2000"/>
              <a:t>Un milieu de travail dans lequel les collègues et les superviseurs sont soucieux des problèmes de santé mentale et psychologique des employés et répondent de façon appropriée, comme nécessaire.</a:t>
            </a:r>
            <a:endParaRPr lang="en-CA" sz="20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81069"/>
          </a:xfrm>
          <a:prstGeom prst="rect">
            <a:avLst/>
          </a:prstGeom>
          <a:solidFill>
            <a:schemeClr val="bg2">
              <a:alpha val="30196"/>
            </a:schemeClr>
          </a:solidFill>
        </p:spPr>
        <p:txBody>
          <a:bodyPr/>
          <a:lstStyle/>
          <a:p>
            <a:pPr marL="285750" indent="-285750" fontAlgn="ctr">
              <a:spcBef>
                <a:spcPts val="300"/>
              </a:spcBef>
              <a:spcAft>
                <a:spcPts val="600"/>
              </a:spcAft>
              <a:buFont typeface="Arial" panose="020B0604020202020204" pitchFamily="34" charset="0"/>
              <a:buChar char="•"/>
            </a:pPr>
            <a:r>
              <a:rPr lang="fr-CA" sz="1900"/>
              <a:t>L’employeur offre des services ou des avantages qui répondent aux besoins de l’employé en matière de santé psychologique et mentale. Les employés ont le sentiment de faire partie d’une communauté et d’être appuyés par leurs collègues dans la réalisation de leurs tâches.</a:t>
            </a:r>
          </a:p>
          <a:p>
            <a:pPr marL="285750" indent="-285750" rtl="0" fontAlgn="ctr">
              <a:spcBef>
                <a:spcPts val="300"/>
              </a:spcBef>
              <a:spcAft>
                <a:spcPts val="600"/>
              </a:spcAft>
              <a:buFont typeface="Arial" panose="020B0604020202020204" pitchFamily="34" charset="0"/>
              <a:buChar char="•"/>
            </a:pPr>
            <a:r>
              <a:rPr lang="fr-CA" sz="1900"/>
              <a:t>L’employeur a mis en place un processus d’intervention en cas de détresse d’un employé.</a:t>
            </a:r>
          </a:p>
          <a:p>
            <a:pPr marL="285750" indent="-285750" rtl="0" fontAlgn="ctr">
              <a:spcBef>
                <a:spcPts val="300"/>
              </a:spcBef>
              <a:spcAft>
                <a:spcPts val="600"/>
              </a:spcAft>
              <a:buFont typeface="Arial" panose="020B0604020202020204" pitchFamily="34" charset="0"/>
              <a:buChar char="•"/>
            </a:pPr>
            <a:r>
              <a:rPr lang="fr-CA" sz="1900"/>
              <a:t>Les employés se sentent soutenus lorsqu’ils doivent composer avec des problèmes personnels ou familiaux.</a:t>
            </a:r>
          </a:p>
          <a:p>
            <a:pPr marL="285750" indent="-285750" rtl="0" fontAlgn="ctr">
              <a:spcBef>
                <a:spcPts val="300"/>
              </a:spcBef>
              <a:spcAft>
                <a:spcPts val="600"/>
              </a:spcAft>
              <a:buFont typeface="Arial" panose="020B0604020202020204" pitchFamily="34" charset="0"/>
              <a:buChar char="•"/>
            </a:pPr>
            <a:r>
              <a:rPr lang="fr-CA" sz="1900"/>
              <a:t>L’employeur appuie les employés qui reviennent au travail après un congé pris en raison d’un problème de santé mentale.</a:t>
            </a:r>
          </a:p>
          <a:p>
            <a:pPr marL="285750" indent="-285750" rtl="0" fontAlgn="ctr">
              <a:spcBef>
                <a:spcPts val="300"/>
              </a:spcBef>
              <a:spcAft>
                <a:spcPts val="600"/>
              </a:spcAft>
              <a:buFont typeface="Arial" panose="020B0604020202020204" pitchFamily="34" charset="0"/>
              <a:buChar char="•"/>
            </a:pPr>
            <a:r>
              <a:rPr lang="fr-CA" sz="1900"/>
              <a:t>Les membres de l’organisme comprennent bien l’importance de la santé mentale des employés.</a:t>
            </a:r>
            <a:endParaRPr lang="fr-CA" sz="1900" b="0" i="0" kern="1200">
              <a:solidFill>
                <a:schemeClr val="dk1"/>
              </a:solidFill>
              <a:effectLst/>
              <a:ea typeface="+mn-ea"/>
              <a:cs typeface="+mn-cs"/>
            </a:endParaRPr>
          </a:p>
        </p:txBody>
      </p:sp>
    </p:spTree>
    <p:extLst>
      <p:ext uri="{BB962C8B-B14F-4D97-AF65-F5344CB8AC3E}">
        <p14:creationId xmlns:p14="http://schemas.microsoft.com/office/powerpoint/2010/main" val="228465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0833351" cy="517778"/>
          </a:xfrm>
        </p:spPr>
        <p:txBody>
          <a:bodyPr/>
          <a:lstStyle/>
          <a:p>
            <a:r>
              <a:rPr lang="en-CA" sz="2800"/>
              <a:t>Culture </a:t>
            </a:r>
            <a:r>
              <a:rPr lang="fr-CA" sz="2800"/>
              <a:t>organisationnelle</a:t>
            </a:r>
            <a:endParaRPr lang="en-CA" sz="2800"/>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20000"/>
              <a:lumOff val="80000"/>
            </a:schemeClr>
          </a:solidFill>
        </p:spPr>
        <p:txBody>
          <a:bodyPr/>
          <a:lstStyle/>
          <a:p>
            <a:pPr marL="0" indent="0">
              <a:buNone/>
              <a:defRPr/>
            </a:pPr>
            <a:r>
              <a:rPr lang="fr-FR" sz="2000">
                <a:solidFill>
                  <a:schemeClr val="dk1"/>
                </a:solidFill>
              </a:rPr>
              <a:t>Un milieu de travail caractérisé par la confiance, l’honnêteté et l’équité. </a:t>
            </a:r>
            <a:endParaRPr lang="en-CA" sz="2000">
              <a:solidFill>
                <a:schemeClr val="dk1"/>
              </a:solidFill>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accent5">
              <a:lumMod val="20000"/>
              <a:lumOff val="80000"/>
            </a:schemeClr>
          </a:solidFill>
        </p:spPr>
        <p:txBody>
          <a:bodyPr/>
          <a:lstStyle/>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Chacun dans le milieu de travail est tenu responsable de ses actions.</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Au travail, chacun fait preuve d’un respect sincère pour les idées, les valeurs et les croyances des autres.</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Les situations difficiles au travail sont prises en compte de façon efficace et le plus tôt possible.</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Les employés ont le sentiment de faire partie d’une communauté au travail.</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Les employés et la direction se font mutuellement confiance.</a:t>
            </a:r>
            <a:endParaRPr lang="en-US" sz="2000">
              <a:solidFill>
                <a:schemeClr val="dk1"/>
              </a:solidFill>
            </a:endParaRP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Les employés se sentent à l'aise de s'exprimer dans la langue officielle de leur choix.</a:t>
            </a:r>
            <a:endParaRPr lang="en-CA" sz="2000"/>
          </a:p>
        </p:txBody>
      </p:sp>
    </p:spTree>
    <p:extLst>
      <p:ext uri="{BB962C8B-B14F-4D97-AF65-F5344CB8AC3E}">
        <p14:creationId xmlns:p14="http://schemas.microsoft.com/office/powerpoint/2010/main" val="15153724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76409"/>
            <a:ext cx="10286127" cy="590392"/>
          </a:xfrm>
        </p:spPr>
        <p:txBody>
          <a:bodyPr lIns="91440" tIns="45720" rIns="91440" bIns="45720" anchor="t"/>
          <a:lstStyle/>
          <a:p>
            <a:r>
              <a:rPr lang="fr-CA" sz="2800"/>
              <a:t>Leadership et attentes claires</a:t>
            </a:r>
            <a:endParaRPr lang="en-CA" sz="2800"/>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23689"/>
          </a:xfrm>
          <a:prstGeom prst="rect">
            <a:avLst/>
          </a:prstGeom>
          <a:solidFill>
            <a:srgbClr val="FFB549">
              <a:alpha val="30196"/>
            </a:srgbClr>
          </a:solidFill>
        </p:spPr>
        <p:txBody>
          <a:bodyPr lIns="91440" tIns="45720" rIns="91440" bIns="45720" anchor="t"/>
          <a:lstStyle/>
          <a:p>
            <a:pPr marL="0" indent="0">
              <a:buNone/>
            </a:pPr>
            <a:r>
              <a:rPr lang="fr-FR" sz="2000"/>
              <a:t>Un milieu de travail où il existe un leadership et un soutien efficace qui permettent aux employés de comprendre ce qu’ils ont à faire, la contribution de leur travail à l’organisme et si des changements sont à prévoir.</a:t>
            </a:r>
            <a:endParaRPr lang="en-CA" sz="20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23688"/>
          </a:xfrm>
          <a:prstGeom prst="rect">
            <a:avLst/>
          </a:prstGeom>
          <a:solidFill>
            <a:srgbClr val="FFB549">
              <a:alpha val="30196"/>
            </a:srgbClr>
          </a:solidFill>
        </p:spPr>
        <p:txBody>
          <a:bodyPr/>
          <a:lstStyle/>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Dans le cadre de leur travail, les employés savent ce qu’on attend d’eux.</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 leadership en milieu de travail est efficace.</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Les employés sont prévenus en temps opportun des changements importants qui touchent leur travail.</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Les superviseurs donnent une rétroaction utile aux employés concernant</a:t>
            </a:r>
            <a:r>
              <a:rPr lang="fr-FR" sz="2000" baseline="0"/>
              <a:t> leur rendement.</a:t>
            </a:r>
            <a:endParaRPr lang="fr-FR" sz="2000">
              <a:highlight>
                <a:srgbClr val="FFFF00"/>
              </a:highlight>
            </a:endParaRP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L’employeur</a:t>
            </a:r>
            <a:r>
              <a:rPr lang="en-CA" sz="2000"/>
              <a:t> </a:t>
            </a:r>
            <a:r>
              <a:rPr lang="fr-FR" sz="2000"/>
              <a:t>offre de la communication claire et efficace.</a:t>
            </a:r>
            <a:endParaRPr lang="en-US" sz="2000" b="0" i="0" kern="1200">
              <a:solidFill>
                <a:schemeClr val="dk1"/>
              </a:solidFill>
              <a:effectLst/>
              <a:ea typeface="+mn-ea"/>
              <a:cs typeface="+mn-cs"/>
            </a:endParaRPr>
          </a:p>
        </p:txBody>
      </p:sp>
    </p:spTree>
    <p:extLst>
      <p:ext uri="{BB962C8B-B14F-4D97-AF65-F5344CB8AC3E}">
        <p14:creationId xmlns:p14="http://schemas.microsoft.com/office/powerpoint/2010/main" val="23092848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39" y="481834"/>
            <a:ext cx="11571361" cy="584967"/>
          </a:xfrm>
        </p:spPr>
        <p:txBody>
          <a:bodyPr/>
          <a:lstStyle/>
          <a:p>
            <a:r>
              <a:rPr lang="en-CA" sz="2800"/>
              <a:t>Courtoisie et respect</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40000"/>
              <a:lumOff val="60000"/>
              <a:alpha val="30196"/>
            </a:schemeClr>
          </a:solidFill>
        </p:spPr>
        <p:txBody>
          <a:bodyPr/>
          <a:lstStyle/>
          <a:p>
            <a:pPr marL="0" indent="0">
              <a:buNone/>
            </a:pPr>
            <a:r>
              <a:rPr lang="fr-FR" sz="2000"/>
              <a:t>Un milieu de travail où les employés sont respectueux et courtois dans leurs interactions avec les autres, ainsi qu’avec les clients, les contribuables et le public.</a:t>
            </a:r>
            <a:r>
              <a:rPr lang="en-CA" sz="2000" b="0" kern="1200">
                <a:solidFill>
                  <a:schemeClr val="tx1"/>
                </a:solidFill>
                <a:ea typeface="+mn-ea"/>
                <a:cs typeface="+mn-cs"/>
              </a:rPr>
              <a:t> </a:t>
            </a:r>
            <a:endParaRPr lang="en-CA" sz="2000" b="1" kern="1200">
              <a:solidFill>
                <a:schemeClr val="lt1"/>
              </a:solidFill>
              <a:ea typeface="+mn-ea"/>
              <a:cs typeface="+mn-cs"/>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8263"/>
          </a:xfrm>
          <a:prstGeom prst="rect">
            <a:avLst/>
          </a:prstGeom>
          <a:solidFill>
            <a:schemeClr val="accent5">
              <a:lumMod val="40000"/>
              <a:lumOff val="60000"/>
              <a:alpha val="30196"/>
            </a:schemeClr>
          </a:solidFill>
        </p:spPr>
        <p:txBody>
          <a:bodyPr/>
          <a:lstStyle/>
          <a:p>
            <a:pPr marL="285750" indent="-285750" rtl="0" fontAlgn="ctr">
              <a:spcBef>
                <a:spcPts val="600"/>
              </a:spcBef>
              <a:spcAft>
                <a:spcPts val="600"/>
              </a:spcAft>
              <a:buFont typeface="Arial" panose="020B0604020202020204" pitchFamily="34" charset="0"/>
              <a:buChar char="•"/>
            </a:pPr>
            <a:r>
              <a:rPr lang="fr-CA" sz="2000"/>
              <a:t>Les personnes se traitent mutuellement avec respect et considération. </a:t>
            </a:r>
          </a:p>
          <a:p>
            <a:pPr marL="285750" indent="-285750" rtl="0" fontAlgn="ctr">
              <a:spcBef>
                <a:spcPts val="600"/>
              </a:spcBef>
              <a:spcAft>
                <a:spcPts val="600"/>
              </a:spcAft>
              <a:buFont typeface="Arial" panose="020B0604020202020204" pitchFamily="34" charset="0"/>
              <a:buChar char="•"/>
            </a:pPr>
            <a:r>
              <a:rPr lang="fr-CA" sz="2000"/>
              <a:t>L’employeur traite efficacement les conflits entre les intervenants (employés, consommateurs, contribuables, public, fournisseurs, etc.).</a:t>
            </a:r>
          </a:p>
          <a:p>
            <a:pPr marL="285750" indent="-285750" rtl="0" fontAlgn="ctr">
              <a:spcBef>
                <a:spcPts val="600"/>
              </a:spcBef>
              <a:spcAft>
                <a:spcPts val="600"/>
              </a:spcAft>
              <a:buFont typeface="Arial" panose="020B0604020202020204" pitchFamily="34" charset="0"/>
              <a:buChar char="•"/>
            </a:pPr>
            <a:r>
              <a:rPr lang="fr-CA" sz="2000"/>
              <a:t>Peu importe son milieu, chacun est traité</a:t>
            </a:r>
            <a:r>
              <a:rPr lang="fr-CA" sz="2000" baseline="0"/>
              <a:t> de façon juste et équitable.</a:t>
            </a:r>
            <a:endParaRPr lang="fr-CA" sz="2000">
              <a:highlight>
                <a:srgbClr val="FFFF00"/>
              </a:highlight>
            </a:endParaRPr>
          </a:p>
          <a:p>
            <a:pPr marL="285750" indent="-285750" rtl="0" fontAlgn="ctr">
              <a:spcBef>
                <a:spcPts val="600"/>
              </a:spcBef>
              <a:spcAft>
                <a:spcPts val="600"/>
              </a:spcAft>
              <a:buFont typeface="Arial" panose="020B0604020202020204" pitchFamily="34" charset="0"/>
              <a:buChar char="•"/>
            </a:pPr>
            <a:r>
              <a:rPr lang="fr-CA" sz="2000"/>
              <a:t>L’employeur dispose de moyens efficaces pour adresser</a:t>
            </a:r>
            <a:r>
              <a:rPr lang="fr-CA" sz="2000" baseline="0"/>
              <a:t> </a:t>
            </a:r>
            <a:r>
              <a:rPr lang="fr-CA" sz="2000"/>
              <a:t>les comportements inappropriés de contribuables, du public ou des clients.</a:t>
            </a:r>
            <a:endParaRPr lang="fr-CA" sz="2000" b="0" i="0" kern="1200">
              <a:solidFill>
                <a:schemeClr val="dk1"/>
              </a:solidFill>
              <a:effectLst/>
              <a:highlight>
                <a:srgbClr val="FFFF00"/>
              </a:highlight>
              <a:ea typeface="+mn-ea"/>
              <a:cs typeface="+mn-cs"/>
            </a:endParaRPr>
          </a:p>
        </p:txBody>
      </p:sp>
    </p:spTree>
    <p:extLst>
      <p:ext uri="{BB962C8B-B14F-4D97-AF65-F5344CB8AC3E}">
        <p14:creationId xmlns:p14="http://schemas.microsoft.com/office/powerpoint/2010/main" val="8439416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1585826" cy="1247918"/>
          </a:xfrm>
        </p:spPr>
        <p:txBody>
          <a:bodyPr/>
          <a:lstStyle/>
          <a:p>
            <a:r>
              <a:rPr lang="en-CA" sz="2800"/>
              <a:t>Exigences </a:t>
            </a:r>
            <a:r>
              <a:rPr lang="fr-CA" sz="2800"/>
              <a:t>psychologiques</a:t>
            </a:r>
            <a:endParaRPr lang="en-CA" sz="2800"/>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rgbClr val="FFB549">
              <a:alpha val="30196"/>
            </a:srgbClr>
          </a:solidFill>
        </p:spPr>
        <p:txBody>
          <a:bodyPr/>
          <a:lstStyle/>
          <a:p>
            <a:pPr marL="0" indent="0">
              <a:buNone/>
              <a:defRPr/>
            </a:pPr>
            <a:r>
              <a:rPr lang="fr-FR" sz="2000"/>
              <a:t>Un milieu de travail où les compétences interpersonnelles et émotionnelles des employés correspondent aux exigences de leur poste.</a:t>
            </a:r>
            <a:endParaRPr lang="en-CA" sz="2000">
              <a:effectLst/>
              <a:ea typeface="Calibri" panose="020F050202020403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8263"/>
          </a:xfrm>
          <a:prstGeom prst="rect">
            <a:avLst/>
          </a:prstGeom>
          <a:solidFill>
            <a:srgbClr val="FFB549">
              <a:alpha val="30196"/>
            </a:srgbClr>
          </a:solidFill>
        </p:spPr>
        <p:txBody>
          <a:bodyPr/>
          <a:lstStyle/>
          <a:p>
            <a:pPr marL="285750" indent="-285750" rtl="0" fontAlgn="ctr">
              <a:spcBef>
                <a:spcPts val="600"/>
              </a:spcBef>
              <a:spcAft>
                <a:spcPts val="600"/>
              </a:spcAft>
              <a:buFont typeface="Arial" panose="020B0604020202020204" pitchFamily="34" charset="0"/>
              <a:buChar char="•"/>
            </a:pPr>
            <a:r>
              <a:rPr lang="fr-CA" sz="1900"/>
              <a:t>L’employeur prendre en</a:t>
            </a:r>
            <a:r>
              <a:rPr lang="fr-CA" sz="1900" baseline="0"/>
              <a:t> considération </a:t>
            </a:r>
            <a:r>
              <a:rPr lang="fr-CA" sz="1900"/>
              <a:t>les systèmes de travail existants et permet une réorganisation du travail.</a:t>
            </a:r>
          </a:p>
          <a:p>
            <a:pPr marL="285750" indent="-285750" rtl="0" fontAlgn="ctr">
              <a:spcBef>
                <a:spcPts val="600"/>
              </a:spcBef>
              <a:spcAft>
                <a:spcPts val="600"/>
              </a:spcAft>
              <a:buFont typeface="Arial" panose="020B0604020202020204" pitchFamily="34" charset="0"/>
              <a:buChar char="•"/>
            </a:pPr>
            <a:r>
              <a:rPr lang="fr-CA" sz="1900"/>
              <a:t>L’employeur évalue</a:t>
            </a:r>
            <a:r>
              <a:rPr lang="fr-CA" sz="1900" baseline="0"/>
              <a:t> </a:t>
            </a:r>
            <a:r>
              <a:rPr lang="fr-CA" sz="1900"/>
              <a:t>les exigences envers les employés et la maitrise du travail, dont les exigences physiques et psychologiques de l’emploi.</a:t>
            </a:r>
          </a:p>
          <a:p>
            <a:pPr marL="285750" indent="-285750" rtl="0" fontAlgn="ctr">
              <a:spcBef>
                <a:spcPts val="600"/>
              </a:spcBef>
              <a:spcAft>
                <a:spcPts val="600"/>
              </a:spcAft>
              <a:buFont typeface="Arial" panose="020B0604020202020204" pitchFamily="34" charset="0"/>
              <a:buChar char="•"/>
            </a:pPr>
            <a:r>
              <a:rPr lang="fr-CA" sz="1900"/>
              <a:t>L’employeur évalue le niveau de maitrise du travail et d’autonomie permise aux employés.</a:t>
            </a:r>
          </a:p>
          <a:p>
            <a:pPr marL="285750" indent="-285750" rtl="0" fontAlgn="ctr">
              <a:spcBef>
                <a:spcPts val="600"/>
              </a:spcBef>
              <a:spcAft>
                <a:spcPts val="600"/>
              </a:spcAft>
              <a:buFont typeface="Arial" panose="020B0604020202020204" pitchFamily="34" charset="0"/>
              <a:buChar char="•"/>
            </a:pPr>
            <a:r>
              <a:rPr lang="fr-CA" sz="1900"/>
              <a:t>L’employeur accorde de la valeur aux commentaires des employés, notamment pendant les périodes de changement et l’exécution du travail.</a:t>
            </a:r>
          </a:p>
          <a:p>
            <a:pPr marL="285750" indent="-285750" rtl="0" fontAlgn="ctr">
              <a:spcBef>
                <a:spcPts val="600"/>
              </a:spcBef>
              <a:spcAft>
                <a:spcPts val="600"/>
              </a:spcAft>
              <a:buFont typeface="Arial" panose="020B0604020202020204" pitchFamily="34" charset="0"/>
              <a:buChar char="•"/>
            </a:pPr>
            <a:r>
              <a:rPr lang="fr-CA" sz="1900"/>
              <a:t>L’employeur revoit le système</a:t>
            </a:r>
            <a:r>
              <a:rPr lang="fr-CA" sz="1900" baseline="0"/>
              <a:t> de gestion des responsabilités qui porte sur les questions de rendement, ainsi que la façon dont les employés peuvent signaler les erreurs.</a:t>
            </a:r>
          </a:p>
        </p:txBody>
      </p:sp>
    </p:spTree>
    <p:extLst>
      <p:ext uri="{BB962C8B-B14F-4D97-AF65-F5344CB8AC3E}">
        <p14:creationId xmlns:p14="http://schemas.microsoft.com/office/powerpoint/2010/main" val="22057399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1585826" cy="1247918"/>
          </a:xfrm>
        </p:spPr>
        <p:txBody>
          <a:bodyPr/>
          <a:lstStyle/>
          <a:p>
            <a:r>
              <a:rPr lang="fr-CA" sz="2800"/>
              <a:t>Croissance</a:t>
            </a:r>
            <a:r>
              <a:rPr lang="en-CA" sz="2800"/>
              <a:t> et </a:t>
            </a:r>
            <a:r>
              <a:rPr lang="fr-CA" sz="2800"/>
              <a:t>perfectionnement</a:t>
            </a:r>
            <a:endParaRPr lang="en-CA" sz="2800"/>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40000"/>
              <a:lumOff val="60000"/>
              <a:alpha val="30196"/>
            </a:schemeClr>
          </a:solidFill>
        </p:spPr>
        <p:txBody>
          <a:bodyPr/>
          <a:lstStyle/>
          <a:p>
            <a:pPr marL="0" indent="0">
              <a:buNone/>
              <a:defRPr/>
            </a:pPr>
            <a:r>
              <a:rPr lang="fr-FR" sz="2000"/>
              <a:t>Un milieu de travail où les employés reçoivent des encouragements et du soutien relativement au perfectionnement de leurs compétences interpersonnelles et émotionnelles ainsi que de leurs aptitudes professionnelles.</a:t>
            </a:r>
            <a:endParaRPr lang="en-CA" sz="2000" kern="1200">
              <a:solidFill>
                <a:schemeClr val="dk1"/>
              </a:solidFill>
              <a:effectLst/>
              <a:ea typeface="+mn-ea"/>
              <a:cs typeface="+mn-cs"/>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8263"/>
          </a:xfrm>
          <a:prstGeom prst="rect">
            <a:avLst/>
          </a:prstGeom>
          <a:solidFill>
            <a:schemeClr val="accent5">
              <a:lumMod val="40000"/>
              <a:lumOff val="60000"/>
              <a:alpha val="30196"/>
            </a:schemeClr>
          </a:solidFill>
        </p:spPr>
        <p:txBody>
          <a:bodyPr/>
          <a:lstStyle/>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Les employés reçoivent une rétroaction au travail qui les aide à croitre et à se perfectionner.</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Les superviseurs sont ouverts aux idées des employés qui souhaitent relever de nouveaux défis ou saisir de nouvelles occasions.</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Les employés ont la possibilité d’obtenir des promotions au sein de l’organisme.</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L’employeur valorise la croissance et le perfectionnement continus des employés.</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FR" sz="2000"/>
              <a:t>Les employés ont l’occasion de développer leurs compétences interpersonnelles dans le cadre de leur travail.</a:t>
            </a:r>
            <a:endParaRPr lang="en-US" sz="2000" b="0" i="0" kern="1200">
              <a:solidFill>
                <a:schemeClr val="dk1"/>
              </a:solidFill>
              <a:effectLst/>
              <a:ea typeface="+mn-ea"/>
              <a:cs typeface="+mn-cs"/>
            </a:endParaRPr>
          </a:p>
        </p:txBody>
      </p:sp>
    </p:spTree>
    <p:extLst>
      <p:ext uri="{BB962C8B-B14F-4D97-AF65-F5344CB8AC3E}">
        <p14:creationId xmlns:p14="http://schemas.microsoft.com/office/powerpoint/2010/main" val="14919628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93351"/>
            <a:ext cx="11585826" cy="1247918"/>
          </a:xfrm>
        </p:spPr>
        <p:txBody>
          <a:bodyPr/>
          <a:lstStyle/>
          <a:p>
            <a:r>
              <a:rPr lang="fr-CA" sz="2800"/>
              <a:t>Reconnaissance et récompenses</a:t>
            </a:r>
            <a:endParaRPr lang="en-CA" sz="2800"/>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06747"/>
          </a:xfrm>
          <a:prstGeom prst="rect">
            <a:avLst/>
          </a:prstGeom>
          <a:solidFill>
            <a:srgbClr val="FFB549">
              <a:alpha val="30196"/>
            </a:srgbClr>
          </a:solidFill>
        </p:spPr>
        <p:txBody>
          <a:bodyPr/>
          <a:lstStyle/>
          <a:p>
            <a:pPr marL="0" indent="0">
              <a:buNone/>
              <a:defRPr/>
            </a:pPr>
            <a:r>
              <a:rPr lang="fr-CA" sz="2000"/>
              <a:t>Un milieu de travail où les efforts des employés sont reconnus et récompensés équitablement et en temps opportun.</a:t>
            </a:r>
            <a:endParaRPr lang="fr-CA" sz="2000" kern="1200">
              <a:solidFill>
                <a:schemeClr val="dk1"/>
              </a:solidFill>
              <a:effectLst/>
              <a:ea typeface="+mn-ea"/>
              <a:cs typeface="+mn-cs"/>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06746"/>
          </a:xfrm>
          <a:prstGeom prst="rect">
            <a:avLst/>
          </a:prstGeom>
          <a:solidFill>
            <a:srgbClr val="FFB549">
              <a:alpha val="30196"/>
            </a:srgbClr>
          </a:solidFill>
        </p:spPr>
        <p:txBody>
          <a:bodyPr/>
          <a:lstStyle/>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superviseurs immédiats montrent leur appréciation envers la contribution des employés.</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reçoivent une rémunération équitable pour leur travail.</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L’employeur apprécie les efforts déployés par les employés.</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L’employeur célèbre les réalisations communes.</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L’employeur accorde de la valeur à l’engagement et à la passion des employés.</a:t>
            </a:r>
            <a:endParaRPr lang="en-US" sz="2000" b="0" i="0" kern="1200">
              <a:solidFill>
                <a:schemeClr val="dk1"/>
              </a:solidFill>
              <a:effectLst/>
              <a:ea typeface="+mn-ea"/>
              <a:cs typeface="+mn-cs"/>
            </a:endParaRPr>
          </a:p>
        </p:txBody>
      </p:sp>
    </p:spTree>
    <p:extLst>
      <p:ext uri="{BB962C8B-B14F-4D97-AF65-F5344CB8AC3E}">
        <p14:creationId xmlns:p14="http://schemas.microsoft.com/office/powerpoint/2010/main" val="25849958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1585825" cy="1247918"/>
          </a:xfrm>
        </p:spPr>
        <p:txBody>
          <a:bodyPr/>
          <a:lstStyle/>
          <a:p>
            <a:r>
              <a:rPr lang="en-CA" sz="2800"/>
              <a:t>Participation et influence</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40000"/>
              <a:lumOff val="60000"/>
              <a:alpha val="30196"/>
            </a:schemeClr>
          </a:solidFill>
        </p:spPr>
        <p:txBody>
          <a:bodyPr/>
          <a:lstStyle/>
          <a:p>
            <a:pPr marL="0" indent="0">
              <a:buNone/>
              <a:defRPr/>
            </a:pPr>
            <a:r>
              <a:rPr lang="fr-CA" sz="2000"/>
              <a:t>Un milieu de travail où les employés prennent part aux discussions portant sur la façon dont leur travail est accompli et dont les décisions importantes sont prises.</a:t>
            </a:r>
            <a:endParaRPr lang="fr-CA" sz="2000" kern="1200">
              <a:solidFill>
                <a:schemeClr val="dk1"/>
              </a:solidFill>
              <a:effectLst/>
              <a:ea typeface="+mn-ea"/>
              <a:cs typeface="+mn-cs"/>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accent5">
              <a:lumMod val="40000"/>
              <a:lumOff val="60000"/>
              <a:alpha val="30196"/>
            </a:schemeClr>
          </a:solidFill>
        </p:spPr>
        <p:txBody>
          <a:bodyPr/>
          <a:lstStyle/>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a:t>
            </a:r>
            <a:r>
              <a:rPr lang="fr-CA" sz="2000" kern="1200">
                <a:solidFill>
                  <a:schemeClr val="dk1"/>
                </a:solidFill>
                <a:ea typeface="+mn-ea"/>
                <a:cs typeface="+mn-cs"/>
              </a:rPr>
              <a:t>peuvent discuter avec leur superviseur immédiat de la façon dont ils accomplissent leur travail.</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a:t>
            </a:r>
            <a:r>
              <a:rPr lang="fr-CA" sz="2000" kern="1200">
                <a:solidFill>
                  <a:schemeClr val="dk1"/>
                </a:solidFill>
                <a:ea typeface="+mn-ea"/>
                <a:cs typeface="+mn-cs"/>
              </a:rPr>
              <a:t>ont une certaine maitrise de la façon dont ils organisent leur travail.</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kern="1200">
                <a:solidFill>
                  <a:schemeClr val="dk1"/>
                </a:solidFill>
                <a:ea typeface="+mn-ea"/>
                <a:cs typeface="+mn-cs"/>
              </a:rPr>
              <a:t>Les opinions et les suggestions des employés</a:t>
            </a:r>
            <a:r>
              <a:rPr lang="fr-CA" sz="2000" kern="1200" baseline="0">
                <a:solidFill>
                  <a:schemeClr val="dk1"/>
                </a:solidFill>
                <a:ea typeface="+mn-ea"/>
                <a:cs typeface="+mn-cs"/>
              </a:rPr>
              <a:t> sont prises en compte.</a:t>
            </a:r>
            <a:endParaRPr lang="fr-CA" sz="2000" kern="1200">
              <a:solidFill>
                <a:schemeClr val="dk1"/>
              </a:solidFill>
              <a:highlight>
                <a:srgbClr val="FFFF00"/>
              </a:highlight>
              <a:ea typeface="+mn-ea"/>
              <a:cs typeface="+mn-cs"/>
            </a:endParaRP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a:t>
            </a:r>
            <a:r>
              <a:rPr lang="fr-CA" sz="2000" kern="1200">
                <a:solidFill>
                  <a:schemeClr val="dk1"/>
                </a:solidFill>
                <a:ea typeface="+mn-ea"/>
                <a:cs typeface="+mn-cs"/>
              </a:rPr>
              <a:t>sont informés des changements importants qui pourraient avoir des répercussions sur leur façon de faire leur travail.</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L’employeur </a:t>
            </a:r>
            <a:r>
              <a:rPr lang="fr-CA" sz="2000" kern="1200">
                <a:solidFill>
                  <a:schemeClr val="dk1"/>
                </a:solidFill>
                <a:ea typeface="+mn-ea"/>
                <a:cs typeface="+mn-cs"/>
              </a:rPr>
              <a:t>encourage tous les employés à formuler des commentaires sur les décisions importantes relatives à leur travail.</a:t>
            </a:r>
          </a:p>
        </p:txBody>
      </p:sp>
    </p:spTree>
    <p:extLst>
      <p:ext uri="{BB962C8B-B14F-4D97-AF65-F5344CB8AC3E}">
        <p14:creationId xmlns:p14="http://schemas.microsoft.com/office/powerpoint/2010/main" val="41634369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3826"/>
            <a:ext cx="11585826" cy="1247918"/>
          </a:xfrm>
        </p:spPr>
        <p:txBody>
          <a:bodyPr/>
          <a:lstStyle/>
          <a:p>
            <a:r>
              <a:rPr lang="en-CA" sz="2800"/>
              <a:t>Gestion de la charge de travail</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6272"/>
          </a:xfrm>
          <a:prstGeom prst="rect">
            <a:avLst/>
          </a:prstGeom>
          <a:solidFill>
            <a:srgbClr val="FFB549">
              <a:alpha val="30196"/>
            </a:srgbClr>
          </a:solidFill>
        </p:spPr>
        <p:txBody>
          <a:bodyPr/>
          <a:lstStyle/>
          <a:p>
            <a:pPr marL="0" indent="0">
              <a:buNone/>
              <a:defRPr/>
            </a:pPr>
            <a:r>
              <a:rPr lang="fr-CA" sz="2000"/>
              <a:t>Un milieu de travail où les employés ont la possibilité de s’acquitter efficacement de leurs tâches et de leurs responsabilités dans les délais dont ils disposent. </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6271"/>
          </a:xfrm>
          <a:prstGeom prst="rect">
            <a:avLst/>
          </a:prstGeom>
          <a:solidFill>
            <a:srgbClr val="FFB549">
              <a:alpha val="30196"/>
            </a:srgbClr>
          </a:solidFill>
        </p:spPr>
        <p:txBody>
          <a:bodyPr/>
          <a:lstStyle/>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La quantité de travail à accomplir par les employés est raisonnable, compte tenu de leur poste.</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disposent de l’équipement et des ressources nécessaires pour faire leur travail correctement.</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peuvent parler à leurs superviseurs de la quantité de travail qu’ils ont à faire.</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 travail est libre de toute interruption ou perturbation inutile</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ont un niveau approprié de maitrise quant à la priorisation des tâches et des responsabilités lorsqu’ils doivent composer avec de multiples demandes. </a:t>
            </a:r>
            <a:endParaRPr lang="fr-CA" sz="2000" b="0" i="0" kern="1200">
              <a:solidFill>
                <a:schemeClr val="dk1"/>
              </a:solidFill>
              <a:effectLst/>
              <a:ea typeface="+mn-ea"/>
              <a:cs typeface="+mn-cs"/>
            </a:endParaRPr>
          </a:p>
        </p:txBody>
      </p:sp>
    </p:spTree>
    <p:extLst>
      <p:ext uri="{BB962C8B-B14F-4D97-AF65-F5344CB8AC3E}">
        <p14:creationId xmlns:p14="http://schemas.microsoft.com/office/powerpoint/2010/main" val="10479056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39" y="481834"/>
            <a:ext cx="11571361" cy="1247918"/>
          </a:xfrm>
        </p:spPr>
        <p:txBody>
          <a:bodyPr/>
          <a:lstStyle/>
          <a:p>
            <a:r>
              <a:rPr lang="en-CA" sz="2800"/>
              <a:t>Engagement</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40000"/>
              <a:lumOff val="60000"/>
              <a:alpha val="30196"/>
            </a:schemeClr>
          </a:solidFill>
        </p:spPr>
        <p:txBody>
          <a:bodyPr/>
          <a:lstStyle/>
          <a:p>
            <a:pPr marL="0" indent="0">
              <a:buNone/>
              <a:defRPr/>
            </a:pPr>
            <a:r>
              <a:rPr lang="fr-CA" sz="2000"/>
              <a:t>Un milieu de travail où les employés développent un sentiment d’appartenance à l’égard de leur travail et sont motivés par la volonté de bien accomplir leurs tâches.</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accent5">
              <a:lumMod val="40000"/>
              <a:lumOff val="60000"/>
              <a:alpha val="30196"/>
            </a:schemeClr>
          </a:solidFill>
        </p:spPr>
        <p:txBody>
          <a:bodyPr/>
          <a:lstStyle/>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a:t>
            </a:r>
            <a:r>
              <a:rPr lang="fr-CA" sz="2000" kern="1200">
                <a:solidFill>
                  <a:schemeClr val="dk1"/>
                </a:solidFill>
                <a:ea typeface="+mn-ea"/>
                <a:cs typeface="+mn-cs"/>
              </a:rPr>
              <a:t>aiment leur travail.</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a:t>
            </a:r>
            <a:r>
              <a:rPr lang="fr-CA" sz="2000" kern="1200">
                <a:solidFill>
                  <a:schemeClr val="dk1"/>
                </a:solidFill>
                <a:ea typeface="+mn-ea"/>
                <a:cs typeface="+mn-cs"/>
              </a:rPr>
              <a:t>sont prêts à déployer des efforts supplémentaires lorsque c’est nécessaire.</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kern="1200">
                <a:ea typeface="+mn-ea"/>
                <a:cs typeface="+mn-cs"/>
              </a:rPr>
              <a:t>Les employés décrivent leur travail comme important.</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a:t>
            </a:r>
            <a:r>
              <a:rPr lang="fr-CA" sz="2000" kern="1200">
                <a:solidFill>
                  <a:schemeClr val="dk1"/>
                </a:solidFill>
                <a:ea typeface="+mn-ea"/>
                <a:cs typeface="+mn-cs"/>
              </a:rPr>
              <a:t>se sentent responsables de la réussite de l’organisation.</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2000"/>
              <a:t>Les employés </a:t>
            </a:r>
            <a:r>
              <a:rPr lang="fr-CA" sz="2000" kern="1200">
                <a:solidFill>
                  <a:schemeClr val="dk1"/>
                </a:solidFill>
                <a:ea typeface="+mn-ea"/>
                <a:cs typeface="+mn-cs"/>
              </a:rPr>
              <a:t>sont fiers de leur travail.</a:t>
            </a:r>
          </a:p>
        </p:txBody>
      </p:sp>
    </p:spTree>
    <p:extLst>
      <p:ext uri="{BB962C8B-B14F-4D97-AF65-F5344CB8AC3E}">
        <p14:creationId xmlns:p14="http://schemas.microsoft.com/office/powerpoint/2010/main" val="38391893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39" y="481834"/>
            <a:ext cx="11571361" cy="1247918"/>
          </a:xfrm>
        </p:spPr>
        <p:txBody>
          <a:bodyPr/>
          <a:lstStyle/>
          <a:p>
            <a:r>
              <a:rPr lang="fr-CA" sz="2800"/>
              <a:t>Équilibre</a:t>
            </a:r>
            <a:endParaRPr lang="en-CA" sz="2800"/>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rgbClr val="FFB549">
              <a:alpha val="30196"/>
            </a:srgbClr>
          </a:solidFill>
        </p:spPr>
        <p:txBody>
          <a:bodyPr/>
          <a:lstStyle/>
          <a:p>
            <a:pPr marL="0" indent="0">
              <a:buNone/>
              <a:defRPr/>
            </a:pPr>
            <a:r>
              <a:rPr lang="fr-CA" sz="2000"/>
              <a:t>Un milieu de travail où l’on reconnait la nécessité de concilier harmonieusement les exigences liées au travail, à la famille et à la vie personnelle.</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rgbClr val="FFB549">
              <a:alpha val="30196"/>
            </a:srgbClr>
          </a:solidFill>
        </p:spPr>
        <p:txBody>
          <a:bodyPr/>
          <a:lstStyle/>
          <a:p>
            <a:pPr marL="285750" indent="-285750" algn="l" defTabSz="914400" rtl="0" eaLnBrk="1" fontAlgn="ctr" latinLnBrk="0" hangingPunct="1">
              <a:spcBef>
                <a:spcPts val="600"/>
              </a:spcBef>
              <a:spcAft>
                <a:spcPts val="600"/>
              </a:spcAft>
              <a:buFont typeface="Arial" panose="020B0604020202020204" pitchFamily="34" charset="0"/>
              <a:buChar char="•"/>
            </a:pPr>
            <a:r>
              <a:rPr lang="fr-CA" sz="1900"/>
              <a:t>L’employeur encourage les employés à prendre les pauses qui leur reviennent (p. ex., pause-repas, congé de maladie, vacances, temps compensatoire, congé parental).</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1900"/>
              <a:t>Les employés sont en mesure de trouver un équilibre raisonnable entre les exigences de leur travail et celles de leur vie personnelle.</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1900"/>
              <a:t>L’employeur fait la promotion d’un équilibre entre le travail et la vie personnelle. </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1900"/>
              <a:t>Les employés peuvent parler à leurs superviseurs lorsqu’ils ont de la difficulté à préserver l’équilibre entre leur travail et leur vie personnelle.</a:t>
            </a:r>
          </a:p>
          <a:p>
            <a:pPr marL="285750" indent="-285750" algn="l" defTabSz="914400" rtl="0" eaLnBrk="1" fontAlgn="ctr" latinLnBrk="0" hangingPunct="1">
              <a:spcBef>
                <a:spcPts val="600"/>
              </a:spcBef>
              <a:spcAft>
                <a:spcPts val="600"/>
              </a:spcAft>
              <a:buFont typeface="Arial" panose="020B0604020202020204" pitchFamily="34" charset="0"/>
              <a:buChar char="•"/>
            </a:pPr>
            <a:r>
              <a:rPr lang="fr-CA" sz="1900"/>
              <a:t>Les employés, à la fin de la plupart de leurs journées de travail, ont encore de l’énergie à consacrer à leur vie personnelle.</a:t>
            </a:r>
            <a:endParaRPr lang="fr-CA" sz="1900" b="0" i="0" kern="1200">
              <a:solidFill>
                <a:schemeClr val="dk1"/>
              </a:solidFill>
              <a:effectLst/>
              <a:ea typeface="+mn-ea"/>
              <a:cs typeface="+mn-cs"/>
            </a:endParaRPr>
          </a:p>
        </p:txBody>
      </p:sp>
    </p:spTree>
    <p:extLst>
      <p:ext uri="{BB962C8B-B14F-4D97-AF65-F5344CB8AC3E}">
        <p14:creationId xmlns:p14="http://schemas.microsoft.com/office/powerpoint/2010/main" val="36522386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39" y="464776"/>
            <a:ext cx="11571361" cy="1247918"/>
          </a:xfrm>
        </p:spPr>
        <p:txBody>
          <a:bodyPr/>
          <a:lstStyle/>
          <a:p>
            <a:r>
              <a:rPr lang="fr-FR" sz="2800"/>
              <a:t>Protection de la sécurité psychologique</a:t>
            </a:r>
            <a:endParaRPr lang="en-CA" sz="2800"/>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35322"/>
          </a:xfrm>
          <a:prstGeom prst="rect">
            <a:avLst/>
          </a:prstGeom>
          <a:solidFill>
            <a:schemeClr val="accent5">
              <a:lumMod val="40000"/>
              <a:lumOff val="60000"/>
              <a:alpha val="30196"/>
            </a:schemeClr>
          </a:solidFill>
        </p:spPr>
        <p:txBody>
          <a:bodyPr/>
          <a:lstStyle/>
          <a:p>
            <a:pPr marL="0" indent="0">
              <a:buNone/>
              <a:defRPr/>
            </a:pPr>
            <a:r>
              <a:rPr lang="fr-CA" sz="2000"/>
              <a:t>Un milieu de travail où l’on veille à ce que les employés se sentent en sécurité sur le plan psychologique.</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35321"/>
          </a:xfrm>
          <a:prstGeom prst="rect">
            <a:avLst/>
          </a:prstGeom>
          <a:solidFill>
            <a:schemeClr val="accent5">
              <a:lumMod val="40000"/>
              <a:lumOff val="60000"/>
              <a:alpha val="30196"/>
            </a:schemeClr>
          </a:solidFill>
        </p:spPr>
        <p:txBody>
          <a:bodyPr/>
          <a:lstStyle/>
          <a:p>
            <a:pPr marL="285750" indent="-285750" rtl="0" fontAlgn="ctr">
              <a:spcBef>
                <a:spcPts val="300"/>
              </a:spcBef>
              <a:spcAft>
                <a:spcPts val="600"/>
              </a:spcAft>
              <a:buFont typeface="Arial" panose="020B0604020202020204" pitchFamily="34" charset="0"/>
              <a:buChar char="•"/>
            </a:pPr>
            <a:r>
              <a:rPr lang="fr-CA" sz="1900"/>
              <a:t>L’employeur s’engage à réduire au minimum le stress inutile au travail.</a:t>
            </a:r>
          </a:p>
          <a:p>
            <a:pPr marL="285750" indent="-285750" rtl="0" fontAlgn="ctr">
              <a:spcBef>
                <a:spcPts val="300"/>
              </a:spcBef>
              <a:spcAft>
                <a:spcPts val="600"/>
              </a:spcAft>
              <a:buFont typeface="Arial" panose="020B0604020202020204" pitchFamily="34" charset="0"/>
              <a:buChar char="•"/>
            </a:pPr>
            <a:r>
              <a:rPr lang="fr-CA" sz="1900"/>
              <a:t>Les superviseurs immédiats sont attentifs au mieux-être émotionnel des employés. </a:t>
            </a:r>
          </a:p>
          <a:p>
            <a:pPr marL="285750" indent="-285750" rtl="0" fontAlgn="ctr">
              <a:spcBef>
                <a:spcPts val="300"/>
              </a:spcBef>
              <a:spcAft>
                <a:spcPts val="600"/>
              </a:spcAft>
              <a:buFont typeface="Arial" panose="020B0604020202020204" pitchFamily="34" charset="0"/>
              <a:buChar char="•"/>
            </a:pPr>
            <a:r>
              <a:rPr lang="fr-CA" sz="1900"/>
              <a:t>L’employeur déploie des efforts pour éviter aux employés tout préjudice découlant de harcèlement, de discrimination, de violence ou de préjugés.</a:t>
            </a:r>
          </a:p>
          <a:p>
            <a:pPr marL="285750" indent="-285750" rtl="0" fontAlgn="ctr">
              <a:spcBef>
                <a:spcPts val="300"/>
              </a:spcBef>
              <a:spcAft>
                <a:spcPts val="600"/>
              </a:spcAft>
              <a:buFont typeface="Arial" panose="020B0604020202020204" pitchFamily="34" charset="0"/>
              <a:buChar char="•"/>
            </a:pPr>
            <a:r>
              <a:rPr lang="fr-CA" sz="1900"/>
              <a:t>Les employés décrivent le milieu de travail comme psychologiquement sain.</a:t>
            </a:r>
          </a:p>
          <a:p>
            <a:pPr marL="285750" indent="-285750" rtl="0" fontAlgn="ctr">
              <a:spcBef>
                <a:spcPts val="300"/>
              </a:spcBef>
              <a:spcAft>
                <a:spcPts val="600"/>
              </a:spcAft>
              <a:buFont typeface="Arial" panose="020B0604020202020204" pitchFamily="34" charset="0"/>
              <a:buChar char="•"/>
            </a:pPr>
            <a:r>
              <a:rPr lang="fr-CA" sz="1900"/>
              <a:t>L’employeur compose efficacement avec les situations qui peuvent menacer les employés ou leur causer préjudice (p. ex., harcèlement, discrimination, violence ou préjugés).</a:t>
            </a:r>
          </a:p>
          <a:p>
            <a:pPr marL="285750" indent="-285750" rtl="0" fontAlgn="ctr">
              <a:spcBef>
                <a:spcPts val="300"/>
              </a:spcBef>
              <a:spcAft>
                <a:spcPts val="600"/>
              </a:spcAft>
              <a:buFont typeface="Arial" panose="020B0604020202020204" pitchFamily="34" charset="0"/>
              <a:buChar char="•"/>
            </a:pPr>
            <a:r>
              <a:rPr lang="fr-CA" sz="1900" b="0" i="0" kern="1200">
                <a:effectLst/>
                <a:ea typeface="+mn-ea"/>
                <a:cs typeface="+mn-cs"/>
              </a:rPr>
              <a:t>Les employés sont encouragés à utiliser la langue officielle de leur choix.</a:t>
            </a:r>
          </a:p>
        </p:txBody>
      </p:sp>
    </p:spTree>
    <p:extLst>
      <p:ext uri="{BB962C8B-B14F-4D97-AF65-F5344CB8AC3E}">
        <p14:creationId xmlns:p14="http://schemas.microsoft.com/office/powerpoint/2010/main" val="6593550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40" y="481834"/>
            <a:ext cx="11641462" cy="1247918"/>
          </a:xfrm>
        </p:spPr>
        <p:txBody>
          <a:bodyPr/>
          <a:lstStyle/>
          <a:p>
            <a:r>
              <a:rPr lang="fr-CA" sz="2800"/>
              <a:t>Protection de l’intégrité physique</a:t>
            </a:r>
            <a:endParaRPr lang="en-CA" sz="2800"/>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fr-CA" sz="2000">
                <a:solidFill>
                  <a:schemeClr val="bg1"/>
                </a:solidFill>
              </a:rPr>
              <a:t>Définition</a:t>
            </a:r>
            <a:endParaRPr lang="en-CA" sz="2000">
              <a:solidFill>
                <a:schemeClr val="bg1"/>
              </a:solidFill>
            </a:endParaRP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bg2">
              <a:alpha val="29804"/>
            </a:schemeClr>
          </a:solidFill>
        </p:spPr>
        <p:txBody>
          <a:bodyPr/>
          <a:lstStyle/>
          <a:p>
            <a:pPr marL="0" indent="0">
              <a:buNone/>
              <a:defRPr/>
            </a:pPr>
            <a:r>
              <a:rPr lang="fr-CA" sz="2000"/>
              <a:t>Un milieu de travail où la sécurité physique des employés est assurée. </a:t>
            </a:r>
            <a:endParaRPr lang="fr-CA" sz="2000">
              <a:effectLst/>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pPr fontAlgn="ctr"/>
            <a:r>
              <a:rPr lang="fr-CA" sz="2000">
                <a:solidFill>
                  <a:schemeClr val="bg1"/>
                </a:solidFill>
              </a:rPr>
              <a:t>À quoi ça ressemble dans la pratique</a:t>
            </a:r>
            <a:endParaRPr lang="fr-CA" sz="2000" baseline="30000">
              <a:solidFill>
                <a:schemeClr val="bg1"/>
              </a:solidFill>
              <a:cs typeface="Calibri Light" panose="020F0302020204030204" pitchFamily="34" charset="0"/>
            </a:endParaRP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bg2">
              <a:alpha val="30196"/>
            </a:schemeClr>
          </a:solidFill>
        </p:spPr>
        <p:txBody>
          <a:bodyPr/>
          <a:lstStyle/>
          <a:p>
            <a:pPr marL="285750" indent="-285750" algn="l" defTabSz="914400" rtl="0" eaLnBrk="1" fontAlgn="ctr" latinLnBrk="0" hangingPunct="1">
              <a:spcBef>
                <a:spcPts val="0"/>
              </a:spcBef>
              <a:spcAft>
                <a:spcPts val="600"/>
              </a:spcAft>
              <a:buFont typeface="Arial" panose="020B0604020202020204" pitchFamily="34" charset="0"/>
              <a:buChar char="•"/>
            </a:pPr>
            <a:r>
              <a:rPr lang="fr-CA" sz="1750"/>
              <a:t>L’employeur se préoccupe des répercussions de l’environnement physique de travail sur la santé mentale des employés.</a:t>
            </a:r>
          </a:p>
          <a:p>
            <a:pPr marL="285750" indent="-285750" algn="l" defTabSz="914400" rtl="0" eaLnBrk="1" fontAlgn="ctr" latinLnBrk="0" hangingPunct="1">
              <a:spcBef>
                <a:spcPts val="0"/>
              </a:spcBef>
              <a:spcAft>
                <a:spcPts val="600"/>
              </a:spcAft>
              <a:buFont typeface="Arial" panose="020B0604020202020204" pitchFamily="34" charset="0"/>
              <a:buChar char="•"/>
            </a:pPr>
            <a:r>
              <a:rPr lang="fr-CA" sz="1750"/>
              <a:t>Les employés se sentent en sécurité dans leur environnement physique de travail.</a:t>
            </a:r>
          </a:p>
          <a:p>
            <a:pPr marL="285750" indent="-285750" algn="l" defTabSz="914400" rtl="0" eaLnBrk="1" fontAlgn="ctr" latinLnBrk="0" hangingPunct="1">
              <a:spcBef>
                <a:spcPts val="0"/>
              </a:spcBef>
              <a:spcAft>
                <a:spcPts val="600"/>
              </a:spcAft>
              <a:buFont typeface="Arial" panose="020B0604020202020204" pitchFamily="34" charset="0"/>
              <a:buChar char="•"/>
            </a:pPr>
            <a:r>
              <a:rPr lang="fr-CA" sz="1750"/>
              <a:t>L’horaire de travail prévoit des périodes raisonnables de repos.</a:t>
            </a:r>
          </a:p>
          <a:p>
            <a:pPr marL="285750" indent="-285750" algn="l" defTabSz="914400" rtl="0" eaLnBrk="1" fontAlgn="ctr" latinLnBrk="0" hangingPunct="1">
              <a:spcBef>
                <a:spcPts val="0"/>
              </a:spcBef>
              <a:spcAft>
                <a:spcPts val="600"/>
              </a:spcAft>
              <a:buFont typeface="Arial" panose="020B0604020202020204" pitchFamily="34" charset="0"/>
              <a:buChar char="•"/>
            </a:pPr>
            <a:r>
              <a:rPr lang="fr-CA" sz="1750"/>
              <a:t>Toutes les questions de santé et de sécurité sont prises au sérieux.</a:t>
            </a:r>
          </a:p>
          <a:p>
            <a:pPr marL="285750" indent="-285750" algn="l" defTabSz="914400" rtl="0" eaLnBrk="1" fontAlgn="ctr" latinLnBrk="0" hangingPunct="1">
              <a:spcBef>
                <a:spcPts val="0"/>
              </a:spcBef>
              <a:spcAft>
                <a:spcPts val="600"/>
              </a:spcAft>
              <a:buFont typeface="Arial" panose="020B0604020202020204" pitchFamily="34" charset="0"/>
              <a:buChar char="•"/>
            </a:pPr>
            <a:r>
              <a:rPr lang="fr-CA" sz="1750"/>
              <a:t>Les employés à qui l’on demande d’effectuer un travail qu’ils jugent dangereux n’hésitent pas à refuser.</a:t>
            </a:r>
          </a:p>
          <a:p>
            <a:pPr marL="285750" indent="-285750" algn="l" defTabSz="914400" rtl="0" eaLnBrk="1" fontAlgn="ctr" latinLnBrk="0" hangingPunct="1">
              <a:spcBef>
                <a:spcPts val="0"/>
              </a:spcBef>
              <a:spcAft>
                <a:spcPts val="600"/>
              </a:spcAft>
              <a:buFont typeface="Arial" panose="020B0604020202020204" pitchFamily="34" charset="0"/>
              <a:buChar char="•"/>
            </a:pPr>
            <a:r>
              <a:rPr lang="fr-CA" sz="1750"/>
              <a:t>Les employés reçoivent une formation adéquate pour effectuer</a:t>
            </a:r>
            <a:r>
              <a:rPr lang="fr-CA" sz="1750" baseline="0"/>
              <a:t> leur travail de façon sécuritaire.</a:t>
            </a:r>
            <a:endParaRPr lang="fr-CA" sz="1750"/>
          </a:p>
          <a:p>
            <a:pPr marL="285750" indent="-285750" algn="l" defTabSz="914400" rtl="0" eaLnBrk="1" fontAlgn="ctr" latinLnBrk="0" hangingPunct="1">
              <a:spcBef>
                <a:spcPts val="0"/>
              </a:spcBef>
              <a:spcAft>
                <a:spcPts val="600"/>
              </a:spcAft>
              <a:buFont typeface="Arial" panose="020B0604020202020204" pitchFamily="34" charset="0"/>
              <a:buChar char="•"/>
            </a:pPr>
            <a:r>
              <a:rPr lang="fr-CA" sz="1750"/>
              <a:t>L’employeur évalue les exigences psychologiques de l’emploi et de l’environnement de travail pour déterminer s’il existe des dangers pour la santé et la sécurité des employés. </a:t>
            </a:r>
          </a:p>
        </p:txBody>
      </p:sp>
    </p:spTree>
    <p:extLst>
      <p:ext uri="{BB962C8B-B14F-4D97-AF65-F5344CB8AC3E}">
        <p14:creationId xmlns:p14="http://schemas.microsoft.com/office/powerpoint/2010/main" val="40322576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6242465" cy="1247917"/>
          </a:xfrm>
        </p:spPr>
        <p:txBody>
          <a:bodyPr lIns="91440" tIns="45720" rIns="91440" bIns="45720" anchor="t">
            <a:normAutofit/>
          </a:bodyPr>
          <a:lstStyle/>
          <a:p>
            <a:r>
              <a:rPr lang="fr-FR" sz="2800"/>
              <a:t>Instruments de politique d’entreprise (IPC)</a:t>
            </a:r>
            <a:endParaRPr lang="en-CA" sz="2800"/>
          </a:p>
        </p:txBody>
      </p:sp>
      <p:sp>
        <p:nvSpPr>
          <p:cNvPr id="3" name="Content Placeholder 2"/>
          <p:cNvSpPr>
            <a:spLocks noGrp="1"/>
          </p:cNvSpPr>
          <p:nvPr>
            <p:ph sz="half" idx="2"/>
          </p:nvPr>
        </p:nvSpPr>
        <p:spPr>
          <a:xfrm>
            <a:off x="606175" y="1537855"/>
            <a:ext cx="5391401" cy="4651808"/>
          </a:xfrm>
        </p:spPr>
        <p:txBody>
          <a:bodyPr lIns="91440" tIns="45720" rIns="91440" bIns="45720" anchor="t">
            <a:noAutofit/>
          </a:bodyPr>
          <a:lstStyle/>
          <a:p>
            <a:r>
              <a:rPr lang="en-CA" sz="2000" err="1">
                <a:solidFill>
                  <a:schemeClr val="tx2"/>
                </a:solidFill>
                <a:latin typeface="+mj-lt"/>
              </a:rPr>
              <a:t>Procédure</a:t>
            </a:r>
            <a:r>
              <a:rPr lang="en-CA" sz="2000">
                <a:solidFill>
                  <a:schemeClr val="tx2"/>
                </a:solidFill>
                <a:latin typeface="+mj-lt"/>
              </a:rPr>
              <a:t> </a:t>
            </a:r>
            <a:r>
              <a:rPr lang="en-CA" sz="2000" err="1">
                <a:solidFill>
                  <a:schemeClr val="tx2"/>
                </a:solidFill>
                <a:latin typeface="+mj-lt"/>
              </a:rPr>
              <a:t>opérationnelle</a:t>
            </a:r>
            <a:r>
              <a:rPr lang="en-CA" sz="2000">
                <a:solidFill>
                  <a:schemeClr val="tx2"/>
                </a:solidFill>
                <a:latin typeface="+mj-lt"/>
              </a:rPr>
              <a:t> </a:t>
            </a:r>
            <a:r>
              <a:rPr lang="en-CA" sz="2000" err="1">
                <a:solidFill>
                  <a:schemeClr val="tx2"/>
                </a:solidFill>
                <a:latin typeface="+mj-lt"/>
              </a:rPr>
              <a:t>normalisée</a:t>
            </a:r>
            <a:r>
              <a:rPr lang="en-CA" sz="2000">
                <a:solidFill>
                  <a:schemeClr val="tx2"/>
                </a:solidFill>
                <a:latin typeface="+mj-lt"/>
              </a:rPr>
              <a:t> (PON)</a:t>
            </a:r>
          </a:p>
          <a:p>
            <a:pPr lvl="1"/>
            <a:r>
              <a:rPr lang="fr-FR" sz="2000"/>
              <a:t>décrit clairement les rôles et les responsabilités des intervenants
énonce les instructions générales</a:t>
            </a:r>
            <a:endParaRPr lang="en-CA" sz="2000"/>
          </a:p>
          <a:p>
            <a:r>
              <a:rPr lang="fr-FR" sz="2000">
                <a:solidFill>
                  <a:schemeClr val="tx2"/>
                </a:solidFill>
                <a:latin typeface="+mj-lt"/>
              </a:rPr>
              <a:t>Procédure de travail sécuritaire (PTS)</a:t>
            </a:r>
          </a:p>
          <a:p>
            <a:pPr lvl="1"/>
            <a:r>
              <a:rPr lang="fr-FR" sz="2000"/>
              <a:t>s’écoule d’une PON
offre des instructions étape par étape concises et détaillées sur la façon d’effectuer une tâche donnée en toute sécurité, y compris ce qu’il ne faut pas faire
décrit la formation et l’exigence relative à l’équipement de protection individuelle (EPI)
suit un format normalisé</a:t>
            </a:r>
            <a:endParaRPr lang="en-CA" sz="2000">
              <a:cs typeface="Arial"/>
            </a:endParaRPr>
          </a:p>
        </p:txBody>
      </p:sp>
      <p:pic>
        <p:nvPicPr>
          <p:cNvPr id="6" name="Picture 5">
            <a:extLst>
              <a:ext uri="{FF2B5EF4-FFF2-40B4-BE49-F238E27FC236}">
                <a16:creationId xmlns:a16="http://schemas.microsoft.com/office/drawing/2014/main" id="{43222E7A-9503-FA80-422D-FE5AB9A43773}"/>
              </a:ext>
            </a:extLst>
          </p:cNvPr>
          <p:cNvPicPr>
            <a:picLocks noChangeAspect="1"/>
          </p:cNvPicPr>
          <p:nvPr/>
        </p:nvPicPr>
        <p:blipFill>
          <a:blip r:embed="rId3"/>
          <a:stretch>
            <a:fillRect/>
          </a:stretch>
        </p:blipFill>
        <p:spPr>
          <a:xfrm>
            <a:off x="6848640" y="555750"/>
            <a:ext cx="4897518" cy="59371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682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365760"/>
            <a:ext cx="10515600" cy="854166"/>
          </a:xfrm>
        </p:spPr>
        <p:txBody>
          <a:bodyPr lIns="91440" tIns="45720" rIns="91440" bIns="45720" anchor="ctr">
            <a:normAutofit/>
          </a:bodyPr>
          <a:lstStyle/>
          <a:p>
            <a:r>
              <a:rPr lang="fr-FR" sz="2800"/>
              <a:t>Qu’est-ce que cela signifie pour votre HSC ?</a:t>
            </a:r>
            <a:endParaRPr lang="en-CA" sz="2800"/>
          </a:p>
        </p:txBody>
      </p:sp>
      <p:graphicFrame>
        <p:nvGraphicFramePr>
          <p:cNvPr id="5" name="Content Placeholder 2">
            <a:extLst>
              <a:ext uri="{FF2B5EF4-FFF2-40B4-BE49-F238E27FC236}">
                <a16:creationId xmlns:a16="http://schemas.microsoft.com/office/drawing/2014/main" id="{3B84A3F9-0EC6-A361-9AF4-7909BA4AFA31}"/>
              </a:ext>
            </a:extLst>
          </p:cNvPr>
          <p:cNvGraphicFramePr>
            <a:graphicFrameLocks noGrp="1"/>
          </p:cNvGraphicFramePr>
          <p:nvPr>
            <p:ph sz="half" idx="4294967295"/>
            <p:extLst>
              <p:ext uri="{D42A27DB-BD31-4B8C-83A1-F6EECF244321}">
                <p14:modId xmlns:p14="http://schemas.microsoft.com/office/powerpoint/2010/main" val="3801167886"/>
              </p:ext>
            </p:extLst>
          </p:nvPr>
        </p:nvGraphicFramePr>
        <p:xfrm>
          <a:off x="838200" y="1632758"/>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8872556"/>
      </p:ext>
    </p:extLst>
  </p:cSld>
  <p:clrMapOvr>
    <a:masterClrMapping/>
  </p:clrMapOvr>
</p:sld>
</file>

<file path=ppt/theme/theme1.xml><?xml version="1.0" encoding="utf-8"?>
<a:theme xmlns:a="http://schemas.openxmlformats.org/drawingml/2006/main" name="CorpLook">
  <a:themeElements>
    <a:clrScheme name="Corporate Look - Yellow">
      <a:dk1>
        <a:sysClr val="windowText" lastClr="000000"/>
      </a:dk1>
      <a:lt1>
        <a:sysClr val="window" lastClr="FFFFFF"/>
      </a:lt1>
      <a:dk2>
        <a:srgbClr val="A66318"/>
      </a:dk2>
      <a:lt2>
        <a:srgbClr val="FFB549"/>
      </a:lt2>
      <a:accent1>
        <a:srgbClr val="58A6DC"/>
      </a:accent1>
      <a:accent2>
        <a:srgbClr val="005776"/>
      </a:accent2>
      <a:accent3>
        <a:srgbClr val="70C169"/>
      </a:accent3>
      <a:accent4>
        <a:srgbClr val="046A38"/>
      </a:accent4>
      <a:accent5>
        <a:srgbClr val="B565A7"/>
      </a:accent5>
      <a:accent6>
        <a:srgbClr val="6E2B62"/>
      </a:accent6>
      <a:hlink>
        <a:srgbClr val="0000FF"/>
      </a:hlink>
      <a:folHlink>
        <a:srgbClr val="800080"/>
      </a:folHlink>
    </a:clrScheme>
    <a:fontScheme name="CorpLook">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400" dirty="0" err="1"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CorpLook" id="{A673D03D-3032-4B5F-B15D-3500CA26FCBD}" vid="{55482A6F-3BC3-4C45-94CB-1E99CB8E81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rporate Look - Yellow">
    <a:dk1>
      <a:sysClr val="windowText" lastClr="000000"/>
    </a:dk1>
    <a:lt1>
      <a:sysClr val="window" lastClr="FFFFFF"/>
    </a:lt1>
    <a:dk2>
      <a:srgbClr val="A66318"/>
    </a:dk2>
    <a:lt2>
      <a:srgbClr val="FFB549"/>
    </a:lt2>
    <a:accent1>
      <a:srgbClr val="58A6DC"/>
    </a:accent1>
    <a:accent2>
      <a:srgbClr val="005776"/>
    </a:accent2>
    <a:accent3>
      <a:srgbClr val="70C169"/>
    </a:accent3>
    <a:accent4>
      <a:srgbClr val="046A38"/>
    </a:accent4>
    <a:accent5>
      <a:srgbClr val="B565A7"/>
    </a:accent5>
    <a:accent6>
      <a:srgbClr val="6E2B62"/>
    </a:accent6>
    <a:hlink>
      <a:srgbClr val="0000FF"/>
    </a:hlink>
    <a:folHlink>
      <a:srgbClr val="800080"/>
    </a:folHlink>
  </a:clrScheme>
</a:themeOverride>
</file>

<file path=ppt/theme/themeOverride2.xml><?xml version="1.0" encoding="utf-8"?>
<a:themeOverride xmlns:a="http://schemas.openxmlformats.org/drawingml/2006/main">
  <a:clrScheme name="Corporate Look - Yellow">
    <a:dk1>
      <a:sysClr val="windowText" lastClr="000000"/>
    </a:dk1>
    <a:lt1>
      <a:sysClr val="window" lastClr="FFFFFF"/>
    </a:lt1>
    <a:dk2>
      <a:srgbClr val="A66318"/>
    </a:dk2>
    <a:lt2>
      <a:srgbClr val="FFB549"/>
    </a:lt2>
    <a:accent1>
      <a:srgbClr val="58A6DC"/>
    </a:accent1>
    <a:accent2>
      <a:srgbClr val="005776"/>
    </a:accent2>
    <a:accent3>
      <a:srgbClr val="70C169"/>
    </a:accent3>
    <a:accent4>
      <a:srgbClr val="046A38"/>
    </a:accent4>
    <a:accent5>
      <a:srgbClr val="B565A7"/>
    </a:accent5>
    <a:accent6>
      <a:srgbClr val="6E2B62"/>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0FC9958D441543BE67FA11E002536F" ma:contentTypeVersion="13" ma:contentTypeDescription="Crée un document." ma:contentTypeScope="" ma:versionID="7ede5c1d1b75ee81b946fb6196c832c3">
  <xsd:schema xmlns:xsd="http://www.w3.org/2001/XMLSchema" xmlns:xs="http://www.w3.org/2001/XMLSchema" xmlns:p="http://schemas.microsoft.com/office/2006/metadata/properties" xmlns:ns2="0d6345e5-1cf7-473e-87c6-102aa3c56c75" xmlns:ns3="d14e2f15-b647-4ecf-94ca-2628f5150f37" targetNamespace="http://schemas.microsoft.com/office/2006/metadata/properties" ma:root="true" ma:fieldsID="863d9d3589eff8540578ff7184ee7038" ns2:_="" ns3:_="">
    <xsd:import namespace="0d6345e5-1cf7-473e-87c6-102aa3c56c75"/>
    <xsd:import namespace="d14e2f15-b647-4ecf-94ca-2628f5150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345e5-1cf7-473e-87c6-102aa3c56c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5af47b69-c9b1-4764-9e67-26b8361a465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4e2f15-b647-4ecf-94ca-2628f5150f3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4874f3-4ad8-41e3-89d8-df442dada7e2}" ma:internalName="TaxCatchAll" ma:showField="CatchAllData" ma:web="d14e2f15-b647-4ecf-94ca-2628f5150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d6345e5-1cf7-473e-87c6-102aa3c56c75">
      <Terms xmlns="http://schemas.microsoft.com/office/infopath/2007/PartnerControls"/>
    </lcf76f155ced4ddcb4097134ff3c332f>
    <TaxCatchAll xmlns="d14e2f15-b647-4ecf-94ca-2628f5150f37" xsi:nil="true"/>
  </documentManagement>
</p:properties>
</file>

<file path=customXml/item4.xml><?xml version="1.0" encoding="utf-8"?>
<titus xmlns="http://schemas.titus.com/TitusProperties/">
  <TitusGUID xmlns="">0eb1bbcd-5da2-4970-90e7-b47c4b8123f3</TitusGUID>
  <TitusMetadata xmlns="">eyJucyI6Imh0dHA6XC9cL3d3dy50aXR1cy5jb21cL25zXC9DYW5hZGEgUmV2ZW51ZSBBZ2VuY3kiLCJwcm9wcyI6W3sibiI6IlNlY3VyaXR5Q2xhc3NpZmljYXRpb25MZXZlbCIsInZhbHMiOlt7InZhbHVlIjoiVU5DTEFTU0lGSUVEIn1dfSx7Im4iOiJMYW5ndWFnZVNlbGVjdGlvbiIsInZhbHMiOlt7InZhbHVlIjoiRU5HTElTSCJ9XX0seyJuIjoiVklTVUFMTUFSS0lOR1MiLCJ2YWxzIjpbeyJ2YWx1ZSI6IllFUyJ9XX1dfQ==</TitusMetadata>
</titus>
</file>

<file path=customXml/itemProps1.xml><?xml version="1.0" encoding="utf-8"?>
<ds:datastoreItem xmlns:ds="http://schemas.openxmlformats.org/officeDocument/2006/customXml" ds:itemID="{B0B29A90-7887-4EB3-B7F7-8B9CB3347A38}"/>
</file>

<file path=customXml/itemProps2.xml><?xml version="1.0" encoding="utf-8"?>
<ds:datastoreItem xmlns:ds="http://schemas.openxmlformats.org/officeDocument/2006/customXml" ds:itemID="{81071757-32C3-4927-A5EA-46F338982C0F}">
  <ds:schemaRefs>
    <ds:schemaRef ds:uri="http://schemas.microsoft.com/sharepoint/v3/contenttype/forms"/>
  </ds:schemaRefs>
</ds:datastoreItem>
</file>

<file path=customXml/itemProps3.xml><?xml version="1.0" encoding="utf-8"?>
<ds:datastoreItem xmlns:ds="http://schemas.openxmlformats.org/officeDocument/2006/customXml" ds:itemID="{D20C1792-5284-42D1-9A1C-3483755BA845}">
  <ds:schemaRefs>
    <ds:schemaRef ds:uri="http://www.w3.org/XML/1998/namespace"/>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http://purl.org/dc/dcmitype/"/>
    <ds:schemaRef ds:uri="http://schemas.microsoft.com/office/2006/metadata/properties"/>
    <ds:schemaRef ds:uri="8e5103cf-546f-48c2-81b0-4559a6171ca2"/>
    <ds:schemaRef ds:uri="76adf08a-257c-4abf-b841-e04a29856e61"/>
    <ds:schemaRef ds:uri="http://purl.org/dc/elements/1.1/"/>
  </ds:schemaRefs>
</ds:datastoreItem>
</file>

<file path=customXml/itemProps4.xml><?xml version="1.0" encoding="utf-8"?>
<ds:datastoreItem xmlns:ds="http://schemas.openxmlformats.org/officeDocument/2006/customXml" ds:itemID="{534CCE2C-6F0B-4BFD-B163-DC54446F616F}">
  <ds:schemaRefs>
    <ds:schemaRef ds:uri=""/>
    <ds:schemaRef ds:uri="http://schemas.titus.com/TitusProperties/"/>
  </ds:schemaRefs>
</ds:datastoreItem>
</file>

<file path=docProps/app.xml><?xml version="1.0" encoding="utf-8"?>
<Properties xmlns="http://schemas.openxmlformats.org/officeDocument/2006/extended-properties" xmlns:vt="http://schemas.openxmlformats.org/officeDocument/2006/docPropsVTypes">
  <Template/>
  <TotalTime>19</TotalTime>
  <Words>5937</Words>
  <Application>Microsoft Office PowerPoint</Application>
  <PresentationFormat>Widescreen</PresentationFormat>
  <Paragraphs>541</Paragraphs>
  <Slides>86</Slides>
  <Notes>62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86</vt:i4>
      </vt:variant>
    </vt:vector>
  </HeadingPairs>
  <TitlesOfParts>
    <vt:vector size="94" baseType="lpstr">
      <vt:lpstr>Arial</vt:lpstr>
      <vt:lpstr>Calibri</vt:lpstr>
      <vt:lpstr>Calibri Light</vt:lpstr>
      <vt:lpstr>Century Gothic</vt:lpstr>
      <vt:lpstr>Helvetica Neue</vt:lpstr>
      <vt:lpstr>Noto Sans</vt:lpstr>
      <vt:lpstr>ヒラギノ角ゴ Pro W3</vt:lpstr>
      <vt:lpstr>CorpLook</vt:lpstr>
      <vt:lpstr>Programme de santé et de sécurité au travail (SST)</vt:lpstr>
      <vt:lpstr>Ordre du jour</vt:lpstr>
      <vt:lpstr>À l’Agence du revenu du Canada (ARC), nous nous engageons à offrir un milieu de travail sain et sécuritaire à tous les employés en favorisant une culture organisationnelle où la santé et la sécurité sont fondamentales dans tous les aspects des activités de l’ARC.</vt:lpstr>
      <vt:lpstr>Système de gestion de la santé et de la sécurité au travail</vt:lpstr>
      <vt:lpstr>Structure du programme de SST</vt:lpstr>
      <vt:lpstr>Programme de prévention des risques (PPR)</vt:lpstr>
      <vt:lpstr>Détails du programme de SST</vt:lpstr>
      <vt:lpstr>Réseau de SST au sein de l’ARC</vt:lpstr>
      <vt:lpstr>Rôles et responsabilités</vt:lpstr>
      <vt:lpstr>Quel rôle le comité et le représentant de santé et de sécurité peuvent-ils jouer ?</vt:lpstr>
      <vt:lpstr>Facteurs en milieu de travail qui ont une incidence sur le mieux-être</vt:lpstr>
      <vt:lpstr>Approche de l’Agence sur le mieux-être</vt:lpstr>
      <vt:lpstr>Pourquoi un milieu de travail sain est-il important?</vt:lpstr>
      <vt:lpstr>Facteurs en milieu de travail ayant des répercussions sur le mieux-être</vt:lpstr>
      <vt:lpstr>13 facteurs en milieu de travail</vt:lpstr>
      <vt:lpstr>13 Facteurs liés au milieu de travail – Cartes de renseignements</vt:lpstr>
      <vt:lpstr>Culture organisationnelle</vt:lpstr>
      <vt:lpstr>Leadership et attentes claires</vt:lpstr>
      <vt:lpstr>Exigences psychologiques</vt:lpstr>
      <vt:lpstr>Gestion de la charge de travail</vt:lpstr>
      <vt:lpstr>Protection de l’intégrité physique</vt:lpstr>
      <vt:lpstr>Participation conjointe</vt:lpstr>
      <vt:lpstr>Recommandations</vt:lpstr>
      <vt:lpstr>Personnes-ressources</vt:lpstr>
      <vt:lpstr>Ressources</vt:lpstr>
      <vt:lpstr>Système de signalement d'incidents et de gestion de l'incapacité (SSIGI)</vt:lpstr>
      <vt:lpstr>Signalement du harcèlement et de la violence en milieu de travail</vt:lpstr>
      <vt:lpstr>Volet 1 :  Risques et plaintes</vt:lpstr>
      <vt:lpstr>Volet 1 – Risques/plaintes</vt:lpstr>
      <vt:lpstr>Cas de risque – Étape 1 – Niveau de superviseur</vt:lpstr>
      <vt:lpstr>Cas de risque – Étape 1 : Avis aux employés</vt:lpstr>
      <vt:lpstr>Cas de risque – Étape 2 : Niveau de CSS/RSS</vt:lpstr>
      <vt:lpstr>Cas de risque – Étape 2 : Notification au CSS/RSS</vt:lpstr>
      <vt:lpstr>Cas de risque – Étape 2 : Affectation des enquêteurs</vt:lpstr>
      <vt:lpstr>Cas de risque – Étape 2 : Intervention de l’ESS</vt:lpstr>
      <vt:lpstr>Cas de risque – Étape 2 : Examen par les employés</vt:lpstr>
      <vt:lpstr>Cas de risque – Étape 3 : Niveau national</vt:lpstr>
      <vt:lpstr>Volet 2 : Blessures/maladies</vt:lpstr>
      <vt:lpstr>Volet 2 – Blessures/maladies</vt:lpstr>
      <vt:lpstr>Cas de blessure ou de maladie – Avis de CSS/RSS</vt:lpstr>
      <vt:lpstr>Cas de blessure/maladie – Enquête CSS/RSS</vt:lpstr>
      <vt:lpstr>Génération du rapport LAB1070</vt:lpstr>
      <vt:lpstr>SSIGI - Support </vt:lpstr>
      <vt:lpstr>PowerPoint Presentation</vt:lpstr>
      <vt:lpstr>Portail RSST</vt:lpstr>
      <vt:lpstr>Rapport mensuel</vt:lpstr>
      <vt:lpstr>Procès-verbal</vt:lpstr>
      <vt:lpstr>Rapport annuel</vt:lpstr>
      <vt:lpstr>Application des Rapports SST</vt:lpstr>
      <vt:lpstr>Boîte de réception</vt:lpstr>
      <vt:lpstr>Ressources et outils</vt:lpstr>
      <vt:lpstr>Ergonomie – Programme de prévention des blessures</vt:lpstr>
      <vt:lpstr>Quand devrais-je penser à l’ergonomie ?</vt:lpstr>
      <vt:lpstr>NIVEAU 1 – Sensibilisation / Auto-ajustement</vt:lpstr>
      <vt:lpstr>NIVEAU 2 – Coach en ergonomie</vt:lpstr>
      <vt:lpstr>Blessure/maladie ergonomique</vt:lpstr>
      <vt:lpstr>Harcèlement et violence en milieu de travail</vt:lpstr>
      <vt:lpstr>Lois et règlements</vt:lpstr>
      <vt:lpstr>Processus de résolution prescrit</vt:lpstr>
      <vt:lpstr>Qu’est-ce que le harcèlement et la violence ?</vt:lpstr>
      <vt:lpstr>Qu’est-ce qui N’EST PAS du harcèlement et de la violence ?</vt:lpstr>
      <vt:lpstr> </vt:lpstr>
      <vt:lpstr>Rôles du CSS ou du RSS</vt:lpstr>
      <vt:lpstr>Y a-t-il quelque chose que le CSS ne peut pas participer?</vt:lpstr>
      <vt:lpstr>Vie privée</vt:lpstr>
      <vt:lpstr>Rôles de la personne de soutien et le membre du CSS</vt:lpstr>
      <vt:lpstr>PowerPoint Presentation</vt:lpstr>
      <vt:lpstr>Questions</vt:lpstr>
      <vt:lpstr>Renseignements supplémentaires</vt:lpstr>
      <vt:lpstr>Renseignements supplémentaires</vt:lpstr>
      <vt:lpstr>13 Facteurs liés au milieu de travail – Cartes de renseignements</vt:lpstr>
      <vt:lpstr>Soutien psychologique et social</vt:lpstr>
      <vt:lpstr>Culture organisationnelle</vt:lpstr>
      <vt:lpstr>Leadership et attentes claires</vt:lpstr>
      <vt:lpstr>Courtoisie et respect</vt:lpstr>
      <vt:lpstr>Exigences psychologiques</vt:lpstr>
      <vt:lpstr>Croissance et perfectionnement</vt:lpstr>
      <vt:lpstr>Reconnaissance et récompenses</vt:lpstr>
      <vt:lpstr>Participation et influence</vt:lpstr>
      <vt:lpstr>Gestion de la charge de travail</vt:lpstr>
      <vt:lpstr>Engagement</vt:lpstr>
      <vt:lpstr>Équilibre</vt:lpstr>
      <vt:lpstr>Protection de la sécurité psychologique</vt:lpstr>
      <vt:lpstr>Protection de l’intégrité physique</vt:lpstr>
      <vt:lpstr>Instruments de politique d’entreprise (IPC)</vt:lpstr>
      <vt:lpstr>Qu’est-ce que cela signifie pour votre HSC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UTE Conference</dc:title>
  <dc:creator>Robinson, Jaime (she/her/elle)</dc:creator>
  <cp:keywords>SecurityClassificationLevel - UNCLASSIFIED, Creator - Robinson, Jaime (she/her/elle), EventDateandTime - 2024-09-16 at 10:36:23 AM, EventDateandTime - 2024-09-16 at 10:36:26 AM, EventDateandTime - 2024-09-16 at 02:37:00 PM, EventDateandTime - 2024-09-23 at 10:04:52 AM, EventDateandTime - 2024-09-23 at 10:21:53 AM, EventDateandTime - 2024-09-23 at 10:22:57 AM, EventDateandTime - 2024-09-23 at 10:24:36 AM, EventDateandTime - 2024-10-09 at 10:51:25 AM, EventDateandTime - 2024-10-09 at 10:51:36 AM, EventDateandTime - 2024-10-09 at 01:03:33 PM, EventDateandTime - 2024-10-09 at 01:04:01 PM, EventDateandTime - 2024-10-09 at 01:04:41 PM, EventDateandTime - 2024-10-09 at 01:04:53 PM, EventDateandTime - 2024-10-09 at 01:05:04 PM, EventDateandTime - 2024-10-09 at 01:05:15 PM, EventDateandTime - 2024-10-09 at 01:05:26 PM, EventDateandTime - 2024-10-09 at 01:05:38 PM, EventDateandTime - 2024-10-09 at 01:06:31 PM, EventDateandTime - 2024-10-09 at 01:06:43 PM, EventDateandTime - 2024-10-09 at 01:07:53 PM, EventDateandTime - 2024-10-09 at 01:08:26 PM, EventDateandTime - 2024-10-09 at 01:08:37 PM, EventDateandTime - 2024-10-09 at 01:09:05 PM, EventDateandTime - 2024-10-09 at 01:09:16 PM, EventDateandTime - 2024-10-09 at 01:09:54 PM, EventDateandTime - 2024-10-09 at 01:11:16 PM, EventDateandTime - 2024-10-09 at 01:11:54 PM, EventDateandTime - 2024-10-09 at 01:12:04 PM, EventDateandTime - 2024-10-09 at 01:13:23 PM, EventDateandTime - 2024-10-09 at 01:13:33 PM, EventDateandTime - 2024-10-09 at 01:13:57 PM, EventDateandTime - 2024-10-09 at 01:14:07 PM, EventDateandTime - 2024-10-09 at 01:14:17 PM, EventDateandTime - 2024-10-09 at 01:14:51 PM, EventDateandTime - 2024-10-09 at 01:15:02 PM, EventDateandTime - 2024-10-09 at 01:15:43 PM, EventDateandTime - 2024-10-09 at 01:15:53 PM, EventDateandTime - 2024-10-09 at 01:16:03 PM, EventDateandTime - 2024-10-09 at 01:16:14 PM, EventDateandTime - 2024-10-09 at 01:16:24 PM, EventDateandTime - 2024-10-09 at 01:16:36 PM, EventDateandTime - 2024-10-09 at 01:16:47 PM, EventDateandTime - 2024-10-09 at 01:16:57 PM, EventDateandTime - 2024-10-09 at 01:17:07 PM, EventDateandTime - 2024-10-09 at 01:17:17 PM, EventDateandTime - 2024-10-09 at 01:17:28 PM, EventDateandTime - 2024-10-09 at 01:17:51 PM, EventDateandTime - 2024-10-09 at 01:18:02 PM, EventDateandTime - 2024-10-09 at 01:18:13 PM, EventDateandTime - 2024-10-09 at 01:18:49 PM, EventDateandTime - 2024-10-09 at 01:18:59 PM, EventDateandTime - 2024-10-09 at 01:19:09 PM, EventDateandTime - 2024-10-09 at 01:19:20 PM, EventDateandTime - 2024-10-09 at 01:19:59 PM, EventDateandTime - 2024-10-09 at 01:20:10 PM, EventDateandTime - 2024-10-09 at 01:20:22 PM, EventDateandTime - 2024-10-09 at 01:20:33 PM, EventDateandTime - 2024-10-09 at 01:20:44 PM, EventDateandTime - 2024-10-09 at 01:21:41 PM, EventDateandTime - 2024-10-09 at 01:21:52 PM, EventDateandTime - 2024-10-09 at 01:22:03 PM, EventDateandTime - 2024-10-09 at 01:22:15 PM, EventDateandTime - 2024-10-09 at 01:22:25 PM, EventDateandTime - 2024-10-09 at 01:22:46 PM, EventDateandTime - 2024-10-09 at 01:22:57 PM, EventDateandTime - 2024-10-09 at 01:23:08 PM, EventDateandTime - 2024-10-09 at 01:23:31 PM, EventDateandTime - 2024-10-09 at 01:24:15 PM, EventDateandTime - 2024-10-09 at 01:24:27 PM, EventDateandTime - 2024-10-09 at 01:24:38 PM, EventDateandTime - 2024-10-09 at 01:25:13 PM, EventDateandTime - 2024-10-09 at 01:25:44 PM, EventDateandTime - 2024-10-09 at 01:25:55 PM, EventDateandTime - 2024-10-09 at 01:26:06 PM, EventDateandTime - 2024-10-09 at 01:26:30 PM, EventDateandTime - 2024-10-09 at 01:27:06 PM, EventDateandTime - 2024-10-09 at 01:27:16 PM, EventDateandTime - 2024-10-09 at 01:27:27 PM, EventDateandTime - 2024-10-09 at 01:27:54 PM, EventDateandTime - 2024-10-09 at 01:28:06 PM, EventDateandTime - 2024-10-09 at 01:28:26 PM, EventDateandTime - 2024-10-09 at 01:28:37 PM, EventDateandTime - 2024-10-09 at 01:29:05 PM, EventDateandTime - 2024-10-09 at 01:29:15 PM, EventDateandTime - 2024-10-16 at 09:53:36 AM, EventDateandTime - 2024-10-16 at 09:54:00 AM, EventDateandTime - 2024-10-16 at 09:54:22 AM, EventDateandTime - 2024-10-16 at 09:54:35 AM, EventDateandTime - 2024-10-16 at 09:56:35 AM, EventDateandTime - 2024-10-16 at 09:56:49 AM, EventDateandTime - 2024-10-16 at 09:57:12 AM, EventDateandTime - 2024-10-16 at 10:01:56 AM, EventDateandTime - 2024-10-16 at 10:04:08 AM, EventDateandTime - 2024-10-21 at 08:35:37 AM, EventDateandTime - 2024-10-21 at 08:36:02 AM, EventDateandTime - 2024-10-21 at 08:36:13 AM, EventDateandTime - 2024-10-21 at 08:36:23 AM, EventDateandTime - 2024-10-21 at 08:36:35 AM, EventDateandTime - 2024-10-21 at 08:37:03 AM, EventDateandTime - 2024-10-21 at 08:37:14 AM, EventDateandTime - 2024-10-21 at 08:37:26 AM, EventDateandTime - 2024-10-21 at 08:38:10 AM, EventDateandTime - 2024-10-21 at 08:38:22 AM, EventDateandTime - 2024-10-21 at 08:38:34 AM, EventDateandTime - 2024-10-21 at 08:39:46 AM, EventDateandTime - 2024-10-21 at 08:40:09 AM, EventDateandTime - 2024-10-21 at 08:40:19 AM, EventDateandTime - 2024-10-21 at 08:40:47 AM, EventDateandTime - 2024-10-21 at 08:40:57 AM, EventDateandTime - 2024-10-21 at 08:41:06 AM, EventDateandTime - 2024-10-21 at 08:42:22 AM, EventDateandTime - 2024-10-21 at 08:42:33 AM, EventDateandTime - 2024-10-21 at 08:44:03 AM, EventDateandTime - 2024-10-21 at 08:44:29 AM, EventDateandTime - 2024-10-21 at 08:44:39 AM, EventDateandTime - 2024-10-21 at 08:45:15 AM, EventDateandTime - 2024-10-21 at 08:45:26 AM, EventDateandTime - 2024-10-21 at 08:46:46 AM, EventDateandTime - 2024-10-21 at 08:46:58 AM, EventDateandTime - 2024-10-21 at 09:46:23 AM, EventDateandTime - 2024-10-21 at 11:21:05 AM, EventDateandTime - 2024-10-21 at 01:15:27 PM, EventDateandTime - 2024-10-21 at 01:15:29 PM, EventDateandTime - 2024-10-21 at 01:23:03 PM, EventDateandTime - 2024-10-21 at 01:23:06 PM, EventDateandTime - 2024-10-21 at 01:23:07 PM, EventDateandTime - 2024-10-21 at 01:23:11 PM, EventDateandTime - 2024-10-21 at 01:23:12 PM, EventDateandTime - 2024-10-21 at 01:23:18 PM, EventDateandTime - 2024-10-21 at 01:23:21 PM, EventDateandTime - 2024-10-21 at 01:23:30 PM, EventDateandTime - 2024-10-21 at 01:43:52 PM, EventDateandTime - 2024-10-21 at 02:36:45 PM, EventDateandTime - 2024-10-21 at 02:36:47 PM, EventDateandTime - 2024-10-21 at 02:37:14 PM, EventDateandTime - 2024-10-21 at 02:38:16 PM, EventDateandTime - 2024-10-21 at 02:38:17 PM, EventDateandTime - 2024-10-21 at 02:38:33 PM, EventDateandTime - 2024-10-21 at 02:38:37 PM, EventDateandTime - 2024-10-21 at 02:38:41 PM, EventDateandTime - 2024-10-21 at 02:40:18 PM, EventDateandTime - 2024-10-21 at 02:40:23 PM, EventDateandTime - 2024-10-21 at 02:42:32 PM, EventDateandTime - 2024-10-21 at 02:42:47 PM, EventDateandTime - 2024-10-21 at 02:42:49 PM, EventDateandTime - 2024-10-21 at 02:42:55 PM, EventDateandTime - 2024-10-21 at 02:43:01 PM, EventDateandTime - 2024-10-21 at 02:43:58 PM, EventDateandTime - 2024-10-21 at 02:44:42 PM, EventDateandTime - 2024-10-21 at 02:44:45 PM, EventDateandTime - 2024-10-21 at 02:44:49 PM, EventDateandTime - 2024-10-22 at 01:08:11 PM, EventDateandTime - 2024-10-22 at 01:08:37 PM, EventDateandTime - 2024-10-22 at 01:08:51 PM, EventDateandTime - 2024-10-22 at 01:09:00 PM, EventDateandTime - 2024-10-22 at 01:09:14 PM, EventDateandTime - 2024-10-22 at 01:09:19 PM, EventDateandTime - 2024-10-22 at 01:09:23 PM, EventDateandTime - 2024-10-22 at 01:09:26 PM, EventDateandTime - 2024-10-22 at 01:09:39 PM, EventDateandTime - 2024-10-22 at 01:09:41 PM, EventDateandTime - 2024-10-22 at 01:09:47 PM, EventDateandTime - 2024-10-22 at 01:09:51 PM, EventDateandTime - 2024-10-22 at 01:09:58 PM, EventDateandTime - 2024-10-22 at 01:10:09 PM, EventDateandTime - 2024-10-22 at 01:10:12 PM, EventDateandTime - 2024-10-22 at 01:10:16 PM, EventDateandTime - 2024-10-22 at 01:10:18 PM, EventDateandTime - 2024-10-22 at 01:10:21 PM, EventDateandTime - 2024-10-22 at 01:10:23 PM, EventDateandTime - 2024-10-22 at 01:10:32 PM, EventDateandTime - 2024-10-22 at 01:10:36 PM, EventDateandTime - 2024-10-22 at 01:10:41 PM, EventDateandTime - 2024-10-22 at 01:10:46 PM, EventDateandTime - 2024-10-22 at 01:11:02 PM, EventDateandTime - 2024-10-22 at 01:11:05 PM, EventDateandTime - 2024-10-22 at 01:16:09 PM, EventDateandTime - 2024-10-22 at 01:16:13 PM, EventDateandTime - 2024-10-22 at 01:16:19 PM, EventDateandTime - 2024-10-22 at 01:16:26 PM, EventDateandTime - 2024-10-22 at 01:16:30 PM, EventDateandTime - 2024-10-22 at 01:16:48 PM, EventDateandTime - 2024-10-22 at 01:16:54 PM, EventDateandTime - 2024-10-22 at 01:16:57 PM, EventDateandTime - 2024-10-22 at 01:16:59 PM, EventDateandTime - 2024-10-22 at 01:17:15 PM, EventDateandTime - 2024-10-22 at 01:17:22 PM, EventDateandTime - 2024-10-22 at 01:19:00 PM, EventDateandTime - 2024-10-22 at 01:19:09 PM, EventDateandTime - 2024-10-22 at 01:19:10 PM, EventDateandTime - 2024-10-22 at 06:33:26 PM, EventDateandTime - 2024-10-22 at 06:34:44 PM, EventDateandTime - 2024-10-22 at 06:34:56 PM, EventDateandTime - 2024-10-22 at 06:35:07 PM, EventDateandTime - 2024-10-22 at 06:35:28 PM, EventDateandTime - 2024-10-22 at 06:35:38 PM, EventDateandTime - 2024-10-22 at 06:35:49 PM, EventDateandTime - 2024-10-22 at 06:36:13 PM, EventDateandTime - 2024-10-22 at 06:36:23 PM, EventDateandTime - 2024-10-22 at 06:36:43 PM, EventDateandTime - 2024-10-22 at 06:36:53 PM, EventDateandTime - 2024-10-22 at 06:37:04 PM, EventDateandTime - 2024-10-22 at 06:37:15 PM, EventDateandTime - 2024-10-22 at 06:37:25 PM, EventDateandTime - 2024-10-22 at 06:37:35 PM, EventDateandTime - 2024-10-22 at 06:37:45 PM, EventDateandTime - 2024-10-22 at 06:37:55 PM, EventDateandTime - 2024-10-22 at 06:38:05 PM, EventDateandTime - 2024-10-22 at 06:38:25 PM, EventDateandTime - 2024-10-22 at 06:38:35 PM, EventDateandTime - 2024-10-22 at 06:38:45 PM, EventDateandTime - 2024-10-22 at 06:38:57 PM, EventDateandTime - 2024-10-22 at 06:45:26 PM, EventDateandTime - 2024-10-22 at 06:45:56 PM, EventDateandTime - 2024-10-22 at 06:46:06 PM, EventDateandTime - 2024-10-22 at 06:46:16 PM, EventDateandTime - 2024-10-22 at 06:46:50 PM, EventDateandTime - 2024-10-22 at 06:48:11 PM, EventDateandTime - 2024-10-22 at 06:48:35 PM, EventDateandTime - 2024-10-22 at 06:48:45 PM, EventDateandTime - 2024-10-22 at 06:49:18 PM, EventDateandTime - 2024-10-22 at 06:49:50 PM, EventDateandTime - 2024-10-22 at 06:50:01 PM, EventDateandTime - 2024-10-22 at 06:50:20 PM, EventDateandTime - 2024-10-22 at 06:50:30 PM, EventDateandTime - 2024-10-22 at 06:50:40 PM, EventDateandTime - 2024-10-22 at 06:50:50 PM, EventDateandTime - 2024-10-22 at 06:51:00 PM, EventDateandTime - 2024-10-22 at 06:51:10 PM, EventDateandTime - 2024-10-22 at 06:51:41 PM, EventDateandTime - 2024-10-22 at 06:52:13 PM, EventDateandTime - 2024-10-22 at 06:52:36 PM, EventDateandTime - 2024-10-22 at 06:52:47 PM, EventDateandTime - 2024-10-22 at 06:52:57 PM, EventDateandTime - 2024-10-22 at 06:53:20 PM, Creator - Turnley, Shannon (she/her/elle), EventDateandTime - 2024-10-24 at 10:08:19 AM, EventDateandTime - 2024-10-24 at 10:35:39 AM, EventDateandTime - 2024-10-24 at 10:51:07 AM, EventDateandTime - 2024-10-24 at 11:41:30 AM, EventDateandTime - 2024-10-24 at 12:19:47 PM, EventDateandTime - 2024-10-24 at 12:20:55 PM, EventDateandTime - 2024-10-24 at 12:30:37 PM, EventDateandTime - 2024-10-24 at 12:31:53 PM, EventDateandTime - 2024-10-24 at 12:54:59 PM, EventDateandTime - 2024-10-24 at 01:04:56 PM, EventDateandTime - 2024-10-24 at 01:05:41 PM, EventDateandTime - 2024-10-24 at 01:05:56 PM, EventDateandTime - 2024-10-24 at 01:33:44 PM, EventDateandTime - 2024-10-24 at 01:43:22 PM, EventDateandTime - 2024-10-24 at 01:43:46 PM, EventDateandTime - 2024-10-24 at 01:44:36 PM, EventDateandTime - 2024-10-24 at 01:51:56 PM, EventDateandTime - 2024-10-24 at 01:53:56 PM, EventDateandTime - 2024-10-24 at 01:54:41 PM, EventDateandTime - 2024-10-24 at 01:58:38 PM, EventDateandTime - 2024-10-24 at 02:51:48 PM, EventDateandTime - 2024-10-24 at 03:06:53 PM, EventDateandTime - 2024-10-24 at 03:11:01 PM, EventDateandTime - 2024-10-24 at 03:21:56 PM, EventDateandTime - 2024-10-25 at 08:04:33 AM, EventDateandTime - 2024-10-25 at 08:04:53 AM, EventDateandTime - 2024-10-25 at 09:59:48 AM, EventDateandTime - 2024-10-25 at 09:59:54 AM, EventDateandTime - 2024-10-25 at 10:00:26 AM, EventDateandTime - 2024-10-25 at 10:16:49 AM, EventDateandTime - 2024-10-25 at 11:13:57 AM, EventDateandTime - 2024-10-25 at 11:48:56 AM, EventDateandTime - 2024-10-25 at 11:49:02 AM, EventDateandTime - 2024-10-25 at 11:51:14 AM, EventDateandTime - 2024-10-25 at 12:07:23 PM, EventDateandTime - 2024-10-25 at 12:10:32 PM, EventDateandTime - 2024-10-25 at 12:10:36 PM, EventDateandTime - 2024-10-25 at 01:39:29 PM, EventDateandTime - 2024-10-25 at 01:50:20 PM, EventDateandTime - 2024-10-25 at 01:52:40 PM, EventDateandTime - 2024-10-25 at 02:02:27 PM, EventDateandTime - 2024-10-25 at 02:04:23 PM, EventDateandTime - 2024-10-25 at 02:30:42 PM, EventDateandTime - 2024-10-25 at 02:51:17 PM, EventDateandTime - 2024-10-25 at 04:05:54 PM, EventDateandTime - 2024-10-25 at 04:33:01 PM, EventDateandTime - 2024-10-25 at 04:34:29 PM, EventDateandTime - 2024-10-25 at 04:38:26 PM, EventDateandTime - 2024-10-25 at 04:39:20 PM, EventDateandTime - 2024-10-26 at 03:20:17 PM, EventDateandTime - 2024-10-26 at 03:20:19 PM, EventDateandTime - 2024-10-26 at 03:20:59 PM, EventDateandTime - 2024-10-26 at 03:21:02 PM, EventDateandTime - 2024-10-26 at 03:24:58 PM, EventDateandTime - 2024-10-26 at 03:25:03 PM, EventDateandTime - 2024-10-26 at 03:25:07 PM, EventDateandTime - 2024-10-26 at 03:25:09 PM, EventDateandTime - 2024-10-26 at 03:25:51 PM, EventDateandTime - 2024-10-26 at 03:27:04 PM, EventDateandTime - 2024-10-26 at 03:28:37 PM, EventDateandTime - 2024-10-26 at 03:28:50 PM, EventDateandTime - 2024-10-26 at 03:28:53 PM, EventDateandTime - 2024-10-26 at 03:29:00 PM, EventDateandTime - 2024-10-26 at 03:29:24 PM, EventDateandTime - 2024-10-26 at 03:29:59 PM, EventDateandTime - 2024-10-26 at 03:31:36 PM, EventDateandTime - 2024-10-26 at 03:31:49 PM, EventDateandTime - 2024-10-26 at 03:32:22 PM, EventDateandTime - 2024-10-26 at 03:33:09 PM, EventDateandTime - 2024-10-26 at 03:33:37 PM, EventDateandTime - 2024-10-26 at 03:33:40 PM, EventDateandTime - 2024-10-26 at 03:33:45 PM, EventDateandTime - 2024-10-26 at 03:34:00 PM, EventDateandTime - 2024-10-26 at 03:34:02 PM, EventDateandTime - 2024-10-26 at 03:34:04 PM, EventDateandTime - 2024-10-26 at 03:34:13 PM, EventDateandTime - 2024-10-26 at 03:34:17 PM, EventDateandTime - 2024-10-26 at 03:34:18 PM, EventDateandTime - 2024-10-26 at 03:34:19 PM, EventDateandTime - 2024-10-26 at 03:34:21 PM, EventDateandTime - 2024-10-26 at 03:34:23 PM, EventDateandTime - 2024-10-26 at 03:34:26 PM, EventDateandTime - 2024-10-26 at 03:34:33 PM, EventDateandTime - 2024-10-26 at 03:34:45 PM, EventDateandTime - 2024-10-26 at 03:34:48 PM, EventDateandTime - 2024-10-26 at 03:34:54 PM, EventDateandTime - 2024-10-26 at 03:34:56 PM, EventDateandTime - 2024-10-26 at 03:35:07 PM, EventDateandTime - 2024-10-26 at 03:35:12 PM, EventDateandTime - 2024-10-26 at 03:35:20 PM, EventDateandTime - 2024-10-26 at 03:35:24 PM, EventDateandTime - 2024-10-26 at 03:35:32 PM, EventDateandTime - 2024-10-26 at 03:35:33 PM, EventDateandTime - 2024-10-26 at 03:35:34 PM, EventDateandTime - 2024-10-26 at 03:35:35 PM, EventDateandTime - 2024-10-26 at 03:35:36 PM, EventDateandTime - 2024-10-26 at 03:35:37 PM, EventDateandTime - 2024-10-26 at 03:35:39 PM, EventDateandTime - 2024-10-26 at 03:35:41 PM, EventDateandTime - 2024-10-26 at 03:36:00 PM, EventDateandTime - 2024-10-26 at 03:36:11 PM, EventDateandTime - 2024-10-26 at 03:36:19 PM, EventDateandTime - 2024-10-26 at 03:36:21 PM, EventDateandTime - 2024-10-26 at 03:36:26 PM, EventDateandTime - 2024-10-26 at 03:36:27 PM, EventDateandTime - 2024-10-26 at 03:36:31 PM, EventDateandTime - 2024-10-26 at 03:36:35 PM, EventDateandTime - 2024-10-26 at 03:36:37 PM, EventDateandTime - 2024-10-26 at 03:36:38 PM, EventDateandTime - 2024-10-26 at 03:36:49 PM, EventDateandTime - 2024-10-26 at 03:36:53 PM, EventDateandTime - 2024-10-26 at 03:36:56 PM, EventDateandTime - 2024-10-26 at 03:37:00 PM, EventDateandTime - 2024-10-26 at 03:37:30 PM, EventDateandTime - 2024-10-26 at 03:37:31 PM, EventDateandTime - 2024-10-26 at 03:38:26 PM, EventDateandTime - 2024-10-26 at 03:38:36 PM, EventDateandTime - 2024-10-26 at 03:39:20 PM, EventDateandTime - 2024-10-26 at 03:39:27 PM, EventDateandTime - 2024-10-26 at 03:39:37 PM, EventDateandTime - 2024-10-26 at 03:39:40 PM, EventDateandTime - 2024-10-26 at 03:39:42 PM, EventDateandTime - 2024-10-26 at 03:40:46 PM, EventDateandTime - 2024-10-26 at 03:40:48 PM, EventDateandTime - 2024-10-26 at 03:41:24 PM, EventDateandTime - 2024-10-26 at 03:42:21 PM, EventDateandTime - 2024-10-26 at 03:42:39 PM, EventDateandTime - 2024-10-26 at 03:42:49 PM, EventDateandTime - 2024-10-26 at 03:43:03 PM, EventDateandTime - 2024-10-26 at 03:43:07 PM, EventDateandTime - 2024-10-26 at 03:43:11 PM, EventDateandTime - 2024-10-26 at 03:43:16 PM, EventDateandTime - 2024-10-26 at 03:43:20 PM, EventDateandTime - 2024-10-26 at 03:43:25 PM, EventDateandTime - 2024-10-26 at 03:43:29 PM, EventDateandTime - 2024-10-26 at 03:43:37 PM, EventDateandTime - 2024-10-26 at 03:43:47 PM, EventDateandTime - 2024-10-26 at 03:43:52 PM, EventDateandTime - 2024-10-26 at 03:44:15 PM, EventDateandTime - 2024-10-26 at 03:44:22 PM, EventDateandTime - 2024-10-26 at 03:44:26 PM, EventDateandTime - 2024-10-26 at 03:44:30 PM, EventDateandTime - 2024-10-26 at 03:44:47 PM, EventDateandTime - 2024-10-26 at 03:46:52 PM, EventDateandTime - 2024-10-26 at 03:49:01 PM, EventDateandTime - 2024-10-26 at 03:49:07 PM, EventDateandTime - 2024-10-26 at 03:49:12 PM, EventDateandTime - 2024-10-26 at 03:49:17 PM, EventDateandTime - 2024-10-26 at 03:49:21 PM, EventDateandTime - 2024-10-26 at 03:49:27 PM, EventDateandTime - 2024-10-26 at 03:50:20 PM, EventDateandTime - 2024-10-26 at 03:50:26 PM, EventDateandTime - 2024-10-26 at 03:50:28 PM, EventDateandTime - 2024-10-26 at 03:50:50 PM, EventDateandTime - 2024-10-26 at 03:51:00 PM, EventDateandTime - 2024-10-26 at 03:51:07 PM, EventDateandTime - 2024-10-26 at 03:51:10 PM, EventDateandTime - 2024-10-26 at 03:51:14 PM, EventDateandTime - 2024-10-26 at 03:51:16 PM, EventDateandTime - 2024-10-26 at 03:51:19 PM, EventDateandTime - 2024-10-26 at 03:51:20 PM, EventDateandTime - 2024-10-26 at 03:53:54 PM, EventDateandTime - 2024-10-26 at 03:54:00 PM, EventDateandTime - 2024-10-27 at 09:17:14 AM, EventDateandTime - 2024-10-27 at 09:17:37 AM, EventDateandTime - 2024-10-27 at 09:18:05 AM, EventDateandTime - 2024-10-27 at 09:18:16 AM, EventDateandTime - 2024-10-27 at 09:18:42 AM, EventDateandTime - 2024-10-27 at 09:18:52 AM, EventDateandTime - 2024-10-27 at 09:19:26 AM, EventDateandTime - 2024-10-27 at 09:20:16 AM, EventDateandTime - 2024-10-27 at 09:20:46 AM, EventDateandTime - 2024-10-27 at 09:20:57 AM, EventDateandTime - 2024-10-27 at 09:21:08 AM, EventDateandTime - 2024-10-27 at 09:21:18 AM, EventDateandTime - 2024-10-27 at 09:22:26 AM, EventDateandTime - 2024-10-27 at 09:22:35 AM, EventDateandTime - 2024-10-27 at 09:22:57 AM, EventDateandTime - 2024-10-27 at 09:23:17 AM, EventDateandTime - 2024-10-27 at 09:23:28 AM, EventDateandTime - 2024-10-27 at 09:23:37 AM, EventDateandTime - 2024-10-27 at 09:23:47 AM, EventDateandTime - 2024-10-27 at 09:24:16 AM, EventDateandTime - 2024-10-27 at 09:24:25 AM, EventDateandTime - 2024-10-27 at 09:24:49 AM, EventDateandTime - 2024-10-27 at 09:24:59 AM, EventDateandTime - 2024-10-27 at 09:25:09 AM, EventDateandTime - 2024-10-27 at 09:25:19 AM, EventDateandTime - 2024-10-27 at 09:25:29 AM, EventDateandTime - 2024-10-27 at 09:26:49 AM, EventDateandTime - 2024-10-27 at 09:27:01 AM, EventDateandTime - 2024-10-27 at 09:27:26 AM, EventDateandTime - 2024-10-27 at 09:28:02 AM, EventDateandTime - 2024-10-27 at 09:28:42 AM, EventDateandTime - 2024-10-27 at 09:28:51 AM, EventDateandTime - 2024-10-27 at 09:29:01 AM, EventDateandTime - 2024-10-27 at 09:29:11 AM, EventDateandTime - 2024-10-27 at 09:29:21 AM, EventDateandTime - 2024-10-27 at 09:29:30 AM, EventDateandTime - 2024-10-27 at 09:29:40 AM, EventDateandTime - 2024-10-27 at 09:29:50 AM, EventDateandTime - 2024-10-27 at 09:30:00 AM, EventDateandTime - 2024-10-27 at 09:30:09 AM, EventDateandTime - 2024-10-27 at 09:30:19 AM, EventDateandTime - 2024-10-27 at 09:30:29 AM, EventDateandTime - 2024-10-27 at 09:30:39 AM, EventDateandTime - 2024-10-27 at 09:31:14 AM, EventDateandTime - 2024-10-27 at 09:31:24 AM, EventDateandTime - 2024-10-27 at 09:31:34 AM, EventDateandTime - 2024-10-27 at 09:31:44 AM, EventDateandTime - 2024-10-27 at 09:31:54 AM, EventDateandTime - 2024-10-27 at 09:32:04 AM, EventDateandTime - 2024-10-27 at 09:32:13 AM, EventDateandTime - 2024-10-27 at 09:32:23 AM, EventDateandTime - 2024-10-27 at 09:32:33 AM, EventDateandTime - 2024-10-27 at 09:32:43 AM, EventDateandTime - 2024-10-27 at 09:32:52 AM, EventDateandTime - 2024-10-27 at 09:33:59 AM, EventDateandTime - 2024-10-27 at 09:34:09 AM, EventDateandTime - 2024-10-27 at 09:34:19 AM, EventDateandTime - 2024-10-27 at 09:34:28 AM, EventDateandTime - 2024-10-27 at 09:34:38 AM, EventDateandTime - 2024-10-27 at 09:34:48 AM, EventDateandTime - 2024-10-27 at 09:34:58 AM, EventDateandTime - 2024-10-27 at 09:35:08 AM, EventDateandTime - 2024-10-27 at 09:35:19 AM, EventDateandTime - 2024-10-27 at 09:35:29 AM, EventDateandTime - 2024-10-27 at 09:35:39 AM, EventDateandTime - 2024-10-27 at 09:35:49 AM, EventDateandTime - 2024-10-27 at 09:35:59 AM, EventDateandTime - 2024-10-27 at 09:36:09 AM, EventDateandTime - 2024-10-27 at 09:36:18 AM, EventDateandTime - 2024-10-27 at 09:36:28 AM, EventDateandTime - 2024-10-27 at 09:36:38 AM, EventDateandTime - 2024-10-27 at 09:36:48 AM, EventDateandTime - 2024-10-27 at 09:36:58 AM, EventDateandTime - 2024-10-27 at 09:37:30 AM, EventDateandTime - 2024-10-27 at 09:38:01 AM, EventDateandTime - 2024-10-27 at 09:38:32 AM, EventDateandTime - 2024-10-27 at 09:38:35 AM, EventDateandTime - 2024-10-27 at 09:38:49 AM, EventDateandTime - 2024-10-27 at 10:49:21 AM, EventDateandTime - 2024-10-28 at 08:14:48 AM, EventDateandTime - 2024-10-28 at 08:17:09 AM, EventDateandTime - 2024-10-28 at 08:17:16 AM, EventDateandTime - 2024-10-28 at 08:19:02 AM, EventDateandTime - 2024-10-28 at 08:19:14 AM, EventDateandTime - 2024-10-28 at 08:20:16 AM, EventDateandTime - 2024-10-28 at 08:26:23 AM, EventDateandTime - 2024-10-28 at 08:28:15 AM, EventDateandTime - 2024-10-28 at 08:30:17 AM, EventDateandTime - 2024-10-28 at 08:33:43 AM, EventDateandTime - 2024-10-28 at 08:37:21 AM, EventDateandTime - 2024-10-28 at 08:40:56 AM, EventDateandTime - 2024-10-28 at 08:44:56 AM, EventDateandTime - 2024-10-28 at 08:48:17 AM, EventDateandTime - 2024-10-28 at 09:28:04 AM, EventDateandTime - 2024-10-28 at 10:00:21 AM, EventDateandTime - 2024-10-28 at 10:00:35 AM, EventDateandTime - 2024-10-28 at 10:07:07 AM, EventDateandTime - 2024-10-28 at 10:43:47 AM, EventDateandTime - 2024-10-28 at 10:44:00 AM, EventDateandTime - 2024-10-28 at 10:45:15 AM, EventDateandTime - 2024-10-28 at 10:49:13 AM, EventDateandTime - 2024-10-28 at 10:50:31 AM, EventDateandTime - 2024-10-28 at 11:00:07 AM, EventDateandTime - 2024-10-28 at 11:09:32 AM, EventDateandTime - 2024-10-28 at 11:14:57 AM, EventDateandTime - 2024-10-28 at 11:15:43 AM, EventDateandTime - 2024-10-28 at 11:16:17 AM, EventDateandTime - 2024-10-28 at 11:24:14 AM, EventDateandTime - 2024-10-28 at 11:24:24 AM, EventDateandTime - 2024-10-28 at 11:25:35 AM, EventDateandTime - 2024-10-28 at 11:30:43 AM, EventDateandTime - 2024-10-28 at 11:31:17 AM, EventDateandTime - 2024-10-28 at 11:34:26 AM, EventDateandTime - 2024-10-28 at 11:35:05 AM, EventDateandTime - 2024-10-28 at 11:36:47 AM, EventDateandTime - 2024-10-28 at 11:37:42 AM, EventDateandTime - 2024-10-28 at 11:38:29 AM, EventDateandTime - 2024-10-28 at 11:41:17 AM, EventDateandTime - 2024-10-28 at 11:41:58 AM, EventDateandTime - 2024-10-28 at 11:42:59 AM, EventDateandTime - 2024-10-28 at 11:45:43 AM, EventDateandTime - 2024-10-28 at 11:45:59 AM, EventDateandTime - 2024-10-28 at 11:46:46 AM, EventDateandTime - 2024-10-28 at 11:47:48 AM, EventDateandTime - 2024-10-28 at 11:48:06 AM, EventDateandTime - 2024-10-28 at 11:48:39 AM, EventDateandTime - 2024-10-28 at 11:50:11 AM, EventDateandTime - 2024-10-28 at 11:50:35 AM, EventDateandTime - 2024-10-28 at 11:51:41 AM, EventDateandTime - 2024-10-28 at 11:57:02 AM, EventDateandTime - 2024-10-28 at 11:57:55 AM, EventDateandTime - 2024-10-28 at 11:59:04 AM, EventDateandTime - 2024-10-28 at 12:00:21 PM, EventDateandTime - 2024-10-28 at 12:03:36 PM, EventDateandTime - 2024-10-28 at 12:04:46 PM, EventDateandTime - 2024-10-28 at 12:04:54 PM, EventDateandTime - 2024-10-28 at 12:06:17 PM, EventDateandTime - 2024-10-28 at 12:06:34 PM, EventDateandTime - 2024-10-28 at 12:13:00 PM, EventDateandTime - 2024-10-28 at 12:14:01 PM, EventDateandTime - 2024-10-28 at 12:17:01 PM, EventDateandTime - 2024-10-28 at 12:18:25 PM, EventDateandTime - 2024-10-28 at 12:19:56 PM, EventDateandTime - 2024-10-28 at 12:20:18 PM, EventDateandTime - 2024-10-28 at 12:20:39 PM, EventDateandTime - 2024-10-28 at 12:20:56 PM, EventDateandTime - 2024-10-28 at 12:21:19 PM, EventDateandTime - 2024-10-28 at 12:23:44 PM, EventDateandTime - 2024-10-28 at 12:24:00 PM, Creator - Quane, Jocelyne (she/her), EventDateandTime - 2024-10-28 at 02:42:39 PM, EventDateandTime - 2024-10-28 at 03:03:13 PM, EventDateandTime - 2024-10-28 at 03:04:37 PM</cp:keywords>
  <cp:lastModifiedBy>Robinson, Jaime (she/her/elle)</cp:lastModifiedBy>
  <cp:revision>5</cp:revision>
  <dcterms:created xsi:type="dcterms:W3CDTF">2024-07-24T15:16:08Z</dcterms:created>
  <dcterms:modified xsi:type="dcterms:W3CDTF">2024-10-28T19:04:37Z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0x0101009D0FC9958D441543BE67FA11E002536F</vt:lpwstr>
  </property>
  <property fmtid="{D5CDD505-2E9C-101B-9397-08002B2CF9AE}" pid="3" name="SecurityClassificationLevel">
    <vt:lpwstr>UNCLASSIFIED</vt:lpwstr>
  </property>
  <property fmtid="{D5CDD505-2E9C-101B-9397-08002B2CF9AE}" pid="4" name="LanguageSelection">
    <vt:lpwstr>ENGLISH</vt:lpwstr>
  </property>
  <property fmtid="{D5CDD505-2E9C-101B-9397-08002B2CF9AE}" pid="5" name="VISUALMARKINGS">
    <vt:lpwstr>YES</vt:lpwstr>
  </property>
  <property fmtid="{D5CDD505-2E9C-101B-9397-08002B2CF9AE}" pid="6" name="TitusGUID">
    <vt:lpwstr>0eb1bbcd-5da2-4970-90e7-b47c4b8123f3</vt:lpwstr>
  </property>
  <property fmtid="{D5CDD505-2E9C-101B-9397-08002B2CF9AE}" pid="7" name="MSIP_Label_7e70799d-2fea-4815-9e6e-cf56fe0bb8fd_Enabled">
    <vt:lpwstr>true</vt:lpwstr>
  </property>
  <property fmtid="{D5CDD505-2E9C-101B-9397-08002B2CF9AE}" pid="8" name="MSIP_Label_7e70799d-2fea-4815-9e6e-cf56fe0bb8fd_SetDate">
    <vt:lpwstr>2024-10-28T18:02:44Z</vt:lpwstr>
  </property>
  <property fmtid="{D5CDD505-2E9C-101B-9397-08002B2CF9AE}" pid="9" name="MSIP_Label_7e70799d-2fea-4815-9e6e-cf56fe0bb8fd_Method">
    <vt:lpwstr>Privileged</vt:lpwstr>
  </property>
  <property fmtid="{D5CDD505-2E9C-101B-9397-08002B2CF9AE}" pid="10" name="MSIP_Label_7e70799d-2fea-4815-9e6e-cf56fe0bb8fd_Name">
    <vt:lpwstr>NMV - UNCLASSIFIED</vt:lpwstr>
  </property>
  <property fmtid="{D5CDD505-2E9C-101B-9397-08002B2CF9AE}" pid="11" name="MSIP_Label_7e70799d-2fea-4815-9e6e-cf56fe0bb8fd_SiteId">
    <vt:lpwstr>4ca51fed-92c4-4f54-94c5-dcc41cbf1c9e</vt:lpwstr>
  </property>
  <property fmtid="{D5CDD505-2E9C-101B-9397-08002B2CF9AE}" pid="12" name="MSIP_Label_7e70799d-2fea-4815-9e6e-cf56fe0bb8fd_ActionId">
    <vt:lpwstr>eedca40c-c805-4f8d-8b03-4d98c17c3c42</vt:lpwstr>
  </property>
  <property fmtid="{D5CDD505-2E9C-101B-9397-08002B2CF9AE}" pid="13" name="MSIP_Label_7e70799d-2fea-4815-9e6e-cf56fe0bb8fd_ContentBits">
    <vt:lpwstr>0</vt:lpwstr>
  </property>
  <property fmtid="{D5CDD505-2E9C-101B-9397-08002B2CF9AE}" pid="14" name="_MarkAsFinal">
    <vt:bool>true</vt:bool>
  </property>
</Properties>
</file>